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lsb" ContentType="application/vnd.ms-excel.sheet.binary.macroEnabled.12"/>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2.xml" ContentType="application/vnd.openxmlformats-officedocument.presentationml.tag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3.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notesSlides/notesSlide1.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charts/chart2.xml" ContentType="application/vnd.openxmlformats-officedocument.drawingml.chart+xml"/>
  <Override PartName="/ppt/notesSlides/notesSlide3.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4.xml" ContentType="application/vnd.openxmlformats-officedocument.presentationml.notesSlide+xml"/>
  <Override PartName="/ppt/tags/tag3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 id="2147483666" r:id="rId5"/>
  </p:sldMasterIdLst>
  <p:notesMasterIdLst>
    <p:notesMasterId r:id="rId26"/>
  </p:notesMasterIdLst>
  <p:sldIdLst>
    <p:sldId id="256" r:id="rId6"/>
    <p:sldId id="264" r:id="rId7"/>
    <p:sldId id="267" r:id="rId8"/>
    <p:sldId id="265" r:id="rId9"/>
    <p:sldId id="270" r:id="rId10"/>
    <p:sldId id="1008" r:id="rId11"/>
    <p:sldId id="258" r:id="rId12"/>
    <p:sldId id="266" r:id="rId13"/>
    <p:sldId id="259" r:id="rId14"/>
    <p:sldId id="260" r:id="rId15"/>
    <p:sldId id="277" r:id="rId16"/>
    <p:sldId id="262" r:id="rId17"/>
    <p:sldId id="273" r:id="rId18"/>
    <p:sldId id="274" r:id="rId19"/>
    <p:sldId id="275" r:id="rId20"/>
    <p:sldId id="276" r:id="rId21"/>
    <p:sldId id="2147469817" r:id="rId22"/>
    <p:sldId id="271" r:id="rId23"/>
    <p:sldId id="272" r:id="rId24"/>
    <p:sldId id="278" r:id="rId25"/>
  </p:sldIdLst>
  <p:sldSz cx="12192000" cy="6858000"/>
  <p:notesSz cx="6858000" cy="9144000"/>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3374D542-6E3E-455F-9BFB-B45891911720}">
          <p14:sldIdLst>
            <p14:sldId id="256"/>
            <p14:sldId id="264"/>
            <p14:sldId id="267"/>
            <p14:sldId id="265"/>
            <p14:sldId id="270"/>
            <p14:sldId id="1008"/>
            <p14:sldId id="258"/>
            <p14:sldId id="266"/>
            <p14:sldId id="259"/>
            <p14:sldId id="260"/>
            <p14:sldId id="277"/>
            <p14:sldId id="262"/>
            <p14:sldId id="273"/>
            <p14:sldId id="274"/>
            <p14:sldId id="275"/>
            <p14:sldId id="276"/>
            <p14:sldId id="2147469817"/>
            <p14:sldId id="271"/>
            <p14:sldId id="272"/>
            <p14:sldId id="27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598" autoAdjust="0"/>
  </p:normalViewPr>
  <p:slideViewPr>
    <p:cSldViewPr snapToGrid="0">
      <p:cViewPr varScale="1">
        <p:scale>
          <a:sx n="161" d="100"/>
          <a:sy n="161" d="100"/>
        </p:scale>
        <p:origin x="228"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ags" Target="tags/tag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Binary_Worksheet.xlsb"/></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b="0" i="0" u="none" strike="noStrike" kern="1200" baseline="0">
              <a:solidFill>
                <a:schemeClr val="accent2"/>
              </a:solidFill>
              <a:effectLst/>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Total melting time %</c:v>
                </c:pt>
              </c:strCache>
            </c:strRef>
          </c:tx>
          <c:spPr>
            <a:solidFill>
              <a:schemeClr val="accent2">
                <a:lumMod val="75000"/>
              </a:schemeClr>
            </a:solid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Original Thermodynamic equation</c:v>
                </c:pt>
                <c:pt idx="1">
                  <c:v>Modified Thermodynamic equation (static model)</c:v>
                </c:pt>
                <c:pt idx="2">
                  <c:v>A Machine Learning model (dynamic model)</c:v>
                </c:pt>
                <c:pt idx="3">
                  <c:v>A machine learning model with thermodynamic equation as a feature</c:v>
                </c:pt>
              </c:strCache>
            </c:strRef>
          </c:cat>
          <c:val>
            <c:numRef>
              <c:f>Sheet1!$B$2:$B$5</c:f>
              <c:numCache>
                <c:formatCode>General</c:formatCode>
                <c:ptCount val="4"/>
                <c:pt idx="0">
                  <c:v>100</c:v>
                </c:pt>
                <c:pt idx="1">
                  <c:v>97</c:v>
                </c:pt>
                <c:pt idx="2">
                  <c:v>95</c:v>
                </c:pt>
                <c:pt idx="3">
                  <c:v>88</c:v>
                </c:pt>
              </c:numCache>
            </c:numRef>
          </c:val>
          <c:extLst>
            <c:ext xmlns:c16="http://schemas.microsoft.com/office/drawing/2014/chart" uri="{C3380CC4-5D6E-409C-BE32-E72D297353CC}">
              <c16:uniqueId val="{00000000-CCA2-4756-8EAC-66FAD8EE3250}"/>
            </c:ext>
          </c:extLst>
        </c:ser>
        <c:dLbls>
          <c:dLblPos val="inEnd"/>
          <c:showLegendKey val="0"/>
          <c:showVal val="1"/>
          <c:showCatName val="0"/>
          <c:showSerName val="0"/>
          <c:showPercent val="0"/>
          <c:showBubbleSize val="0"/>
        </c:dLbls>
        <c:gapWidth val="41"/>
        <c:axId val="670337264"/>
        <c:axId val="670337592"/>
      </c:barChart>
      <c:catAx>
        <c:axId val="67033726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effectLst/>
                <a:latin typeface="+mn-lt"/>
                <a:ea typeface="+mn-ea"/>
                <a:cs typeface="+mn-cs"/>
              </a:defRPr>
            </a:pPr>
            <a:endParaRPr lang="en-US"/>
          </a:p>
        </c:txPr>
        <c:crossAx val="670337592"/>
        <c:crosses val="autoZero"/>
        <c:auto val="1"/>
        <c:lblAlgn val="ctr"/>
        <c:lblOffset val="100"/>
        <c:noMultiLvlLbl val="0"/>
      </c:catAx>
      <c:valAx>
        <c:axId val="670337592"/>
        <c:scaling>
          <c:orientation val="minMax"/>
        </c:scaling>
        <c:delete val="1"/>
        <c:axPos val="l"/>
        <c:numFmt formatCode="General" sourceLinked="1"/>
        <c:majorTickMark val="none"/>
        <c:minorTickMark val="none"/>
        <c:tickLblPos val="nextTo"/>
        <c:crossAx val="670337264"/>
        <c:crosses val="autoZero"/>
        <c:crossBetween val="between"/>
      </c:valAx>
      <c:spPr>
        <a:noFill/>
        <a:ln>
          <a:noFill/>
        </a:ln>
        <a:effectLst/>
      </c:spPr>
    </c:plotArea>
    <c:plotVisOnly val="1"/>
    <c:dispBlanksAs val="gap"/>
    <c:showDLblsOverMax val="0"/>
  </c:chart>
  <c: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5323076923076923"/>
          <c:y val="4.1171813143309581E-2"/>
          <c:w val="0.54707692307692313"/>
          <c:h val="0.91765637371338082"/>
        </c:manualLayout>
      </c:layout>
      <c:barChart>
        <c:barDir val="bar"/>
        <c:grouping val="stacked"/>
        <c:varyColors val="0"/>
        <c:ser>
          <c:idx val="0"/>
          <c:order val="0"/>
          <c:spPr>
            <a:solidFill>
              <a:schemeClr val="folHlink"/>
            </a:solidFill>
            <a:ln w="9525" algn="ctr">
              <a:solidFill>
                <a:schemeClr val="accent6"/>
              </a:solidFill>
              <a:prstDash val="solid"/>
            </a:ln>
          </c:spPr>
          <c:invertIfNegative val="0"/>
          <c:dLbls>
            <c:dLbl>
              <c:idx val="0"/>
              <c:layout>
                <c:manualLayout>
                  <c:x val="0.36246153846153845"/>
                  <c:y val="0"/>
                </c:manualLayout>
              </c:layout>
              <c:numFmt formatCode="#,##0.0&quot;%&quot;;&quot;-&quot;#,##0.0&quot;%&quot;" sourceLinked="0"/>
              <c:spPr>
                <a:noFill/>
                <a:ln>
                  <a:noFill/>
                </a:ln>
              </c:spPr>
              <c:txPr>
                <a:bodyPr wrap="none"/>
                <a:lstStyle/>
                <a:p>
                  <a:pPr>
                    <a:defRPr sz="1100" kern="1200">
                      <a:solidFill>
                        <a:schemeClr val="tx1"/>
                      </a:solidFill>
                      <a:latin typeface="+mn-lt"/>
                      <a:ea typeface="+mn-ea"/>
                      <a:cs typeface="+mn-cs"/>
                      <a:sym typeface="+mn-lt"/>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DB14-41F6-B485-8091E51D855E}"/>
                </c:ext>
              </c:extLst>
            </c:dLbl>
            <c:dLbl>
              <c:idx val="1"/>
              <c:layout>
                <c:manualLayout>
                  <c:x val="0.15569230769230769"/>
                  <c:y val="0"/>
                </c:manualLayout>
              </c:layout>
              <c:numFmt formatCode="#,##0.0&quot;%&quot;;&quot;-&quot;#,##0.0&quot;%&quot;" sourceLinked="0"/>
              <c:spPr>
                <a:noFill/>
                <a:ln>
                  <a:noFill/>
                </a:ln>
              </c:spPr>
              <c:txPr>
                <a:bodyPr wrap="none"/>
                <a:lstStyle/>
                <a:p>
                  <a:pPr>
                    <a:defRPr sz="1100" kern="1200">
                      <a:solidFill>
                        <a:schemeClr val="tx1"/>
                      </a:solidFill>
                      <a:latin typeface="+mn-lt"/>
                      <a:ea typeface="+mn-ea"/>
                      <a:cs typeface="+mn-cs"/>
                      <a:sym typeface="+mn-lt"/>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DB14-41F6-B485-8091E51D855E}"/>
                </c:ext>
              </c:extLst>
            </c:dLbl>
            <c:dLbl>
              <c:idx val="2"/>
              <c:layout>
                <c:manualLayout>
                  <c:x val="0.15261538461538462"/>
                  <c:y val="0"/>
                </c:manualLayout>
              </c:layout>
              <c:numFmt formatCode="#,##0.0&quot;%&quot;;&quot;-&quot;#,##0.0&quot;%&quot;" sourceLinked="0"/>
              <c:spPr>
                <a:noFill/>
                <a:ln>
                  <a:noFill/>
                </a:ln>
              </c:spPr>
              <c:txPr>
                <a:bodyPr wrap="none"/>
                <a:lstStyle/>
                <a:p>
                  <a:pPr>
                    <a:defRPr sz="1100" kern="1200">
                      <a:solidFill>
                        <a:schemeClr val="tx1"/>
                      </a:solidFill>
                      <a:latin typeface="+mn-lt"/>
                      <a:ea typeface="+mn-ea"/>
                      <a:cs typeface="+mn-cs"/>
                      <a:sym typeface="+mn-lt"/>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DB14-41F6-B485-8091E51D855E}"/>
                </c:ext>
              </c:extLst>
            </c:dLbl>
            <c:dLbl>
              <c:idx val="3"/>
              <c:layout>
                <c:manualLayout>
                  <c:x val="0.12615384615384614"/>
                  <c:y val="0"/>
                </c:manualLayout>
              </c:layout>
              <c:numFmt formatCode="#,##0.0&quot;%&quot;;&quot;-&quot;#,##0.0&quot;%&quot;" sourceLinked="0"/>
              <c:spPr>
                <a:noFill/>
                <a:ln>
                  <a:noFill/>
                </a:ln>
              </c:spPr>
              <c:txPr>
                <a:bodyPr wrap="none"/>
                <a:lstStyle/>
                <a:p>
                  <a:pPr>
                    <a:defRPr sz="1100" kern="1200">
                      <a:solidFill>
                        <a:schemeClr val="tx1"/>
                      </a:solidFill>
                      <a:latin typeface="+mn-lt"/>
                      <a:ea typeface="+mn-ea"/>
                      <a:cs typeface="+mn-cs"/>
                      <a:sym typeface="+mn-lt"/>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DB14-41F6-B485-8091E51D855E}"/>
                </c:ext>
              </c:extLst>
            </c:dLbl>
            <c:dLbl>
              <c:idx val="4"/>
              <c:layout>
                <c:manualLayout>
                  <c:x val="9.4769230769230772E-2"/>
                  <c:y val="0"/>
                </c:manualLayout>
              </c:layout>
              <c:numFmt formatCode="#,##0.0&quot;%&quot;;&quot;-&quot;#,##0.0&quot;%&quot;" sourceLinked="0"/>
              <c:spPr>
                <a:noFill/>
                <a:ln>
                  <a:noFill/>
                </a:ln>
              </c:spPr>
              <c:txPr>
                <a:bodyPr wrap="none"/>
                <a:lstStyle/>
                <a:p>
                  <a:pPr>
                    <a:defRPr sz="1100" kern="1200">
                      <a:solidFill>
                        <a:schemeClr val="tx1"/>
                      </a:solidFill>
                      <a:latin typeface="+mn-lt"/>
                      <a:ea typeface="+mn-ea"/>
                      <a:cs typeface="+mn-cs"/>
                      <a:sym typeface="+mn-lt"/>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DB14-41F6-B485-8091E51D855E}"/>
                </c:ext>
              </c:extLst>
            </c:dLbl>
            <c:dLbl>
              <c:idx val="5"/>
              <c:layout>
                <c:manualLayout>
                  <c:x val="9.1692307692307698E-2"/>
                  <c:y val="0"/>
                </c:manualLayout>
              </c:layout>
              <c:numFmt formatCode="#,##0.0&quot;%&quot;;&quot;-&quot;#,##0.0&quot;%&quot;" sourceLinked="0"/>
              <c:spPr>
                <a:noFill/>
                <a:ln>
                  <a:noFill/>
                </a:ln>
              </c:spPr>
              <c:txPr>
                <a:bodyPr wrap="none"/>
                <a:lstStyle/>
                <a:p>
                  <a:pPr>
                    <a:defRPr sz="1100" kern="1200">
                      <a:solidFill>
                        <a:schemeClr val="tx1"/>
                      </a:solidFill>
                      <a:latin typeface="+mn-lt"/>
                      <a:ea typeface="+mn-ea"/>
                      <a:cs typeface="+mn-cs"/>
                      <a:sym typeface="+mn-lt"/>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DB14-41F6-B485-8091E51D855E}"/>
                </c:ext>
              </c:extLst>
            </c:dLbl>
            <c:dLbl>
              <c:idx val="6"/>
              <c:layout>
                <c:manualLayout>
                  <c:x val="8.9846153846153839E-2"/>
                  <c:y val="0"/>
                </c:manualLayout>
              </c:layout>
              <c:numFmt formatCode="#,##0.0&quot;%&quot;;&quot;-&quot;#,##0.0&quot;%&quot;" sourceLinked="0"/>
              <c:spPr>
                <a:noFill/>
                <a:ln>
                  <a:noFill/>
                </a:ln>
              </c:spPr>
              <c:txPr>
                <a:bodyPr wrap="none"/>
                <a:lstStyle/>
                <a:p>
                  <a:pPr>
                    <a:defRPr sz="1100" kern="1200">
                      <a:solidFill>
                        <a:schemeClr val="tx1"/>
                      </a:solidFill>
                      <a:latin typeface="+mn-lt"/>
                      <a:ea typeface="+mn-ea"/>
                      <a:cs typeface="+mn-cs"/>
                      <a:sym typeface="+mn-lt"/>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6-DB14-41F6-B485-8091E51D855E}"/>
                </c:ext>
              </c:extLst>
            </c:dLbl>
            <c:dLbl>
              <c:idx val="7"/>
              <c:layout>
                <c:manualLayout>
                  <c:x val="8.6769230769230765E-2"/>
                  <c:y val="0"/>
                </c:manualLayout>
              </c:layout>
              <c:numFmt formatCode="#,##0.0&quot;%&quot;;&quot;-&quot;#,##0.0&quot;%&quot;" sourceLinked="0"/>
              <c:spPr>
                <a:noFill/>
                <a:ln>
                  <a:noFill/>
                </a:ln>
              </c:spPr>
              <c:txPr>
                <a:bodyPr wrap="none"/>
                <a:lstStyle/>
                <a:p>
                  <a:pPr>
                    <a:defRPr sz="1100" kern="1200">
                      <a:solidFill>
                        <a:schemeClr val="tx1"/>
                      </a:solidFill>
                      <a:latin typeface="+mn-lt"/>
                      <a:ea typeface="+mn-ea"/>
                      <a:cs typeface="+mn-cs"/>
                      <a:sym typeface="+mn-lt"/>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7-DB14-41F6-B485-8091E51D855E}"/>
                </c:ext>
              </c:extLst>
            </c:dLbl>
            <c:dLbl>
              <c:idx val="8"/>
              <c:layout>
                <c:manualLayout>
                  <c:x val="8.4307692307692306E-2"/>
                  <c:y val="0"/>
                </c:manualLayout>
              </c:layout>
              <c:numFmt formatCode="#,##0.0&quot;%&quot;;&quot;-&quot;#,##0.0&quot;%&quot;" sourceLinked="0"/>
              <c:spPr>
                <a:noFill/>
                <a:ln>
                  <a:noFill/>
                </a:ln>
              </c:spPr>
              <c:txPr>
                <a:bodyPr wrap="none"/>
                <a:lstStyle/>
                <a:p>
                  <a:pPr>
                    <a:defRPr sz="1100" kern="1200">
                      <a:solidFill>
                        <a:schemeClr val="tx1"/>
                      </a:solidFill>
                      <a:latin typeface="+mn-lt"/>
                      <a:ea typeface="+mn-ea"/>
                      <a:cs typeface="+mn-cs"/>
                      <a:sym typeface="+mn-lt"/>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8-DB14-41F6-B485-8091E51D855E}"/>
                </c:ext>
              </c:extLst>
            </c:dLbl>
            <c:dLbl>
              <c:idx val="9"/>
              <c:layout>
                <c:manualLayout>
                  <c:x val="8.3076923076923076E-2"/>
                  <c:y val="0"/>
                </c:manualLayout>
              </c:layout>
              <c:numFmt formatCode="#,##0.0&quot;%&quot;;&quot;-&quot;#,##0.0&quot;%&quot;" sourceLinked="0"/>
              <c:spPr>
                <a:noFill/>
                <a:ln>
                  <a:noFill/>
                </a:ln>
              </c:spPr>
              <c:txPr>
                <a:bodyPr wrap="none"/>
                <a:lstStyle/>
                <a:p>
                  <a:pPr>
                    <a:defRPr sz="1100" kern="1200">
                      <a:solidFill>
                        <a:schemeClr val="tx1"/>
                      </a:solidFill>
                      <a:latin typeface="+mn-lt"/>
                      <a:ea typeface="+mn-ea"/>
                      <a:cs typeface="+mn-cs"/>
                      <a:sym typeface="+mn-lt"/>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9-DB14-41F6-B485-8091E51D855E}"/>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Sheet1!$A$1:$J$1</c:f>
              <c:numCache>
                <c:formatCode>General</c:formatCode>
                <c:ptCount val="10"/>
                <c:pt idx="0">
                  <c:v>50.648048731541493</c:v>
                </c:pt>
                <c:pt idx="1">
                  <c:v>12.312087640223799</c:v>
                </c:pt>
                <c:pt idx="2">
                  <c:v>11.661559470135401</c:v>
                </c:pt>
                <c:pt idx="3">
                  <c:v>9.6432214963129894</c:v>
                </c:pt>
                <c:pt idx="4">
                  <c:v>3.83607776708772</c:v>
                </c:pt>
                <c:pt idx="5">
                  <c:v>3.2644647790158796</c:v>
                </c:pt>
                <c:pt idx="6">
                  <c:v>2.9113620229745001</c:v>
                </c:pt>
                <c:pt idx="7">
                  <c:v>2.2968327070680803</c:v>
                </c:pt>
                <c:pt idx="8">
                  <c:v>1.7640997278655202</c:v>
                </c:pt>
                <c:pt idx="9">
                  <c:v>1.6622456577743701</c:v>
                </c:pt>
              </c:numCache>
            </c:numRef>
          </c:val>
          <c:extLst>
            <c:ext xmlns:c16="http://schemas.microsoft.com/office/drawing/2014/chart" uri="{C3380CC4-5D6E-409C-BE32-E72D297353CC}">
              <c16:uniqueId val="{0000000A-DB14-41F6-B485-8091E51D855E}"/>
            </c:ext>
          </c:extLst>
        </c:ser>
        <c:dLbls>
          <c:showLegendKey val="0"/>
          <c:showVal val="0"/>
          <c:showCatName val="0"/>
          <c:showSerName val="0"/>
          <c:showPercent val="0"/>
          <c:showBubbleSize val="0"/>
        </c:dLbls>
        <c:gapWidth val="40"/>
        <c:overlap val="100"/>
        <c:axId val="2010647823"/>
        <c:axId val="1"/>
      </c:barChart>
      <c:catAx>
        <c:axId val="2010647823"/>
        <c:scaling>
          <c:orientation val="maxMin"/>
        </c:scaling>
        <c:delete val="0"/>
        <c:axPos val="l"/>
        <c:majorGridlines>
          <c:spPr>
            <a:ln>
              <a:noFill/>
            </a:ln>
          </c:spPr>
        </c:majorGridlines>
        <c:majorTickMark val="none"/>
        <c:minorTickMark val="none"/>
        <c:tickLblPos val="none"/>
        <c:spPr>
          <a:ln w="9525" algn="ctr">
            <a:solidFill>
              <a:schemeClr val="tx1"/>
            </a:solidFill>
            <a:prstDash val="solid"/>
          </a:ln>
        </c:spPr>
        <c:crossAx val="1"/>
        <c:crosses val="min"/>
        <c:auto val="0"/>
        <c:lblAlgn val="ctr"/>
        <c:lblOffset val="100"/>
        <c:noMultiLvlLbl val="0"/>
      </c:catAx>
      <c:valAx>
        <c:axId val="1"/>
        <c:scaling>
          <c:orientation val="minMax"/>
          <c:max val="50.648048731541493"/>
          <c:min val="0"/>
        </c:scaling>
        <c:delete val="1"/>
        <c:axPos val="t"/>
        <c:numFmt formatCode="General" sourceLinked="1"/>
        <c:majorTickMark val="out"/>
        <c:minorTickMark val="none"/>
        <c:tickLblPos val="nextTo"/>
        <c:crossAx val="2010647823"/>
        <c:crosses val="min"/>
        <c:crossBetween val="between"/>
      </c:valAx>
    </c:plotArea>
    <c:plotVisOnly val="0"/>
    <c:dispBlanksAs val="gap"/>
    <c:showDLblsOverMax val="1"/>
  </c:chart>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defRPr sz="1197"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330" kern="1200"/>
  </cs:chartArea>
  <cs:dataLabel>
    <cs:lnRef idx="0"/>
    <cs:fillRef idx="0"/>
    <cs:effectRef idx="0"/>
    <cs:fontRef idx="minor">
      <a:schemeClr val="lt1"/>
    </cs:fontRef>
    <cs:spPr/>
    <cs:defRPr sz="133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33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1197"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media/image10.png>
</file>

<file path=ppt/media/image11.jpe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C3FCC2-4E7A-4671-AA79-177CB194E449}" type="datetimeFigureOut">
              <a:rPr lang="en-US" smtClean="0"/>
              <a:t>1/23/2024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01C38D-F26D-4167-83EF-8774BC62D548}" type="slidenum">
              <a:rPr lang="en-US" smtClean="0"/>
              <a:t>‹#›</a:t>
            </a:fld>
            <a:endParaRPr lang="en-US"/>
          </a:p>
        </p:txBody>
      </p:sp>
    </p:spTree>
    <p:extLst>
      <p:ext uri="{BB962C8B-B14F-4D97-AF65-F5344CB8AC3E}">
        <p14:creationId xmlns:p14="http://schemas.microsoft.com/office/powerpoint/2010/main" val="3336050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624DC8D-BEC2-D34A-81E1-6AC3BD4AB132}"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863964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F545BB-5FD5-7F46-AEA2-FCBA40108C80}" type="slidenum">
              <a:rPr lang="en-US" smtClean="0"/>
              <a:t>9</a:t>
            </a:fld>
            <a:endParaRPr lang="en-US" dirty="0"/>
          </a:p>
        </p:txBody>
      </p:sp>
    </p:spTree>
    <p:extLst>
      <p:ext uri="{BB962C8B-B14F-4D97-AF65-F5344CB8AC3E}">
        <p14:creationId xmlns:p14="http://schemas.microsoft.com/office/powerpoint/2010/main" val="18314876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C3A632B-FBDE-46D4-BF6F-6D14421E6342}" type="slidenum">
              <a:rPr lang="en-US" smtClean="0"/>
              <a:pPr>
                <a:defRPr/>
              </a:pPr>
              <a:t>12</a:t>
            </a:fld>
            <a:endParaRPr lang="en-US"/>
          </a:p>
        </p:txBody>
      </p:sp>
    </p:spTree>
    <p:extLst>
      <p:ext uri="{BB962C8B-B14F-4D97-AF65-F5344CB8AC3E}">
        <p14:creationId xmlns:p14="http://schemas.microsoft.com/office/powerpoint/2010/main" val="2955289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marL="0" marR="0" lvl="0" indent="0" algn="r" defTabSz="609585" rtl="0" eaLnBrk="1" fontAlgn="auto" latinLnBrk="0" hangingPunct="1">
              <a:lnSpc>
                <a:spcPct val="100000"/>
              </a:lnSpc>
              <a:spcBef>
                <a:spcPts val="0"/>
              </a:spcBef>
              <a:spcAft>
                <a:spcPts val="0"/>
              </a:spcAft>
              <a:buClrTx/>
              <a:buSzTx/>
              <a:buFontTx/>
              <a:buNone/>
              <a:tabLst/>
              <a:defRPr/>
            </a:pPr>
            <a:fld id="{3C3A632B-FBDE-46D4-BF6F-6D14421E6342}"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609585"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2425098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xml"/><Relationship Id="rId1" Type="http://schemas.openxmlformats.org/officeDocument/2006/relationships/tags" Target="../tags/tag4.xml"/><Relationship Id="rId5" Type="http://schemas.openxmlformats.org/officeDocument/2006/relationships/image" Target="../media/image9.emf"/><Relationship Id="rId4" Type="http://schemas.openxmlformats.org/officeDocument/2006/relationships/oleObject" Target="../embeddings/oleObject3.bin"/></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3238323-0ADF-4328-9564-AEB5DFD80DB6}"/>
              </a:ext>
            </a:extLst>
          </p:cNvPr>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EB776FAE-C8F8-44A1-8BC7-9EB948371459}"/>
              </a:ext>
            </a:extLst>
          </p:cNvPr>
          <p:cNvSpPr>
            <a:spLocks noGrp="1"/>
          </p:cNvSpPr>
          <p:nvPr>
            <p:ph type="ctrTitle"/>
          </p:nvPr>
        </p:nvSpPr>
        <p:spPr>
          <a:xfrm>
            <a:off x="1524000" y="1333500"/>
            <a:ext cx="9144000" cy="1790700"/>
          </a:xfrm>
        </p:spPr>
        <p:txBody>
          <a:bodyPr vert="horz" lIns="91440" tIns="0" rIns="91440" bIns="0" rtlCol="0" anchor="t" anchorCtr="0">
            <a:noAutofit/>
          </a:bodyPr>
          <a:lstStyle>
            <a:lvl1pPr>
              <a:lnSpc>
                <a:spcPct val="100000"/>
              </a:lnSpc>
              <a:defRPr lang="en-US" sz="4800" dirty="0">
                <a:solidFill>
                  <a:schemeClr val="bg1"/>
                </a:soli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DA7900C6-1C2C-4612-8672-356C6DDFDCB1}"/>
              </a:ext>
            </a:extLst>
          </p:cNvPr>
          <p:cNvSpPr>
            <a:spLocks noGrp="1"/>
          </p:cNvSpPr>
          <p:nvPr>
            <p:ph type="subTitle" idx="1"/>
          </p:nvPr>
        </p:nvSpPr>
        <p:spPr>
          <a:xfrm>
            <a:off x="1524000" y="3128009"/>
            <a:ext cx="9144000" cy="1287675"/>
          </a:xfrm>
        </p:spPr>
        <p:txBody>
          <a:bodyPr vert="horz" lIns="91440" tIns="45720" rIns="91440" bIns="45720" rtlCol="0" anchor="t" anchorCtr="0">
            <a:noAutofit/>
          </a:bodyPr>
          <a:lstStyle>
            <a:lvl1pPr marL="0" indent="0">
              <a:buNone/>
              <a:defRPr lang="en-US" sz="2400" dirty="0">
                <a:solidFill>
                  <a:schemeClr val="bg1"/>
                </a:solidFill>
                <a:latin typeface="+mj-lt"/>
              </a:defRPr>
            </a:lvl1pPr>
          </a:lstStyle>
          <a:p>
            <a:pPr marL="228600" lvl="0" indent="-228600">
              <a:lnSpc>
                <a:spcPct val="150000"/>
              </a:lnSpc>
              <a:spcAft>
                <a:spcPts val="1200"/>
              </a:spcAft>
            </a:pPr>
            <a:r>
              <a:rPr lang="en-US"/>
              <a:t>Click to edit Master subtitle style</a:t>
            </a:r>
            <a:endParaRPr lang="en-US" dirty="0"/>
          </a:p>
        </p:txBody>
      </p:sp>
      <p:pic>
        <p:nvPicPr>
          <p:cNvPr id="8" name="Picture 7">
            <a:extLst>
              <a:ext uri="{FF2B5EF4-FFF2-40B4-BE49-F238E27FC236}">
                <a16:creationId xmlns:a16="http://schemas.microsoft.com/office/drawing/2014/main" id="{5274E620-B44E-41FF-8FA1-D955BD69C0B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648" r="13926" b="71478"/>
          <a:stretch/>
        </p:blipFill>
        <p:spPr>
          <a:xfrm>
            <a:off x="342899" y="4546601"/>
            <a:ext cx="11715751" cy="2025650"/>
          </a:xfrm>
          <a:prstGeom prst="rect">
            <a:avLst/>
          </a:prstGeom>
        </p:spPr>
      </p:pic>
    </p:spTree>
    <p:extLst>
      <p:ext uri="{BB962C8B-B14F-4D97-AF65-F5344CB8AC3E}">
        <p14:creationId xmlns:p14="http://schemas.microsoft.com/office/powerpoint/2010/main" val="4221146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nd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6" name="Slide Number Placeholder 5"/>
          <p:cNvSpPr>
            <a:spLocks noGrp="1"/>
          </p:cNvSpPr>
          <p:nvPr>
            <p:ph type="sldNum" sz="quarter" idx="12"/>
          </p:nvPr>
        </p:nvSpPr>
        <p:spPr/>
        <p:txBody>
          <a:bodyPr/>
          <a:lstStyle/>
          <a:p>
            <a:fld id="{D60D1EDE-7116-2443-9BDD-368CE5B37660}" type="slidenum">
              <a:rPr lang="en-US" smtClean="0"/>
              <a:t>‹#›</a:t>
            </a:fld>
            <a:endParaRPr lang="en-US"/>
          </a:p>
        </p:txBody>
      </p:sp>
    </p:spTree>
    <p:extLst>
      <p:ext uri="{BB962C8B-B14F-4D97-AF65-F5344CB8AC3E}">
        <p14:creationId xmlns:p14="http://schemas.microsoft.com/office/powerpoint/2010/main" val="1005702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Novelis TItle Slide">
    <p:spTree>
      <p:nvGrpSpPr>
        <p:cNvPr id="1" name=""/>
        <p:cNvGrpSpPr/>
        <p:nvPr/>
      </p:nvGrpSpPr>
      <p:grpSpPr>
        <a:xfrm>
          <a:off x="0" y="0"/>
          <a:ext cx="0" cy="0"/>
          <a:chOff x="0" y="0"/>
          <a:chExt cx="0" cy="0"/>
        </a:xfrm>
      </p:grpSpPr>
      <p:sp>
        <p:nvSpPr>
          <p:cNvPr id="6" name="Rectangle 5"/>
          <p:cNvSpPr/>
          <p:nvPr userDrawn="1"/>
        </p:nvSpPr>
        <p:spPr>
          <a:xfrm>
            <a:off x="0" y="0"/>
            <a:ext cx="12192000" cy="6858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Rectangle 6"/>
          <p:cNvSpPr/>
          <p:nvPr userDrawn="1"/>
        </p:nvSpPr>
        <p:spPr>
          <a:xfrm>
            <a:off x="6177280" y="0"/>
            <a:ext cx="6014720" cy="6858000"/>
          </a:xfrm>
          <a:prstGeom prst="rect">
            <a:avLst/>
          </a:prstGeom>
          <a:gradFill flip="none" rotWithShape="1">
            <a:gsLst>
              <a:gs pos="0">
                <a:schemeClr val="accent1">
                  <a:tint val="100000"/>
                  <a:shade val="100000"/>
                  <a:satMod val="130000"/>
                  <a:alpha val="39000"/>
                </a:schemeClr>
              </a:gs>
              <a:gs pos="99000">
                <a:schemeClr val="accent1">
                  <a:alpha val="0"/>
                </a:schemeClr>
              </a:gs>
            </a:gsLst>
            <a:lin ang="108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Title 1"/>
          <p:cNvSpPr>
            <a:spLocks noGrp="1"/>
          </p:cNvSpPr>
          <p:nvPr>
            <p:ph type="ctrTitle" hasCustomPrompt="1"/>
          </p:nvPr>
        </p:nvSpPr>
        <p:spPr>
          <a:xfrm>
            <a:off x="898628" y="569977"/>
            <a:ext cx="8679259" cy="1613607"/>
          </a:xfrm>
        </p:spPr>
        <p:txBody>
          <a:bodyPr anchor="t">
            <a:normAutofit/>
          </a:bodyPr>
          <a:lstStyle>
            <a:lvl1pPr algn="l">
              <a:defRPr sz="4267" baseline="0">
                <a:solidFill>
                  <a:schemeClr val="bg1"/>
                </a:solidFill>
              </a:defRPr>
            </a:lvl1pPr>
          </a:lstStyle>
          <a:p>
            <a:r>
              <a:rPr lang="en-US"/>
              <a:t>Click to edit</a:t>
            </a:r>
            <a:br>
              <a:rPr lang="en-US"/>
            </a:br>
            <a:r>
              <a:rPr lang="en-US"/>
              <a:t>Presentation Title</a:t>
            </a:r>
          </a:p>
        </p:txBody>
      </p:sp>
      <p:sp>
        <p:nvSpPr>
          <p:cNvPr id="15" name="Subtitle 2"/>
          <p:cNvSpPr>
            <a:spLocks noGrp="1"/>
          </p:cNvSpPr>
          <p:nvPr>
            <p:ph type="subTitle" idx="1" hasCustomPrompt="1"/>
          </p:nvPr>
        </p:nvSpPr>
        <p:spPr>
          <a:xfrm>
            <a:off x="898628" y="2326254"/>
            <a:ext cx="8679259" cy="1318735"/>
          </a:xfrm>
        </p:spPr>
        <p:txBody>
          <a:bodyPr lIns="0">
            <a:normAutofit/>
          </a:bodyPr>
          <a:lstStyle>
            <a:lvl1pPr marL="0" indent="0" algn="l">
              <a:buNone/>
              <a:defRPr sz="2133">
                <a:solidFill>
                  <a:schemeClr val="bg1"/>
                </a:solidFill>
              </a:defRPr>
            </a:lvl1pPr>
            <a:lvl2pPr marL="812740" indent="0" algn="ctr">
              <a:buNone/>
              <a:defRPr>
                <a:solidFill>
                  <a:schemeClr val="tx1">
                    <a:tint val="75000"/>
                  </a:schemeClr>
                </a:solidFill>
              </a:defRPr>
            </a:lvl2pPr>
            <a:lvl3pPr marL="1625478" indent="0" algn="ctr">
              <a:buNone/>
              <a:defRPr>
                <a:solidFill>
                  <a:schemeClr val="tx1">
                    <a:tint val="75000"/>
                  </a:schemeClr>
                </a:solidFill>
              </a:defRPr>
            </a:lvl3pPr>
            <a:lvl4pPr marL="2438218" indent="0" algn="ctr">
              <a:buNone/>
              <a:defRPr>
                <a:solidFill>
                  <a:schemeClr val="tx1">
                    <a:tint val="75000"/>
                  </a:schemeClr>
                </a:solidFill>
              </a:defRPr>
            </a:lvl4pPr>
            <a:lvl5pPr marL="3250956" indent="0" algn="ctr">
              <a:buNone/>
              <a:defRPr>
                <a:solidFill>
                  <a:schemeClr val="tx1">
                    <a:tint val="75000"/>
                  </a:schemeClr>
                </a:solidFill>
              </a:defRPr>
            </a:lvl5pPr>
            <a:lvl6pPr marL="4063696" indent="0" algn="ctr">
              <a:buNone/>
              <a:defRPr>
                <a:solidFill>
                  <a:schemeClr val="tx1">
                    <a:tint val="75000"/>
                  </a:schemeClr>
                </a:solidFill>
              </a:defRPr>
            </a:lvl6pPr>
            <a:lvl7pPr marL="4876434" indent="0" algn="ctr">
              <a:buNone/>
              <a:defRPr>
                <a:solidFill>
                  <a:schemeClr val="tx1">
                    <a:tint val="75000"/>
                  </a:schemeClr>
                </a:solidFill>
              </a:defRPr>
            </a:lvl7pPr>
            <a:lvl8pPr marL="5689174" indent="0" algn="ctr">
              <a:buNone/>
              <a:defRPr>
                <a:solidFill>
                  <a:schemeClr val="tx1">
                    <a:tint val="75000"/>
                  </a:schemeClr>
                </a:solidFill>
              </a:defRPr>
            </a:lvl8pPr>
            <a:lvl9pPr marL="6501913" indent="0" algn="ctr">
              <a:buNone/>
              <a:defRPr>
                <a:solidFill>
                  <a:schemeClr val="tx1">
                    <a:tint val="75000"/>
                  </a:schemeClr>
                </a:solidFill>
              </a:defRPr>
            </a:lvl9pPr>
          </a:lstStyle>
          <a:p>
            <a:r>
              <a:rPr lang="en-US"/>
              <a:t>Click to Edit Subtitle</a:t>
            </a:r>
          </a:p>
        </p:txBody>
      </p:sp>
      <p:grpSp>
        <p:nvGrpSpPr>
          <p:cNvPr id="8" name="Group 7"/>
          <p:cNvGrpSpPr/>
          <p:nvPr userDrawn="1"/>
        </p:nvGrpSpPr>
        <p:grpSpPr>
          <a:xfrm>
            <a:off x="898628" y="5355505"/>
            <a:ext cx="1115437" cy="1041395"/>
            <a:chOff x="4153711" y="2181228"/>
            <a:chExt cx="836578" cy="781046"/>
          </a:xfrm>
        </p:grpSpPr>
        <p:sp>
          <p:nvSpPr>
            <p:cNvPr id="9" name="Rectangle 8"/>
            <p:cNvSpPr/>
            <p:nvPr userDrawn="1"/>
          </p:nvSpPr>
          <p:spPr>
            <a:xfrm>
              <a:off x="4153711" y="2181228"/>
              <a:ext cx="836578" cy="781046"/>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53869" y="2262885"/>
              <a:ext cx="636262" cy="617731"/>
            </a:xfrm>
            <a:prstGeom prst="rect">
              <a:avLst/>
            </a:prstGeom>
          </p:spPr>
        </p:pic>
      </p:gr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8235713" y="2832326"/>
            <a:ext cx="5700719" cy="1193351"/>
          </a:xfrm>
          <a:prstGeom prst="rect">
            <a:avLst/>
          </a:prstGeom>
        </p:spPr>
      </p:pic>
    </p:spTree>
    <p:extLst>
      <p:ext uri="{BB962C8B-B14F-4D97-AF65-F5344CB8AC3E}">
        <p14:creationId xmlns:p14="http://schemas.microsoft.com/office/powerpoint/2010/main" val="757604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2130432"/>
            <a:ext cx="10363200" cy="1470025"/>
          </a:xfrm>
        </p:spPr>
        <p:txBody>
          <a:bodyPr>
            <a:normAutofit/>
          </a:bodyPr>
          <a:lstStyle>
            <a:lvl1pPr algn="ctr">
              <a:defRPr sz="5689"/>
            </a:lvl1p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normAutofit/>
          </a:bodyPr>
          <a:lstStyle>
            <a:lvl1pPr marL="0" indent="0" algn="ctr">
              <a:buNone/>
              <a:defRPr sz="4977">
                <a:solidFill>
                  <a:schemeClr val="tx1">
                    <a:tint val="75000"/>
                  </a:schemeClr>
                </a:solidFill>
              </a:defRPr>
            </a:lvl1pPr>
            <a:lvl2pPr marL="812740" indent="0" algn="ctr">
              <a:buNone/>
              <a:defRPr>
                <a:solidFill>
                  <a:schemeClr val="tx1">
                    <a:tint val="75000"/>
                  </a:schemeClr>
                </a:solidFill>
              </a:defRPr>
            </a:lvl2pPr>
            <a:lvl3pPr marL="1625478" indent="0" algn="ctr">
              <a:buNone/>
              <a:defRPr>
                <a:solidFill>
                  <a:schemeClr val="tx1">
                    <a:tint val="75000"/>
                  </a:schemeClr>
                </a:solidFill>
              </a:defRPr>
            </a:lvl3pPr>
            <a:lvl4pPr marL="2438218" indent="0" algn="ctr">
              <a:buNone/>
              <a:defRPr>
                <a:solidFill>
                  <a:schemeClr val="tx1">
                    <a:tint val="75000"/>
                  </a:schemeClr>
                </a:solidFill>
              </a:defRPr>
            </a:lvl4pPr>
            <a:lvl5pPr marL="3250956" indent="0" algn="ctr">
              <a:buNone/>
              <a:defRPr>
                <a:solidFill>
                  <a:schemeClr val="tx1">
                    <a:tint val="75000"/>
                  </a:schemeClr>
                </a:solidFill>
              </a:defRPr>
            </a:lvl5pPr>
            <a:lvl6pPr marL="4063696" indent="0" algn="ctr">
              <a:buNone/>
              <a:defRPr>
                <a:solidFill>
                  <a:schemeClr val="tx1">
                    <a:tint val="75000"/>
                  </a:schemeClr>
                </a:solidFill>
              </a:defRPr>
            </a:lvl6pPr>
            <a:lvl7pPr marL="4876434" indent="0" algn="ctr">
              <a:buNone/>
              <a:defRPr>
                <a:solidFill>
                  <a:schemeClr val="tx1">
                    <a:tint val="75000"/>
                  </a:schemeClr>
                </a:solidFill>
              </a:defRPr>
            </a:lvl7pPr>
            <a:lvl8pPr marL="5689174" indent="0" algn="ctr">
              <a:buNone/>
              <a:defRPr>
                <a:solidFill>
                  <a:schemeClr val="tx1">
                    <a:tint val="75000"/>
                  </a:schemeClr>
                </a:solidFill>
              </a:defRPr>
            </a:lvl8pPr>
            <a:lvl9pPr marL="6501913" indent="0" algn="ctr">
              <a:buNone/>
              <a:defRPr>
                <a:solidFill>
                  <a:schemeClr val="tx1">
                    <a:tint val="75000"/>
                  </a:schemeClr>
                </a:solidFill>
              </a:defRPr>
            </a:lvl9pPr>
          </a:lstStyle>
          <a:p>
            <a:r>
              <a:rPr lang="en-US"/>
              <a:t>Click to edit Master subtitle style</a:t>
            </a:r>
          </a:p>
        </p:txBody>
      </p:sp>
      <p:sp>
        <p:nvSpPr>
          <p:cNvPr id="8" name="Slide Number Placeholder 7"/>
          <p:cNvSpPr>
            <a:spLocks noGrp="1"/>
          </p:cNvSpPr>
          <p:nvPr>
            <p:ph type="sldNum" sz="quarter" idx="11"/>
          </p:nvPr>
        </p:nvSpPr>
        <p:spPr/>
        <p:txBody>
          <a:bodyPr/>
          <a:lstStyle/>
          <a:p>
            <a:fld id="{D60D1EDE-7116-2443-9BDD-368CE5B37660}" type="slidenum">
              <a:rPr lang="en-US" smtClean="0"/>
              <a:pPr/>
              <a:t>‹#›</a:t>
            </a:fld>
            <a:endParaRPr lang="en-US"/>
          </a:p>
        </p:txBody>
      </p:sp>
      <p:sp>
        <p:nvSpPr>
          <p:cNvPr id="9" name="Rectangle 8"/>
          <p:cNvSpPr/>
          <p:nvPr userDrawn="1"/>
        </p:nvSpPr>
        <p:spPr>
          <a:xfrm>
            <a:off x="401386" y="744733"/>
            <a:ext cx="11389236" cy="45155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2430" y="145986"/>
            <a:ext cx="2073541" cy="782125"/>
          </a:xfrm>
          <a:prstGeom prst="rect">
            <a:avLst/>
          </a:prstGeom>
        </p:spPr>
      </p:pic>
    </p:spTree>
    <p:extLst>
      <p:ext uri="{BB962C8B-B14F-4D97-AF65-F5344CB8AC3E}">
        <p14:creationId xmlns:p14="http://schemas.microsoft.com/office/powerpoint/2010/main" val="527618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p>
            <a:r>
              <a:rPr lang="en-US"/>
              <a:t>CLICK TO EDIT MASTER TITLE STYLE</a:t>
            </a:r>
          </a:p>
        </p:txBody>
      </p:sp>
      <p:sp>
        <p:nvSpPr>
          <p:cNvPr id="3" name="Content Placeholder 2"/>
          <p:cNvSpPr>
            <a:spLocks noGrp="1"/>
          </p:cNvSpPr>
          <p:nvPr>
            <p:ph idx="1"/>
          </p:nvPr>
        </p:nvSpPr>
        <p:spPr/>
        <p:txBody>
          <a:bodyPr>
            <a:normAutofit/>
          </a:bodyPr>
          <a:lstStyle>
            <a:lvl1pPr>
              <a:defRPr sz="4267"/>
            </a:lvl1pPr>
            <a:lvl2pPr>
              <a:defRPr sz="3556"/>
            </a:lvl2pPr>
            <a:lvl3pPr>
              <a:defRPr sz="3200"/>
            </a:lvl3pPr>
            <a:lvl4pPr>
              <a:defRPr sz="2844"/>
            </a:lvl4pPr>
            <a:lvl5pPr>
              <a:defRPr sz="284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D60D1EDE-7116-2443-9BDD-368CE5B37660}" type="slidenum">
              <a:rPr lang="en-US" smtClean="0"/>
              <a:t>‹#›</a:t>
            </a:fld>
            <a:endParaRPr lang="en-US"/>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r="61827"/>
          <a:stretch/>
        </p:blipFill>
        <p:spPr>
          <a:xfrm>
            <a:off x="137804" y="180856"/>
            <a:ext cx="574997" cy="568161"/>
          </a:xfrm>
          <a:prstGeom prst="rect">
            <a:avLst/>
          </a:prstGeom>
        </p:spPr>
      </p:pic>
    </p:spTree>
    <p:extLst>
      <p:ext uri="{BB962C8B-B14F-4D97-AF65-F5344CB8AC3E}">
        <p14:creationId xmlns:p14="http://schemas.microsoft.com/office/powerpoint/2010/main" val="769271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cap="all" baseline="0"/>
            </a:lvl1pPr>
          </a:lstStyle>
          <a:p>
            <a:r>
              <a:rPr lang="en-US"/>
              <a:t>CLICK TO EDIT MASTER TITLE STYLE</a:t>
            </a:r>
          </a:p>
        </p:txBody>
      </p:sp>
      <p:sp>
        <p:nvSpPr>
          <p:cNvPr id="6" name="Slide Number Placeholder 5"/>
          <p:cNvSpPr>
            <a:spLocks noGrp="1"/>
          </p:cNvSpPr>
          <p:nvPr>
            <p:ph type="sldNum" sz="quarter" idx="12"/>
          </p:nvPr>
        </p:nvSpPr>
        <p:spPr/>
        <p:txBody>
          <a:bodyPr/>
          <a:lstStyle/>
          <a:p>
            <a:fld id="{D60D1EDE-7116-2443-9BDD-368CE5B37660}" type="slidenum">
              <a:rPr lang="en-US" smtClean="0"/>
              <a:t>‹#›</a:t>
            </a:fld>
            <a:endParaRPr lang="en-US"/>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r="61827"/>
          <a:stretch/>
        </p:blipFill>
        <p:spPr>
          <a:xfrm>
            <a:off x="137804" y="180856"/>
            <a:ext cx="574997" cy="568161"/>
          </a:xfrm>
          <a:prstGeom prst="rect">
            <a:avLst/>
          </a:prstGeom>
        </p:spPr>
      </p:pic>
    </p:spTree>
    <p:extLst>
      <p:ext uri="{BB962C8B-B14F-4D97-AF65-F5344CB8AC3E}">
        <p14:creationId xmlns:p14="http://schemas.microsoft.com/office/powerpoint/2010/main" val="989488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cap="all" baseline="0"/>
            </a:lvl1pPr>
          </a:lstStyle>
          <a:p>
            <a:r>
              <a:rPr lang="en-US"/>
              <a:t>CLICK TO EDIT MASTER TITLE STYLE</a:t>
            </a:r>
          </a:p>
        </p:txBody>
      </p:sp>
      <p:sp>
        <p:nvSpPr>
          <p:cNvPr id="3" name="Content Placeholder 2"/>
          <p:cNvSpPr>
            <a:spLocks noGrp="1"/>
          </p:cNvSpPr>
          <p:nvPr>
            <p:ph sz="half" idx="1"/>
          </p:nvPr>
        </p:nvSpPr>
        <p:spPr>
          <a:xfrm>
            <a:off x="609600" y="1349348"/>
            <a:ext cx="5384800" cy="4525963"/>
          </a:xfrm>
        </p:spPr>
        <p:txBody>
          <a:bodyPr>
            <a:normAutofit/>
          </a:bodyPr>
          <a:lstStyle>
            <a:lvl1pPr>
              <a:buClr>
                <a:schemeClr val="accent3"/>
              </a:buClr>
              <a:defRPr sz="3200"/>
            </a:lvl1pPr>
            <a:lvl2pPr>
              <a:buClr>
                <a:schemeClr val="accent3"/>
              </a:buClr>
              <a:defRPr sz="2844"/>
            </a:lvl2pPr>
            <a:lvl3pPr>
              <a:buClr>
                <a:schemeClr val="accent3"/>
              </a:buClr>
              <a:defRPr sz="2489"/>
            </a:lvl3pPr>
            <a:lvl4pPr>
              <a:buClr>
                <a:schemeClr val="accent3"/>
              </a:buClr>
              <a:defRPr sz="2133"/>
            </a:lvl4pPr>
            <a:lvl5pPr>
              <a:buClr>
                <a:schemeClr val="accent3"/>
              </a:buClr>
              <a:defRPr sz="2133"/>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349348"/>
            <a:ext cx="5384800" cy="4525963"/>
          </a:xfrm>
        </p:spPr>
        <p:txBody>
          <a:bodyPr>
            <a:normAutofit/>
          </a:bodyPr>
          <a:lstStyle>
            <a:lvl1pPr algn="l" defTabSz="812740" rtl="0" eaLnBrk="1" latinLnBrk="0" hangingPunct="1">
              <a:spcBef>
                <a:spcPct val="20000"/>
              </a:spcBef>
              <a:buClr>
                <a:schemeClr val="accent3"/>
              </a:buClr>
              <a:buFont typeface="Arial"/>
              <a:defRPr lang="en-US" sz="3200" kern="1200" dirty="0">
                <a:solidFill>
                  <a:schemeClr val="tx1"/>
                </a:solidFill>
                <a:latin typeface="Arial" charset="0"/>
                <a:ea typeface="Arial" charset="0"/>
                <a:cs typeface="Arial" charset="0"/>
              </a:defRPr>
            </a:lvl1pPr>
            <a:lvl2pPr algn="l" defTabSz="812740" rtl="0" eaLnBrk="1" latinLnBrk="0" hangingPunct="1">
              <a:spcBef>
                <a:spcPct val="20000"/>
              </a:spcBef>
              <a:buClr>
                <a:schemeClr val="accent3"/>
              </a:buClr>
              <a:buFont typeface="Arial"/>
              <a:defRPr lang="en-US" sz="3200" kern="1200" dirty="0">
                <a:solidFill>
                  <a:schemeClr val="tx1"/>
                </a:solidFill>
                <a:latin typeface="Arial" charset="0"/>
                <a:ea typeface="Arial" charset="0"/>
                <a:cs typeface="Arial" charset="0"/>
              </a:defRPr>
            </a:lvl2pPr>
            <a:lvl3pPr algn="l" defTabSz="812740" rtl="0" eaLnBrk="1" latinLnBrk="0" hangingPunct="1">
              <a:spcBef>
                <a:spcPct val="20000"/>
              </a:spcBef>
              <a:buClr>
                <a:schemeClr val="accent3"/>
              </a:buClr>
              <a:buFont typeface="Arial"/>
              <a:defRPr lang="en-US" sz="3200" kern="1200" dirty="0">
                <a:solidFill>
                  <a:schemeClr val="tx1"/>
                </a:solidFill>
                <a:latin typeface="Arial" charset="0"/>
                <a:ea typeface="Arial" charset="0"/>
                <a:cs typeface="Arial" charset="0"/>
              </a:defRPr>
            </a:lvl3pPr>
            <a:lvl4pPr algn="l" defTabSz="812740" rtl="0" eaLnBrk="1" latinLnBrk="0" hangingPunct="1">
              <a:spcBef>
                <a:spcPct val="20000"/>
              </a:spcBef>
              <a:buClr>
                <a:schemeClr val="accent3"/>
              </a:buClr>
              <a:buFont typeface="Arial"/>
              <a:defRPr lang="en-US" sz="3200" kern="1200" dirty="0">
                <a:solidFill>
                  <a:schemeClr val="tx1"/>
                </a:solidFill>
                <a:latin typeface="Arial" charset="0"/>
                <a:ea typeface="Arial" charset="0"/>
                <a:cs typeface="Arial" charset="0"/>
              </a:defRPr>
            </a:lvl4pPr>
            <a:lvl5pPr algn="l" defTabSz="812740" rtl="0" eaLnBrk="1" latinLnBrk="0" hangingPunct="1">
              <a:spcBef>
                <a:spcPct val="20000"/>
              </a:spcBef>
              <a:buClr>
                <a:schemeClr val="accent3"/>
              </a:buClr>
              <a:buFont typeface="Arial"/>
              <a:defRPr lang="en-US" sz="3200" kern="1200" dirty="0">
                <a:solidFill>
                  <a:schemeClr val="tx1"/>
                </a:solidFill>
                <a:latin typeface="Arial" charset="0"/>
                <a:ea typeface="Arial" charset="0"/>
                <a:cs typeface="Arial" charset="0"/>
              </a:defRPr>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fld id="{D60D1EDE-7116-2443-9BDD-368CE5B37660}" type="slidenum">
              <a:rPr lang="en-US" smtClean="0"/>
              <a:t>‹#›</a:t>
            </a:fld>
            <a:endParaRPr lang="en-US"/>
          </a:p>
        </p:txBody>
      </p:sp>
    </p:spTree>
    <p:extLst>
      <p:ext uri="{BB962C8B-B14F-4D97-AF65-F5344CB8AC3E}">
        <p14:creationId xmlns:p14="http://schemas.microsoft.com/office/powerpoint/2010/main" val="3474404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without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cap="all" baseline="0"/>
            </a:lvl1pPr>
          </a:lstStyle>
          <a:p>
            <a:r>
              <a:rPr lang="en-US"/>
              <a:t>CLICK TO EDIT MASTER TITLE STYLE</a:t>
            </a:r>
          </a:p>
        </p:txBody>
      </p:sp>
      <p:sp>
        <p:nvSpPr>
          <p:cNvPr id="5" name="Slide Number Placeholder 4"/>
          <p:cNvSpPr>
            <a:spLocks noGrp="1"/>
          </p:cNvSpPr>
          <p:nvPr>
            <p:ph type="sldNum" sz="quarter" idx="12"/>
          </p:nvPr>
        </p:nvSpPr>
        <p:spPr/>
        <p:txBody>
          <a:bodyPr/>
          <a:lstStyle/>
          <a:p>
            <a:fld id="{D60D1EDE-7116-2443-9BDD-368CE5B37660}" type="slidenum">
              <a:rPr lang="en-US" smtClean="0"/>
              <a:t>‹#›</a:t>
            </a:fld>
            <a:endParaRPr lang="en-US"/>
          </a:p>
        </p:txBody>
      </p:sp>
      <p:sp>
        <p:nvSpPr>
          <p:cNvPr id="4" name="Rectangle 3"/>
          <p:cNvSpPr/>
          <p:nvPr userDrawn="1"/>
        </p:nvSpPr>
        <p:spPr>
          <a:xfrm>
            <a:off x="5527917" y="6063231"/>
            <a:ext cx="1256345" cy="710108"/>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Rectangle 5"/>
          <p:cNvSpPr/>
          <p:nvPr userDrawn="1"/>
        </p:nvSpPr>
        <p:spPr>
          <a:xfrm>
            <a:off x="0" y="4621427"/>
            <a:ext cx="12192000" cy="223657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Tree>
    <p:extLst>
      <p:ext uri="{BB962C8B-B14F-4D97-AF65-F5344CB8AC3E}">
        <p14:creationId xmlns:p14="http://schemas.microsoft.com/office/powerpoint/2010/main" val="732048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oter without Title">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D60D1EDE-7116-2443-9BDD-368CE5B37660}" type="slidenum">
              <a:rPr lang="en-US" smtClean="0"/>
              <a:t>‹#›</a:t>
            </a:fld>
            <a:endParaRPr lang="en-US"/>
          </a:p>
        </p:txBody>
      </p:sp>
      <p:sp>
        <p:nvSpPr>
          <p:cNvPr id="6" name="Rectangle 5"/>
          <p:cNvSpPr/>
          <p:nvPr userDrawn="1"/>
        </p:nvSpPr>
        <p:spPr>
          <a:xfrm>
            <a:off x="0" y="0"/>
            <a:ext cx="12192000" cy="223657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Tree>
    <p:extLst>
      <p:ext uri="{BB962C8B-B14F-4D97-AF65-F5344CB8AC3E}">
        <p14:creationId xmlns:p14="http://schemas.microsoft.com/office/powerpoint/2010/main" val="3344076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9" name="Rectangle 8"/>
          <p:cNvSpPr/>
          <p:nvPr userDrawn="1"/>
        </p:nvSpPr>
        <p:spPr>
          <a:xfrm>
            <a:off x="0" y="0"/>
            <a:ext cx="1219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Tree>
    <p:extLst>
      <p:ext uri="{BB962C8B-B14F-4D97-AF65-F5344CB8AC3E}">
        <p14:creationId xmlns:p14="http://schemas.microsoft.com/office/powerpoint/2010/main" val="4119258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Screen_Img">
    <p:spTree>
      <p:nvGrpSpPr>
        <p:cNvPr id="1" name=""/>
        <p:cNvGrpSpPr/>
        <p:nvPr/>
      </p:nvGrpSpPr>
      <p:grpSpPr>
        <a:xfrm>
          <a:off x="0" y="0"/>
          <a:ext cx="0" cy="0"/>
          <a:chOff x="0" y="0"/>
          <a:chExt cx="0" cy="0"/>
        </a:xfrm>
      </p:grpSpPr>
      <p:sp>
        <p:nvSpPr>
          <p:cNvPr id="9" name="Rectangle 8"/>
          <p:cNvSpPr/>
          <p:nvPr userDrawn="1"/>
        </p:nvSpPr>
        <p:spPr>
          <a:xfrm>
            <a:off x="0" y="0"/>
            <a:ext cx="1219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 name="Picture Placeholder 2"/>
          <p:cNvSpPr>
            <a:spLocks noGrp="1"/>
          </p:cNvSpPr>
          <p:nvPr>
            <p:ph type="pic" sz="quarter" idx="11" hasCustomPrompt="1"/>
          </p:nvPr>
        </p:nvSpPr>
        <p:spPr>
          <a:xfrm>
            <a:off x="0" y="0"/>
            <a:ext cx="12192000" cy="6858000"/>
          </a:xfrm>
        </p:spPr>
        <p:txBody>
          <a:bodyPr/>
          <a:lstStyle>
            <a:lvl1pPr marL="0" indent="0" algn="ctr">
              <a:buNone/>
              <a:defRPr>
                <a:latin typeface="Arial" panose="020B0604020202020204" pitchFamily="34" charset="0"/>
                <a:cs typeface="Arial" panose="020B0604020202020204" pitchFamily="34" charset="0"/>
              </a:defRPr>
            </a:lvl1pPr>
          </a:lstStyle>
          <a:p>
            <a:r>
              <a:rPr lang="en-US"/>
              <a:t>	</a:t>
            </a:r>
          </a:p>
        </p:txBody>
      </p:sp>
    </p:spTree>
    <p:extLst>
      <p:ext uri="{BB962C8B-B14F-4D97-AF65-F5344CB8AC3E}">
        <p14:creationId xmlns:p14="http://schemas.microsoft.com/office/powerpoint/2010/main" val="3607376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Title 8">
            <a:extLst>
              <a:ext uri="{FF2B5EF4-FFF2-40B4-BE49-F238E27FC236}">
                <a16:creationId xmlns:a16="http://schemas.microsoft.com/office/drawing/2014/main" id="{FB8AB91F-D739-4DD5-859B-B16B125BECF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103406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Text Placeholder 19"/>
          <p:cNvSpPr>
            <a:spLocks noGrp="1"/>
          </p:cNvSpPr>
          <p:nvPr>
            <p:ph type="body" sz="quarter" idx="10" hasCustomPrompt="1"/>
          </p:nvPr>
        </p:nvSpPr>
        <p:spPr>
          <a:xfrm>
            <a:off x="304801" y="228602"/>
            <a:ext cx="6408153" cy="583031"/>
          </a:xfrm>
          <a:prstGeom prst="rect">
            <a:avLst/>
          </a:prstGeom>
        </p:spPr>
        <p:txBody>
          <a:bodyPr/>
          <a:lstStyle>
            <a:lvl1pPr marL="0" indent="0">
              <a:buNone/>
              <a:defRPr sz="3733" b="1" i="0" cap="all" baseline="0">
                <a:solidFill>
                  <a:srgbClr val="0F3974"/>
                </a:solidFill>
                <a:latin typeface="Arial" charset="0"/>
                <a:ea typeface="Arial" charset="0"/>
                <a:cs typeface="Arial" charset="0"/>
              </a:defRPr>
            </a:lvl1pPr>
            <a:lvl2pPr marL="609570" indent="0">
              <a:buNone/>
              <a:defRPr b="1" i="0">
                <a:latin typeface="Arial" charset="0"/>
                <a:ea typeface="Arial" charset="0"/>
                <a:cs typeface="Arial" charset="0"/>
              </a:defRPr>
            </a:lvl2pPr>
            <a:lvl3pPr marL="1219139" indent="0">
              <a:buNone/>
              <a:defRPr b="1" i="0">
                <a:latin typeface="Arial" charset="0"/>
                <a:ea typeface="Arial" charset="0"/>
                <a:cs typeface="Arial" charset="0"/>
              </a:defRPr>
            </a:lvl3pPr>
            <a:lvl4pPr marL="1828709" indent="0">
              <a:buNone/>
              <a:defRPr b="1" i="0">
                <a:latin typeface="Arial" charset="0"/>
                <a:ea typeface="Arial" charset="0"/>
                <a:cs typeface="Arial" charset="0"/>
              </a:defRPr>
            </a:lvl4pPr>
            <a:lvl5pPr marL="2438278" indent="0">
              <a:buNone/>
              <a:defRPr b="1" i="0">
                <a:latin typeface="Arial" charset="0"/>
                <a:ea typeface="Arial" charset="0"/>
                <a:cs typeface="Arial" charset="0"/>
              </a:defRPr>
            </a:lvl5pPr>
          </a:lstStyle>
          <a:p>
            <a:pPr lvl="0"/>
            <a:r>
              <a:rPr lang="en-US"/>
              <a:t>Widget Toolkit</a:t>
            </a:r>
          </a:p>
        </p:txBody>
      </p:sp>
    </p:spTree>
    <p:extLst>
      <p:ext uri="{BB962C8B-B14F-4D97-AF65-F5344CB8AC3E}">
        <p14:creationId xmlns:p14="http://schemas.microsoft.com/office/powerpoint/2010/main" val="1354561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
            </p:custDataLst>
            <p:extLst>
              <p:ext uri="{D42A27DB-BD31-4B8C-83A1-F6EECF244321}">
                <p14:modId xmlns:p14="http://schemas.microsoft.com/office/powerpoint/2010/main" val="3809061007"/>
              </p:ex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name="think-cell Slide" r:id="rId4" imgW="347" imgH="346" progId="TCLayout.ActiveDocument.1">
                  <p:embed/>
                </p:oleObj>
              </mc:Choice>
              <mc:Fallback>
                <p:oleObj name="think-cell Slide" r:id="rId4" imgW="347" imgH="346" progId="TCLayout.ActiveDocument.1">
                  <p:embed/>
                  <p:pic>
                    <p:nvPicPr>
                      <p:cNvPr id="3" name="Object 2" hidden="1"/>
                      <p:cNvPicPr/>
                      <p:nvPr/>
                    </p:nvPicPr>
                    <p:blipFill>
                      <a:blip r:embed="rId5"/>
                      <a:stretch>
                        <a:fillRect/>
                      </a:stretch>
                    </p:blipFill>
                    <p:spPr>
                      <a:xfrm>
                        <a:off x="2119" y="1589"/>
                        <a:ext cx="2116" cy="1587"/>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B1A76296-2E82-471D-A613-C7194FAED188}"/>
              </a:ext>
            </a:extLst>
          </p:cNvPr>
          <p:cNvSpPr/>
          <p:nvPr>
            <p:custDataLst>
              <p:tags r:id="rId2"/>
            </p:custDataLst>
          </p:nvPr>
        </p:nvSpPr>
        <p:spPr>
          <a:xfrm>
            <a:off x="1" y="1"/>
            <a:ext cx="211667" cy="158751"/>
          </a:xfrm>
          <a:prstGeom prst="rect">
            <a:avLst/>
          </a:prstGeom>
          <a:solidFill>
            <a:schemeClr val="accent1"/>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000" b="0" i="0" baseline="0" err="1">
              <a:solidFill>
                <a:schemeClr val="tx1"/>
              </a:solidFill>
              <a:latin typeface="Arial" panose="020B0604020202020204" pitchFamily="34" charset="0"/>
              <a:ea typeface="+mj-ea"/>
              <a:cs typeface="+mj-cs"/>
              <a:sym typeface="Arial" panose="020B0604020202020204" pitchFamily="34" charset="0"/>
            </a:endParaRPr>
          </a:p>
        </p:txBody>
      </p:sp>
      <p:sp>
        <p:nvSpPr>
          <p:cNvPr id="5" name="doc id" hidden="1"/>
          <p:cNvSpPr>
            <a:spLocks noChangeArrowheads="1"/>
          </p:cNvSpPr>
          <p:nvPr/>
        </p:nvSpPr>
        <p:spPr bwMode="auto">
          <a:xfrm>
            <a:off x="10995479" y="51833"/>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895328"/>
            <a:endParaRPr lang="x-none" sz="800" baseline="0">
              <a:solidFill>
                <a:srgbClr val="808080"/>
              </a:solidFill>
              <a:latin typeface="+mn-lt"/>
              <a:ea typeface="+mn-ea"/>
            </a:endParaRPr>
          </a:p>
        </p:txBody>
      </p:sp>
      <p:sp>
        <p:nvSpPr>
          <p:cNvPr id="6" name="Title">
            <a:extLst>
              <a:ext uri="{FF2B5EF4-FFF2-40B4-BE49-F238E27FC236}">
                <a16:creationId xmlns:a16="http://schemas.microsoft.com/office/drawing/2014/main" id="{59DA083E-2502-41D5-8E1E-EEC993C6B7C0}"/>
              </a:ext>
            </a:extLst>
          </p:cNvPr>
          <p:cNvSpPr>
            <a:spLocks noGrp="1" noChangeArrowheads="1"/>
          </p:cNvSpPr>
          <p:nvPr>
            <p:ph type="title"/>
          </p:nvPr>
        </p:nvSpPr>
        <p:spPr bwMode="auto">
          <a:xfrm>
            <a:off x="161987" y="197227"/>
            <a:ext cx="10187692" cy="383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algn="l" defTabSz="895328" rtl="0" eaLnBrk="1" fontAlgn="base" hangingPunct="1">
              <a:spcBef>
                <a:spcPct val="0"/>
              </a:spcBef>
              <a:spcAft>
                <a:spcPct val="0"/>
              </a:spcAft>
              <a:buNone/>
              <a:tabLst>
                <a:tab pos="269868" algn="l"/>
              </a:tabLst>
            </a:pPr>
            <a:r>
              <a:rPr lang="en-US"/>
              <a:t>Click to edit Master title style</a:t>
            </a:r>
            <a:endParaRPr lang="en-US" noProof="0"/>
          </a:p>
        </p:txBody>
      </p:sp>
    </p:spTree>
    <p:extLst>
      <p:ext uri="{BB962C8B-B14F-4D97-AF65-F5344CB8AC3E}">
        <p14:creationId xmlns:p14="http://schemas.microsoft.com/office/powerpoint/2010/main" val="3578018493"/>
      </p:ext>
    </p:extLst>
  </p:cSld>
  <p:clrMapOvr>
    <a:masterClrMapping/>
  </p:clrMapOvr>
  <p:extLst>
    <p:ext uri="{DCECCB84-F9BA-43D5-87BE-67443E8EF086}">
      <p15:sldGuideLst xmlns:p15="http://schemas.microsoft.com/office/powerpoint/2012/main">
        <p15:guide id="1" pos="7489">
          <p15:clr>
            <a:srgbClr val="F26B43"/>
          </p15:clr>
        </p15:guide>
        <p15:guide id="2" pos="101">
          <p15:clr>
            <a:srgbClr val="F26B43"/>
          </p15:clr>
        </p15:guide>
        <p15:guide id="3" orient="horz" pos="583">
          <p15:clr>
            <a:srgbClr val="F26B43"/>
          </p15:clr>
        </p15:guide>
        <p15:guide id="4" orient="horz" pos="3990">
          <p15:clr>
            <a:srgbClr val="F26B43"/>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cap="all" baseline="0"/>
            </a:lvl1pPr>
          </a:lstStyle>
          <a:p>
            <a:r>
              <a:rPr lang="en-US"/>
              <a:t>CLICK TO EDIT MASTER TITLE STYLE</a:t>
            </a:r>
          </a:p>
        </p:txBody>
      </p:sp>
      <p:sp>
        <p:nvSpPr>
          <p:cNvPr id="3" name="Content Placeholder 2"/>
          <p:cNvSpPr>
            <a:spLocks noGrp="1"/>
          </p:cNvSpPr>
          <p:nvPr>
            <p:ph sz="half" idx="1"/>
          </p:nvPr>
        </p:nvSpPr>
        <p:spPr>
          <a:xfrm>
            <a:off x="609600" y="1349350"/>
            <a:ext cx="5384800" cy="4525963"/>
          </a:xfrm>
          <a:prstGeom prst="rect">
            <a:avLst/>
          </a:prstGeom>
        </p:spPr>
        <p:txBody>
          <a:bodyPr>
            <a:normAutofit/>
          </a:bodyPr>
          <a:lstStyle>
            <a:lvl1pPr marL="457143" indent="-457143">
              <a:buClr>
                <a:schemeClr val="accent3"/>
              </a:buClr>
              <a:buFont typeface="Wingdings" charset="2"/>
              <a:buChar char="§"/>
              <a:defRPr sz="2400"/>
            </a:lvl1pPr>
            <a:lvl2pPr marL="990478" indent="-380954">
              <a:buClr>
                <a:schemeClr val="accent3"/>
              </a:buClr>
              <a:buFont typeface="Wingdings" charset="2"/>
              <a:buChar char="§"/>
              <a:defRPr sz="2133"/>
            </a:lvl2pPr>
            <a:lvl3pPr marL="1523809" indent="-304760">
              <a:buClr>
                <a:schemeClr val="accent3"/>
              </a:buClr>
              <a:buFont typeface="Wingdings" charset="2"/>
              <a:buChar char="§"/>
              <a:defRPr sz="1867"/>
            </a:lvl3pPr>
            <a:lvl4pPr marL="2133333" indent="-304760">
              <a:buClr>
                <a:schemeClr val="accent3"/>
              </a:buClr>
              <a:buFont typeface="Wingdings" charset="2"/>
              <a:buChar char="§"/>
              <a:defRPr sz="1600"/>
            </a:lvl4pPr>
            <a:lvl5pPr marL="2742858" indent="-304760">
              <a:buClr>
                <a:schemeClr val="accent3"/>
              </a:buClr>
              <a:buFont typeface="Wingdings" charset="2"/>
              <a:buChar char="§"/>
              <a:defRPr sz="16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fld id="{D60D1EDE-7116-2443-9BDD-368CE5B37660}" type="slidenum">
              <a:rPr lang="en-US" smtClean="0"/>
              <a:t>‹#›</a:t>
            </a:fld>
            <a:endParaRPr lang="en-US"/>
          </a:p>
        </p:txBody>
      </p:sp>
      <p:sp>
        <p:nvSpPr>
          <p:cNvPr id="8" name="Content Placeholder 2"/>
          <p:cNvSpPr>
            <a:spLocks noGrp="1"/>
          </p:cNvSpPr>
          <p:nvPr>
            <p:ph sz="half" idx="13"/>
          </p:nvPr>
        </p:nvSpPr>
        <p:spPr>
          <a:xfrm>
            <a:off x="6122504" y="1349350"/>
            <a:ext cx="5384800" cy="4525963"/>
          </a:xfrm>
          <a:prstGeom prst="rect">
            <a:avLst/>
          </a:prstGeom>
        </p:spPr>
        <p:txBody>
          <a:bodyPr>
            <a:normAutofit/>
          </a:bodyPr>
          <a:lstStyle>
            <a:lvl1pPr marL="457143" indent="-457143">
              <a:buClr>
                <a:schemeClr val="accent3"/>
              </a:buClr>
              <a:buFont typeface="Wingdings" charset="2"/>
              <a:buChar char="§"/>
              <a:defRPr sz="2400"/>
            </a:lvl1pPr>
            <a:lvl2pPr marL="990478" indent="-380954">
              <a:buClr>
                <a:schemeClr val="accent3"/>
              </a:buClr>
              <a:buFont typeface="Wingdings" charset="2"/>
              <a:buChar char="§"/>
              <a:defRPr sz="2133"/>
            </a:lvl2pPr>
            <a:lvl3pPr marL="1523809" indent="-304760">
              <a:buClr>
                <a:schemeClr val="accent3"/>
              </a:buClr>
              <a:buFont typeface="Wingdings" charset="2"/>
              <a:buChar char="§"/>
              <a:defRPr sz="1867"/>
            </a:lvl3pPr>
            <a:lvl4pPr marL="2133333" indent="-304760">
              <a:buClr>
                <a:schemeClr val="accent3"/>
              </a:buClr>
              <a:buFont typeface="Wingdings" charset="2"/>
              <a:buChar char="§"/>
              <a:defRPr sz="1600"/>
            </a:lvl4pPr>
            <a:lvl5pPr marL="2742858" indent="-304760">
              <a:buClr>
                <a:schemeClr val="accent3"/>
              </a:buClr>
              <a:buFont typeface="Wingdings" charset="2"/>
              <a:buChar char="§"/>
              <a:defRPr sz="16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334879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Two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cap="all" baseline="0"/>
            </a:lvl1pPr>
          </a:lstStyle>
          <a:p>
            <a:r>
              <a:rPr lang="en-US"/>
              <a:t>CLICK TO EDIT MASTER TITLE STYLE</a:t>
            </a:r>
          </a:p>
        </p:txBody>
      </p:sp>
      <p:sp>
        <p:nvSpPr>
          <p:cNvPr id="3" name="Content Placeholder 2"/>
          <p:cNvSpPr>
            <a:spLocks noGrp="1"/>
          </p:cNvSpPr>
          <p:nvPr>
            <p:ph sz="half" idx="1"/>
          </p:nvPr>
        </p:nvSpPr>
        <p:spPr>
          <a:xfrm>
            <a:off x="609600" y="1349350"/>
            <a:ext cx="5384800" cy="4525963"/>
          </a:xfrm>
          <a:prstGeom prst="rect">
            <a:avLst/>
          </a:prstGeom>
        </p:spPr>
        <p:txBody>
          <a:bodyPr>
            <a:normAutofit/>
          </a:bodyPr>
          <a:lstStyle>
            <a:lvl1pPr marL="342866" indent="-342866">
              <a:buClr>
                <a:schemeClr val="accent3"/>
              </a:buClr>
              <a:buFont typeface="Wingdings" charset="2"/>
              <a:buChar char="§"/>
              <a:defRPr sz="1800"/>
            </a:lvl1pPr>
            <a:lvl2pPr marL="742876" indent="-285724">
              <a:buClr>
                <a:schemeClr val="accent3"/>
              </a:buClr>
              <a:buFont typeface="Wingdings" charset="2"/>
              <a:buChar char="§"/>
              <a:defRPr sz="1600"/>
            </a:lvl2pPr>
            <a:lvl3pPr marL="1142886" indent="-228577">
              <a:buClr>
                <a:schemeClr val="accent3"/>
              </a:buClr>
              <a:buFont typeface="Wingdings" charset="2"/>
              <a:buChar char="§"/>
              <a:defRPr sz="1400"/>
            </a:lvl3pPr>
            <a:lvl4pPr marL="1600040" indent="-228577">
              <a:buClr>
                <a:schemeClr val="accent3"/>
              </a:buClr>
              <a:buFont typeface="Wingdings" charset="2"/>
              <a:buChar char="§"/>
              <a:defRPr sz="1200"/>
            </a:lvl4pPr>
            <a:lvl5pPr marL="2057195" indent="-228577">
              <a:buClr>
                <a:schemeClr val="accent3"/>
              </a:buClr>
              <a:buFont typeface="Wingdings" charset="2"/>
              <a:buChar cha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pPr defTabSz="609570">
              <a:defRPr/>
            </a:pPr>
            <a:fld id="{D60D1EDE-7116-2443-9BDD-368CE5B37660}" type="slidenum">
              <a:rPr lang="en-US" smtClean="0">
                <a:solidFill>
                  <a:srgbClr val="000000">
                    <a:tint val="75000"/>
                  </a:srgbClr>
                </a:solidFill>
              </a:rPr>
              <a:pPr defTabSz="609570">
                <a:defRPr/>
              </a:pPr>
              <a:t>‹#›</a:t>
            </a:fld>
            <a:endParaRPr lang="en-US">
              <a:solidFill>
                <a:srgbClr val="000000">
                  <a:tint val="75000"/>
                </a:srgbClr>
              </a:solidFill>
            </a:endParaRPr>
          </a:p>
        </p:txBody>
      </p:sp>
      <p:sp>
        <p:nvSpPr>
          <p:cNvPr id="8" name="Content Placeholder 2"/>
          <p:cNvSpPr>
            <a:spLocks noGrp="1"/>
          </p:cNvSpPr>
          <p:nvPr>
            <p:ph sz="half" idx="13"/>
          </p:nvPr>
        </p:nvSpPr>
        <p:spPr>
          <a:xfrm>
            <a:off x="6122504" y="1349350"/>
            <a:ext cx="5384800" cy="4525963"/>
          </a:xfrm>
          <a:prstGeom prst="rect">
            <a:avLst/>
          </a:prstGeom>
        </p:spPr>
        <p:txBody>
          <a:bodyPr>
            <a:normAutofit/>
          </a:bodyPr>
          <a:lstStyle>
            <a:lvl1pPr marL="342866" indent="-342866">
              <a:buClr>
                <a:schemeClr val="accent3"/>
              </a:buClr>
              <a:buFont typeface="Wingdings" charset="2"/>
              <a:buChar char="§"/>
              <a:defRPr sz="1800"/>
            </a:lvl1pPr>
            <a:lvl2pPr marL="742876" indent="-285724">
              <a:buClr>
                <a:schemeClr val="accent3"/>
              </a:buClr>
              <a:buFont typeface="Wingdings" charset="2"/>
              <a:buChar char="§"/>
              <a:defRPr sz="1600"/>
            </a:lvl2pPr>
            <a:lvl3pPr marL="1142886" indent="-228577">
              <a:buClr>
                <a:schemeClr val="accent3"/>
              </a:buClr>
              <a:buFont typeface="Wingdings" charset="2"/>
              <a:buChar char="§"/>
              <a:defRPr sz="1400"/>
            </a:lvl3pPr>
            <a:lvl4pPr marL="1600040" indent="-228577">
              <a:buClr>
                <a:schemeClr val="accent3"/>
              </a:buClr>
              <a:buFont typeface="Wingdings" charset="2"/>
              <a:buChar char="§"/>
              <a:defRPr sz="1200"/>
            </a:lvl4pPr>
            <a:lvl5pPr marL="2057195" indent="-228577">
              <a:buClr>
                <a:schemeClr val="accent3"/>
              </a:buClr>
              <a:buFont typeface="Wingdings" charset="2"/>
              <a:buChar cha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3865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4" name="Title 3">
            <a:extLst>
              <a:ext uri="{FF2B5EF4-FFF2-40B4-BE49-F238E27FC236}">
                <a16:creationId xmlns:a16="http://schemas.microsoft.com/office/drawing/2014/main" id="{0E770BB0-A521-41C6-A0AE-BEE679D2AD1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0465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F89203F-46EF-44A2-956A-7FF6AF93BE7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8" name="Content Placeholder 2">
            <a:extLst>
              <a:ext uri="{FF2B5EF4-FFF2-40B4-BE49-F238E27FC236}">
                <a16:creationId xmlns:a16="http://schemas.microsoft.com/office/drawing/2014/main" id="{D1D47175-944E-463B-ABBB-06669A473913}"/>
              </a:ext>
            </a:extLst>
          </p:cNvPr>
          <p:cNvSpPr>
            <a:spLocks noGrp="1"/>
          </p:cNvSpPr>
          <p:nvPr>
            <p:ph idx="1"/>
          </p:nvPr>
        </p:nvSpPr>
        <p:spPr>
          <a:xfrm>
            <a:off x="1090862" y="1507068"/>
            <a:ext cx="3192379" cy="4669896"/>
          </a:xfrm>
        </p:spPr>
        <p:txBody>
          <a:bodyPr anchor="ctr"/>
          <a:lstStyle>
            <a:lvl1pPr marL="0" indent="0" algn="l">
              <a:lnSpc>
                <a:spcPct val="150000"/>
              </a:lnSpc>
              <a:spcAft>
                <a:spcPts val="1200"/>
              </a:spcAft>
              <a:buSzPct val="25000"/>
              <a:buFont typeface="Segoe UI" panose="020B0502040204020203" pitchFamily="34" charset="0"/>
              <a:buChar char=" "/>
              <a:defRPr sz="1200"/>
            </a:lvl1pPr>
            <a:lvl2pPr marL="401638" indent="7938" algn="l">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Content Placeholder 2">
            <a:extLst>
              <a:ext uri="{FF2B5EF4-FFF2-40B4-BE49-F238E27FC236}">
                <a16:creationId xmlns:a16="http://schemas.microsoft.com/office/drawing/2014/main" id="{A40725B0-0DB7-41CE-9C4C-39E8D0F6325E}"/>
              </a:ext>
            </a:extLst>
          </p:cNvPr>
          <p:cNvSpPr>
            <a:spLocks noGrp="1"/>
          </p:cNvSpPr>
          <p:nvPr>
            <p:ph idx="13"/>
          </p:nvPr>
        </p:nvSpPr>
        <p:spPr>
          <a:xfrm>
            <a:off x="4395537" y="1507068"/>
            <a:ext cx="7143905" cy="4669896"/>
          </a:xfrm>
        </p:spPr>
        <p:txBody>
          <a:bodyPr anchor="ct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11" name="Title 10">
            <a:extLst>
              <a:ext uri="{FF2B5EF4-FFF2-40B4-BE49-F238E27FC236}">
                <a16:creationId xmlns:a16="http://schemas.microsoft.com/office/drawing/2014/main" id="{F9E63483-559C-4A6F-B04F-D6C56A3CC09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49444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69782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0017C897-2775-4930-B0BE-BEB72453232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48158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tandard">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258610D-0376-4D1E-8ED8-29382288BB0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1783" t="-3"/>
          <a:stretch/>
        </p:blipFill>
        <p:spPr>
          <a:xfrm>
            <a:off x="269032" y="4801396"/>
            <a:ext cx="11653936" cy="1786228"/>
          </a:xfrm>
          <a:prstGeom prst="rect">
            <a:avLst/>
          </a:prstGeom>
        </p:spPr>
      </p:pic>
      <p:sp>
        <p:nvSpPr>
          <p:cNvPr id="3" name="Title 2">
            <a:extLst>
              <a:ext uri="{FF2B5EF4-FFF2-40B4-BE49-F238E27FC236}">
                <a16:creationId xmlns:a16="http://schemas.microsoft.com/office/drawing/2014/main" id="{21C16CD2-606C-441E-BBA3-51767980CCA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93501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66754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Footer - Light BG">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2400">
                <a:solidFill>
                  <a:schemeClr val="accent2"/>
                </a:solidFill>
              </a:defRPr>
            </a:lvl1pPr>
          </a:lstStyle>
          <a:p>
            <a:r>
              <a:rPr lang="en-US" dirty="0"/>
              <a:t>CLICK TO EDIT MASTER TITLE STYLE</a:t>
            </a:r>
          </a:p>
        </p:txBody>
      </p:sp>
      <p:sp>
        <p:nvSpPr>
          <p:cNvPr id="3" name="Rectangle 2">
            <a:extLst>
              <a:ext uri="{FF2B5EF4-FFF2-40B4-BE49-F238E27FC236}">
                <a16:creationId xmlns:a16="http://schemas.microsoft.com/office/drawing/2014/main" id="{2344E95E-E59B-FC4C-AD20-EEB0D5A3447C}"/>
              </a:ext>
            </a:extLst>
          </p:cNvPr>
          <p:cNvSpPr/>
          <p:nvPr userDrawn="1"/>
        </p:nvSpPr>
        <p:spPr>
          <a:xfrm>
            <a:off x="363622" y="5917755"/>
            <a:ext cx="3778807" cy="940245"/>
          </a:xfrm>
          <a:prstGeom prst="rect">
            <a:avLst/>
          </a:prstGeom>
          <a:solidFill>
            <a:schemeClr val="bg1"/>
          </a:solidFill>
          <a:ln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76" dirty="0"/>
          </a:p>
        </p:txBody>
      </p:sp>
    </p:spTree>
    <p:extLst>
      <p:ext uri="{BB962C8B-B14F-4D97-AF65-F5344CB8AC3E}">
        <p14:creationId xmlns:p14="http://schemas.microsoft.com/office/powerpoint/2010/main" val="26593596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image" Target="../media/image5.png"/><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image" Target="../media/image1.emf"/><Relationship Id="rId2" Type="http://schemas.openxmlformats.org/officeDocument/2006/relationships/slideLayout" Target="../slideLayouts/slideLayout12.xml"/><Relationship Id="rId16" Type="http://schemas.openxmlformats.org/officeDocument/2006/relationships/oleObject" Target="../embeddings/oleObject2.bin"/><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tags" Target="../tags/tag3.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24E15009-3064-4317-AE27-F51340E04581}"/>
              </a:ext>
            </a:extLst>
          </p:cNvPr>
          <p:cNvGraphicFramePr>
            <a:graphicFrameLocks noChangeAspect="1"/>
          </p:cNvGraphicFramePr>
          <p:nvPr userDrawn="1">
            <p:custDataLst>
              <p:tags r:id="rId12"/>
            </p:custDataLst>
            <p:extLst>
              <p:ext uri="{D42A27DB-BD31-4B8C-83A1-F6EECF244321}">
                <p14:modId xmlns:p14="http://schemas.microsoft.com/office/powerpoint/2010/main" val="32981807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3" imgW="360" imgH="360" progId="TCLayout.ActiveDocument.1">
                  <p:embed/>
                </p:oleObj>
              </mc:Choice>
              <mc:Fallback>
                <p:oleObj name="think-cell Slide" r:id="rId13" imgW="360" imgH="360" progId="TCLayout.ActiveDocument.1">
                  <p:embed/>
                  <p:pic>
                    <p:nvPicPr>
                      <p:cNvPr id="10" name="Object 9" hidden="1">
                        <a:extLst>
                          <a:ext uri="{FF2B5EF4-FFF2-40B4-BE49-F238E27FC236}">
                            <a16:creationId xmlns:a16="http://schemas.microsoft.com/office/drawing/2014/main" id="{24E15009-3064-4317-AE27-F51340E04581}"/>
                          </a:ext>
                        </a:extLst>
                      </p:cNvPr>
                      <p:cNvPicPr/>
                      <p:nvPr/>
                    </p:nvPicPr>
                    <p:blipFill>
                      <a:blip r:embed="rId14"/>
                      <a:stretch>
                        <a:fillRect/>
                      </a:stretch>
                    </p:blipFill>
                    <p:spPr>
                      <a:xfrm>
                        <a:off x="1588" y="1588"/>
                        <a:ext cx="1588" cy="1588"/>
                      </a:xfrm>
                      <a:prstGeom prst="rect">
                        <a:avLst/>
                      </a:prstGeom>
                    </p:spPr>
                  </p:pic>
                </p:oleObj>
              </mc:Fallback>
            </mc:AlternateContent>
          </a:graphicData>
        </a:graphic>
      </p:graphicFrame>
      <p:sp>
        <p:nvSpPr>
          <p:cNvPr id="7" name="Rectangle 6">
            <a:extLst>
              <a:ext uri="{FF2B5EF4-FFF2-40B4-BE49-F238E27FC236}">
                <a16:creationId xmlns:a16="http://schemas.microsoft.com/office/drawing/2014/main" id="{CD5FD28E-AEC9-43B8-86F4-9CD3C41D49D7}"/>
              </a:ext>
            </a:extLst>
          </p:cNvPr>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a:extLst>
              <a:ext uri="{FF2B5EF4-FFF2-40B4-BE49-F238E27FC236}">
                <a16:creationId xmlns:a16="http://schemas.microsoft.com/office/drawing/2014/main" id="{C5AFE014-E3CD-4B9A-A705-F1CADD8F420B}"/>
              </a:ext>
            </a:extLst>
          </p:cNvPr>
          <p:cNvSpPr>
            <a:spLocks noGrp="1"/>
          </p:cNvSpPr>
          <p:nvPr>
            <p:ph type="title"/>
          </p:nvPr>
        </p:nvSpPr>
        <p:spPr>
          <a:xfrm>
            <a:off x="604434" y="448628"/>
            <a:ext cx="10983132" cy="747763"/>
          </a:xfrm>
          <a:prstGeom prst="rect">
            <a:avLst/>
          </a:prstGeom>
        </p:spPr>
        <p:txBody>
          <a:bodyPr vert="horz" lIns="91440" tIns="45720" rIns="91440" bIns="45720" rtlCol="0" anchor="ctr" anchorCtr="0">
            <a:normAutofit/>
          </a:bodyPr>
          <a:lstStyle/>
          <a:p>
            <a:pPr lvl="0"/>
            <a:r>
              <a:rPr lang="en-US"/>
              <a:t>Click to edit Master title style</a:t>
            </a:r>
            <a:endParaRPr lang="en-US" dirty="0"/>
          </a:p>
        </p:txBody>
      </p:sp>
      <p:sp>
        <p:nvSpPr>
          <p:cNvPr id="3" name="Text Placeholder 2">
            <a:extLst>
              <a:ext uri="{FF2B5EF4-FFF2-40B4-BE49-F238E27FC236}">
                <a16:creationId xmlns:a16="http://schemas.microsoft.com/office/drawing/2014/main" id="{61ADE5F7-8A52-43AD-8F30-F13CF54506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C85AE-A002-4BA3-8D90-3960ED0FF8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44E560-77BF-4D1A-B6E7-CD55CE12B1B8}" type="datetimeFigureOut">
              <a:rPr lang="en-US" smtClean="0"/>
              <a:t>1/23/2024</a:t>
            </a:fld>
            <a:endParaRPr lang="en-US"/>
          </a:p>
        </p:txBody>
      </p:sp>
      <p:sp>
        <p:nvSpPr>
          <p:cNvPr id="5" name="Footer Placeholder 4">
            <a:extLst>
              <a:ext uri="{FF2B5EF4-FFF2-40B4-BE49-F238E27FC236}">
                <a16:creationId xmlns:a16="http://schemas.microsoft.com/office/drawing/2014/main" id="{02103AA5-C732-4ECB-88D6-DAA20E2C1C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280433-CBB5-49C5-B032-5A800E5D09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59379A-16E2-4C4A-96D0-A52C442257E7}" type="slidenum">
              <a:rPr lang="en-US" smtClean="0"/>
              <a:t>‹#›</a:t>
            </a:fld>
            <a:endParaRPr lang="en-US"/>
          </a:p>
        </p:txBody>
      </p:sp>
      <p:cxnSp>
        <p:nvCxnSpPr>
          <p:cNvPr id="8" name="Straight Connector 7">
            <a:extLst>
              <a:ext uri="{FF2B5EF4-FFF2-40B4-BE49-F238E27FC236}">
                <a16:creationId xmlns:a16="http://schemas.microsoft.com/office/drawing/2014/main" id="{E32A06DA-7FF5-4DDE-94D0-63A83DB241E8}"/>
              </a:ext>
            </a:extLst>
          </p:cNvPr>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8514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2" r:id="rId4"/>
    <p:sldLayoutId id="2147483660" r:id="rId5"/>
    <p:sldLayoutId id="2147483662" r:id="rId6"/>
    <p:sldLayoutId id="2147483661" r:id="rId7"/>
    <p:sldLayoutId id="2147483655" r:id="rId8"/>
    <p:sldLayoutId id="2147483664" r:id="rId9"/>
    <p:sldLayoutId id="2147483665" r:id="rId10"/>
  </p:sldLayoutIdLst>
  <p:txStyles>
    <p:titleStyle>
      <a:lvl1pPr algn="l" defTabSz="914400" rtl="0" eaLnBrk="1" latinLnBrk="0" hangingPunct="1">
        <a:lnSpc>
          <a:spcPct val="90000"/>
        </a:lnSpc>
        <a:spcBef>
          <a:spcPct val="0"/>
        </a:spcBef>
        <a:buNone/>
        <a:defRPr lang="en-US" sz="2800" kern="1200">
          <a:solidFill>
            <a:schemeClr val="bg2">
              <a:lumMod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454620D5-619C-4261-856D-F9240C8974B8}"/>
              </a:ext>
            </a:extLst>
          </p:cNvPr>
          <p:cNvGraphicFramePr>
            <a:graphicFrameLocks noChangeAspect="1"/>
          </p:cNvGraphicFramePr>
          <p:nvPr userDrawn="1">
            <p:custDataLst>
              <p:tags r:id="rId15"/>
            </p:custDataLst>
            <p:extLst>
              <p:ext uri="{D42A27DB-BD31-4B8C-83A1-F6EECF244321}">
                <p14:modId xmlns:p14="http://schemas.microsoft.com/office/powerpoint/2010/main" val="438557026"/>
              </p:ext>
            </p:extLst>
          </p:nvPr>
        </p:nvGraphicFramePr>
        <p:xfrm>
          <a:off x="2118" y="2118"/>
          <a:ext cx="2117" cy="2117"/>
        </p:xfrm>
        <a:graphic>
          <a:graphicData uri="http://schemas.openxmlformats.org/presentationml/2006/ole">
            <mc:AlternateContent xmlns:mc="http://schemas.openxmlformats.org/markup-compatibility/2006">
              <mc:Choice xmlns:v="urn:schemas-microsoft-com:vml" Requires="v">
                <p:oleObj name="think-cell Slide" r:id="rId16" imgW="425" imgH="424" progId="TCLayout.ActiveDocument.1">
                  <p:embed/>
                </p:oleObj>
              </mc:Choice>
              <mc:Fallback>
                <p:oleObj name="think-cell Slide" r:id="rId16" imgW="425" imgH="424" progId="TCLayout.ActiveDocument.1">
                  <p:embed/>
                  <p:pic>
                    <p:nvPicPr>
                      <p:cNvPr id="5" name="Object 4" hidden="1">
                        <a:extLst>
                          <a:ext uri="{FF2B5EF4-FFF2-40B4-BE49-F238E27FC236}">
                            <a16:creationId xmlns:a16="http://schemas.microsoft.com/office/drawing/2014/main" id="{454620D5-619C-4261-856D-F9240C8974B8}"/>
                          </a:ext>
                        </a:extLst>
                      </p:cNvPr>
                      <p:cNvPicPr/>
                      <p:nvPr/>
                    </p:nvPicPr>
                    <p:blipFill>
                      <a:blip r:embed="rId17"/>
                      <a:stretch>
                        <a:fillRect/>
                      </a:stretch>
                    </p:blipFill>
                    <p:spPr>
                      <a:xfrm>
                        <a:off x="2118" y="2118"/>
                        <a:ext cx="2117" cy="2117"/>
                      </a:xfrm>
                      <a:prstGeom prst="rect">
                        <a:avLst/>
                      </a:prstGeom>
                    </p:spPr>
                  </p:pic>
                </p:oleObj>
              </mc:Fallback>
            </mc:AlternateContent>
          </a:graphicData>
        </a:graphic>
      </p:graphicFrame>
      <p:sp>
        <p:nvSpPr>
          <p:cNvPr id="2" name="Title Placeholder 1"/>
          <p:cNvSpPr>
            <a:spLocks noGrp="1"/>
          </p:cNvSpPr>
          <p:nvPr>
            <p:ph type="title"/>
          </p:nvPr>
        </p:nvSpPr>
        <p:spPr>
          <a:xfrm>
            <a:off x="768698" y="274237"/>
            <a:ext cx="8362759" cy="474780"/>
          </a:xfrm>
          <a:prstGeom prst="rect">
            <a:avLst/>
          </a:prstGeom>
        </p:spPr>
        <p:txBody>
          <a:bodyPr vert="horz" lIns="0" tIns="0" rIns="0" bIns="0" rtlCol="0" anchor="ctr">
            <a:normAutofit/>
          </a:bodyPr>
          <a:lstStyle/>
          <a:p>
            <a:r>
              <a:rPr lang="en-US"/>
              <a:t>CLICK TO EDIT MASTER TITLE STYLE</a:t>
            </a:r>
          </a:p>
        </p:txBody>
      </p:sp>
      <p:sp>
        <p:nvSpPr>
          <p:cNvPr id="3" name="Text Placeholder 2"/>
          <p:cNvSpPr>
            <a:spLocks noGrp="1"/>
          </p:cNvSpPr>
          <p:nvPr>
            <p:ph type="body" idx="1"/>
          </p:nvPr>
        </p:nvSpPr>
        <p:spPr>
          <a:xfrm>
            <a:off x="609600" y="1386976"/>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8737600" y="6298427"/>
            <a:ext cx="2844800" cy="365125"/>
          </a:xfrm>
          <a:prstGeom prst="rect">
            <a:avLst/>
          </a:prstGeom>
        </p:spPr>
        <p:txBody>
          <a:bodyPr vert="horz" lIns="91440" tIns="45720" rIns="91440" bIns="45720" rtlCol="0" anchor="ctr"/>
          <a:lstStyle>
            <a:lvl1pPr algn="r">
              <a:defRPr sz="1423">
                <a:solidFill>
                  <a:schemeClr val="tx1">
                    <a:tint val="75000"/>
                  </a:schemeClr>
                </a:solidFill>
                <a:latin typeface="+mn-lt"/>
                <a:ea typeface="Arial" charset="0"/>
                <a:cs typeface="Arial" charset="0"/>
              </a:defRPr>
            </a:lvl1pPr>
          </a:lstStyle>
          <a:p>
            <a:fld id="{D60D1EDE-7116-2443-9BDD-368CE5B37660}" type="slidenum">
              <a:rPr lang="en-US" smtClean="0"/>
              <a:pPr/>
              <a:t>‹#›</a:t>
            </a:fld>
            <a:endParaRPr lang="en-US"/>
          </a:p>
        </p:txBody>
      </p:sp>
      <p:sp>
        <p:nvSpPr>
          <p:cNvPr id="32" name="Date Placeholder 3"/>
          <p:cNvSpPr txBox="1">
            <a:spLocks/>
          </p:cNvSpPr>
          <p:nvPr userDrawn="1"/>
        </p:nvSpPr>
        <p:spPr>
          <a:xfrm>
            <a:off x="609600" y="6298427"/>
            <a:ext cx="2844800" cy="365125"/>
          </a:xfrm>
          <a:prstGeom prst="rect">
            <a:avLst/>
          </a:prstGeom>
        </p:spPr>
        <p:txBody>
          <a:bodyPr vert="horz" lIns="162560" tIns="81280" rIns="162560" bIns="81280" rtlCol="0" anchor="ctr"/>
          <a:lstStyle>
            <a:defPPr>
              <a:defRPr lang="en-US"/>
            </a:defPPr>
            <a:lvl1pPr marL="0" algn="l" defTabSz="457200" rtl="0" eaLnBrk="1" latinLnBrk="0" hangingPunct="1">
              <a:defRPr sz="1200" kern="1200">
                <a:solidFill>
                  <a:schemeClr val="tx1">
                    <a:tint val="75000"/>
                  </a:schemeClr>
                </a:solidFill>
                <a:latin typeface="Raleway"/>
                <a:ea typeface="+mn-ea"/>
                <a:cs typeface="Raleway"/>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sk-SK" sz="1423" b="0" i="0" kern="1200">
                <a:solidFill>
                  <a:schemeClr val="tx1">
                    <a:tint val="75000"/>
                  </a:schemeClr>
                </a:solidFill>
                <a:effectLst/>
                <a:latin typeface="+mn-lt"/>
                <a:ea typeface="Arial" charset="0"/>
                <a:cs typeface="Arial" charset="0"/>
              </a:rPr>
              <a:t>© 20</a:t>
            </a:r>
            <a:r>
              <a:rPr lang="en-US" sz="1423" b="0" i="0" kern="1200">
                <a:solidFill>
                  <a:schemeClr val="tx1">
                    <a:tint val="75000"/>
                  </a:schemeClr>
                </a:solidFill>
                <a:effectLst/>
                <a:latin typeface="+mn-lt"/>
                <a:ea typeface="Arial" charset="0"/>
                <a:cs typeface="Arial" charset="0"/>
              </a:rPr>
              <a:t>20</a:t>
            </a:r>
            <a:r>
              <a:rPr lang="sk-SK" sz="1423" b="0" i="0" kern="1200">
                <a:solidFill>
                  <a:schemeClr val="tx1">
                    <a:tint val="75000"/>
                  </a:schemeClr>
                </a:solidFill>
                <a:effectLst/>
                <a:latin typeface="+mn-lt"/>
                <a:ea typeface="Arial" charset="0"/>
                <a:cs typeface="Arial" charset="0"/>
              </a:rPr>
              <a:t> Novelis</a:t>
            </a:r>
            <a:endParaRPr lang="en-US" sz="1423" i="0">
              <a:latin typeface="+mn-lt"/>
              <a:ea typeface="Arial" charset="0"/>
              <a:cs typeface="Arial" charset="0"/>
            </a:endParaRPr>
          </a:p>
        </p:txBody>
      </p:sp>
      <p:cxnSp>
        <p:nvCxnSpPr>
          <p:cNvPr id="37" name="Straight Connector 36"/>
          <p:cNvCxnSpPr/>
          <p:nvPr userDrawn="1"/>
        </p:nvCxnSpPr>
        <p:spPr>
          <a:xfrm flipH="1">
            <a:off x="768699" y="849352"/>
            <a:ext cx="10723916" cy="0"/>
          </a:xfrm>
          <a:prstGeom prst="line">
            <a:avLst/>
          </a:prstGeom>
          <a:ln w="9525" cmpd="sng">
            <a:solidFill>
              <a:srgbClr val="E0E0E0"/>
            </a:solidFill>
          </a:ln>
          <a:effectLst/>
        </p:spPr>
        <p:style>
          <a:lnRef idx="2">
            <a:schemeClr val="accent1"/>
          </a:lnRef>
          <a:fillRef idx="0">
            <a:schemeClr val="accent1"/>
          </a:fillRef>
          <a:effectRef idx="1">
            <a:schemeClr val="accent1"/>
          </a:effectRef>
          <a:fontRef idx="minor">
            <a:schemeClr val="tx1"/>
          </a:fontRef>
        </p:style>
      </p:cxnSp>
      <p:pic>
        <p:nvPicPr>
          <p:cNvPr id="10" name="Picture 9"/>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a:off x="9826375" y="337226"/>
            <a:ext cx="1666240" cy="348799"/>
          </a:xfrm>
          <a:prstGeom prst="rect">
            <a:avLst/>
          </a:prstGeom>
          <a:noFill/>
          <a:ln>
            <a:noFill/>
          </a:ln>
        </p:spPr>
      </p:pic>
    </p:spTree>
    <p:extLst>
      <p:ext uri="{BB962C8B-B14F-4D97-AF65-F5344CB8AC3E}">
        <p14:creationId xmlns:p14="http://schemas.microsoft.com/office/powerpoint/2010/main" val="1275403454"/>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Lst>
  <p:hf hdr="0" ftr="0" dt="0"/>
  <p:txStyles>
    <p:titleStyle>
      <a:lvl1pPr algn="l" defTabSz="812740" rtl="0" eaLnBrk="1" latinLnBrk="0" hangingPunct="1">
        <a:spcBef>
          <a:spcPct val="0"/>
        </a:spcBef>
        <a:buNone/>
        <a:defRPr sz="2489" b="1" kern="1200" cap="all" baseline="0">
          <a:solidFill>
            <a:schemeClr val="tx1"/>
          </a:solidFill>
          <a:latin typeface="+mj-lt"/>
          <a:ea typeface="Arial" charset="0"/>
          <a:cs typeface="Arial" charset="0"/>
        </a:defRPr>
      </a:lvl1pPr>
    </p:titleStyle>
    <p:bodyStyle>
      <a:lvl1pPr marL="609554" indent="-609554" algn="l" defTabSz="812740" rtl="0" eaLnBrk="1" latinLnBrk="0" hangingPunct="1">
        <a:spcBef>
          <a:spcPct val="20000"/>
        </a:spcBef>
        <a:buFont typeface="Arial"/>
        <a:buChar char="•"/>
        <a:defRPr sz="4267" kern="1200">
          <a:solidFill>
            <a:schemeClr val="tx1"/>
          </a:solidFill>
          <a:latin typeface="+mn-lt"/>
          <a:ea typeface="Arial" charset="0"/>
          <a:cs typeface="Arial" charset="0"/>
        </a:defRPr>
      </a:lvl1pPr>
      <a:lvl2pPr marL="1320702" indent="-507963" algn="l" defTabSz="812740" rtl="0" eaLnBrk="1" latinLnBrk="0" hangingPunct="1">
        <a:spcBef>
          <a:spcPct val="20000"/>
        </a:spcBef>
        <a:buFont typeface="Arial"/>
        <a:buChar char="–"/>
        <a:defRPr sz="3556" kern="1200">
          <a:solidFill>
            <a:schemeClr val="tx1"/>
          </a:solidFill>
          <a:latin typeface="+mn-lt"/>
          <a:ea typeface="Arial" charset="0"/>
          <a:cs typeface="Arial" charset="0"/>
        </a:defRPr>
      </a:lvl2pPr>
      <a:lvl3pPr marL="2031847" indent="-406369" algn="l" defTabSz="812740" rtl="0" eaLnBrk="1" latinLnBrk="0" hangingPunct="1">
        <a:spcBef>
          <a:spcPct val="20000"/>
        </a:spcBef>
        <a:buFont typeface="Arial"/>
        <a:buChar char="•"/>
        <a:defRPr sz="3200" kern="1200">
          <a:solidFill>
            <a:schemeClr val="tx1"/>
          </a:solidFill>
          <a:latin typeface="+mn-lt"/>
          <a:ea typeface="Arial" charset="0"/>
          <a:cs typeface="Arial" charset="0"/>
        </a:defRPr>
      </a:lvl3pPr>
      <a:lvl4pPr marL="2844586" indent="-406369" algn="l" defTabSz="812740" rtl="0" eaLnBrk="1" latinLnBrk="0" hangingPunct="1">
        <a:spcBef>
          <a:spcPct val="20000"/>
        </a:spcBef>
        <a:buFont typeface="Arial"/>
        <a:buChar char="–"/>
        <a:defRPr sz="2844" kern="1200">
          <a:solidFill>
            <a:schemeClr val="tx1"/>
          </a:solidFill>
          <a:latin typeface="+mn-lt"/>
          <a:ea typeface="Arial" charset="0"/>
          <a:cs typeface="Arial" charset="0"/>
        </a:defRPr>
      </a:lvl4pPr>
      <a:lvl5pPr marL="3657326" indent="-406369" algn="l" defTabSz="812740" rtl="0" eaLnBrk="1" latinLnBrk="0" hangingPunct="1">
        <a:spcBef>
          <a:spcPct val="20000"/>
        </a:spcBef>
        <a:buFont typeface="Arial"/>
        <a:buChar char="»"/>
        <a:defRPr sz="2844" kern="1200">
          <a:solidFill>
            <a:schemeClr val="tx1"/>
          </a:solidFill>
          <a:latin typeface="+mn-lt"/>
          <a:ea typeface="Arial" charset="0"/>
          <a:cs typeface="Arial" charset="0"/>
        </a:defRPr>
      </a:lvl5pPr>
      <a:lvl6pPr marL="4470064" indent="-406369" algn="l" defTabSz="812740" rtl="0" eaLnBrk="1" latinLnBrk="0" hangingPunct="1">
        <a:spcBef>
          <a:spcPct val="20000"/>
        </a:spcBef>
        <a:buFont typeface="Arial"/>
        <a:buChar char="•"/>
        <a:defRPr sz="3556" kern="1200">
          <a:solidFill>
            <a:schemeClr val="tx1"/>
          </a:solidFill>
          <a:latin typeface="+mn-lt"/>
          <a:ea typeface="+mn-ea"/>
          <a:cs typeface="+mn-cs"/>
        </a:defRPr>
      </a:lvl6pPr>
      <a:lvl7pPr marL="5282804" indent="-406369" algn="l" defTabSz="812740" rtl="0" eaLnBrk="1" latinLnBrk="0" hangingPunct="1">
        <a:spcBef>
          <a:spcPct val="20000"/>
        </a:spcBef>
        <a:buFont typeface="Arial"/>
        <a:buChar char="•"/>
        <a:defRPr sz="3556" kern="1200">
          <a:solidFill>
            <a:schemeClr val="tx1"/>
          </a:solidFill>
          <a:latin typeface="+mn-lt"/>
          <a:ea typeface="+mn-ea"/>
          <a:cs typeface="+mn-cs"/>
        </a:defRPr>
      </a:lvl7pPr>
      <a:lvl8pPr marL="6095542" indent="-406369" algn="l" defTabSz="812740" rtl="0" eaLnBrk="1" latinLnBrk="0" hangingPunct="1">
        <a:spcBef>
          <a:spcPct val="20000"/>
        </a:spcBef>
        <a:buFont typeface="Arial"/>
        <a:buChar char="•"/>
        <a:defRPr sz="3556" kern="1200">
          <a:solidFill>
            <a:schemeClr val="tx1"/>
          </a:solidFill>
          <a:latin typeface="+mn-lt"/>
          <a:ea typeface="+mn-ea"/>
          <a:cs typeface="+mn-cs"/>
        </a:defRPr>
      </a:lvl8pPr>
      <a:lvl9pPr marL="6908282" indent="-406369" algn="l" defTabSz="812740" rtl="0" eaLnBrk="1" latinLnBrk="0" hangingPunct="1">
        <a:spcBef>
          <a:spcPct val="20000"/>
        </a:spcBef>
        <a:buFont typeface="Arial"/>
        <a:buChar char="•"/>
        <a:defRPr sz="3556" kern="1200">
          <a:solidFill>
            <a:schemeClr val="tx1"/>
          </a:solidFill>
          <a:latin typeface="+mn-lt"/>
          <a:ea typeface="+mn-ea"/>
          <a:cs typeface="+mn-cs"/>
        </a:defRPr>
      </a:lvl9pPr>
    </p:bodyStyle>
    <p:otherStyle>
      <a:defPPr>
        <a:defRPr lang="en-US"/>
      </a:defPPr>
      <a:lvl1pPr marL="0" algn="l" defTabSz="812740" rtl="0" eaLnBrk="1" latinLnBrk="0" hangingPunct="1">
        <a:defRPr sz="3200" kern="1200">
          <a:solidFill>
            <a:schemeClr val="tx1"/>
          </a:solidFill>
          <a:latin typeface="+mn-lt"/>
          <a:ea typeface="+mn-ea"/>
          <a:cs typeface="+mn-cs"/>
        </a:defRPr>
      </a:lvl1pPr>
      <a:lvl2pPr marL="812740" algn="l" defTabSz="812740" rtl="0" eaLnBrk="1" latinLnBrk="0" hangingPunct="1">
        <a:defRPr sz="3200" kern="1200">
          <a:solidFill>
            <a:schemeClr val="tx1"/>
          </a:solidFill>
          <a:latin typeface="+mn-lt"/>
          <a:ea typeface="+mn-ea"/>
          <a:cs typeface="+mn-cs"/>
        </a:defRPr>
      </a:lvl2pPr>
      <a:lvl3pPr marL="1625478" algn="l" defTabSz="812740" rtl="0" eaLnBrk="1" latinLnBrk="0" hangingPunct="1">
        <a:defRPr sz="3200" kern="1200">
          <a:solidFill>
            <a:schemeClr val="tx1"/>
          </a:solidFill>
          <a:latin typeface="+mn-lt"/>
          <a:ea typeface="+mn-ea"/>
          <a:cs typeface="+mn-cs"/>
        </a:defRPr>
      </a:lvl3pPr>
      <a:lvl4pPr marL="2438218" algn="l" defTabSz="812740" rtl="0" eaLnBrk="1" latinLnBrk="0" hangingPunct="1">
        <a:defRPr sz="3200" kern="1200">
          <a:solidFill>
            <a:schemeClr val="tx1"/>
          </a:solidFill>
          <a:latin typeface="+mn-lt"/>
          <a:ea typeface="+mn-ea"/>
          <a:cs typeface="+mn-cs"/>
        </a:defRPr>
      </a:lvl4pPr>
      <a:lvl5pPr marL="3250956" algn="l" defTabSz="812740" rtl="0" eaLnBrk="1" latinLnBrk="0" hangingPunct="1">
        <a:defRPr sz="3200" kern="1200">
          <a:solidFill>
            <a:schemeClr val="tx1"/>
          </a:solidFill>
          <a:latin typeface="+mn-lt"/>
          <a:ea typeface="+mn-ea"/>
          <a:cs typeface="+mn-cs"/>
        </a:defRPr>
      </a:lvl5pPr>
      <a:lvl6pPr marL="4063696" algn="l" defTabSz="812740" rtl="0" eaLnBrk="1" latinLnBrk="0" hangingPunct="1">
        <a:defRPr sz="3200" kern="1200">
          <a:solidFill>
            <a:schemeClr val="tx1"/>
          </a:solidFill>
          <a:latin typeface="+mn-lt"/>
          <a:ea typeface="+mn-ea"/>
          <a:cs typeface="+mn-cs"/>
        </a:defRPr>
      </a:lvl6pPr>
      <a:lvl7pPr marL="4876434" algn="l" defTabSz="812740" rtl="0" eaLnBrk="1" latinLnBrk="0" hangingPunct="1">
        <a:defRPr sz="3200" kern="1200">
          <a:solidFill>
            <a:schemeClr val="tx1"/>
          </a:solidFill>
          <a:latin typeface="+mn-lt"/>
          <a:ea typeface="+mn-ea"/>
          <a:cs typeface="+mn-cs"/>
        </a:defRPr>
      </a:lvl7pPr>
      <a:lvl8pPr marL="5689174" algn="l" defTabSz="812740" rtl="0" eaLnBrk="1" latinLnBrk="0" hangingPunct="1">
        <a:defRPr sz="3200" kern="1200">
          <a:solidFill>
            <a:schemeClr val="tx1"/>
          </a:solidFill>
          <a:latin typeface="+mn-lt"/>
          <a:ea typeface="+mn-ea"/>
          <a:cs typeface="+mn-cs"/>
        </a:defRPr>
      </a:lvl8pPr>
      <a:lvl9pPr marL="6501913" algn="l" defTabSz="812740" rtl="0" eaLnBrk="1" latinLnBrk="0" hangingPunct="1">
        <a:defRPr sz="3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tags" Target="../tags/tag20.xml"/><Relationship Id="rId13" Type="http://schemas.openxmlformats.org/officeDocument/2006/relationships/tags" Target="../tags/tag25.xml"/><Relationship Id="rId18" Type="http://schemas.openxmlformats.org/officeDocument/2006/relationships/tags" Target="../tags/tag30.xml"/><Relationship Id="rId26" Type="http://schemas.openxmlformats.org/officeDocument/2006/relationships/image" Target="../media/image26.png"/><Relationship Id="rId3" Type="http://schemas.openxmlformats.org/officeDocument/2006/relationships/tags" Target="../tags/tag15.xml"/><Relationship Id="rId21" Type="http://schemas.openxmlformats.org/officeDocument/2006/relationships/image" Target="../media/image22.emf"/><Relationship Id="rId7" Type="http://schemas.openxmlformats.org/officeDocument/2006/relationships/tags" Target="../tags/tag19.xml"/><Relationship Id="rId12" Type="http://schemas.openxmlformats.org/officeDocument/2006/relationships/tags" Target="../tags/tag24.xml"/><Relationship Id="rId17" Type="http://schemas.openxmlformats.org/officeDocument/2006/relationships/tags" Target="../tags/tag29.xml"/><Relationship Id="rId25" Type="http://schemas.openxmlformats.org/officeDocument/2006/relationships/image" Target="../media/image25.png"/><Relationship Id="rId2" Type="http://schemas.openxmlformats.org/officeDocument/2006/relationships/tags" Target="../tags/tag14.xml"/><Relationship Id="rId16" Type="http://schemas.openxmlformats.org/officeDocument/2006/relationships/tags" Target="../tags/tag28.xml"/><Relationship Id="rId20" Type="http://schemas.openxmlformats.org/officeDocument/2006/relationships/oleObject" Target="../embeddings/oleObject5.bin"/><Relationship Id="rId1" Type="http://schemas.openxmlformats.org/officeDocument/2006/relationships/tags" Target="../tags/tag13.xml"/><Relationship Id="rId6" Type="http://schemas.openxmlformats.org/officeDocument/2006/relationships/tags" Target="../tags/tag18.xml"/><Relationship Id="rId11" Type="http://schemas.openxmlformats.org/officeDocument/2006/relationships/tags" Target="../tags/tag23.xml"/><Relationship Id="rId24" Type="http://schemas.openxmlformats.org/officeDocument/2006/relationships/chart" Target="../charts/chart2.xml"/><Relationship Id="rId5" Type="http://schemas.openxmlformats.org/officeDocument/2006/relationships/tags" Target="../tags/tag17.xml"/><Relationship Id="rId15" Type="http://schemas.openxmlformats.org/officeDocument/2006/relationships/tags" Target="../tags/tag27.xml"/><Relationship Id="rId23" Type="http://schemas.openxmlformats.org/officeDocument/2006/relationships/image" Target="../media/image24.png"/><Relationship Id="rId10" Type="http://schemas.openxmlformats.org/officeDocument/2006/relationships/tags" Target="../tags/tag22.xml"/><Relationship Id="rId19" Type="http://schemas.openxmlformats.org/officeDocument/2006/relationships/slideLayout" Target="../slideLayouts/slideLayout2.xml"/><Relationship Id="rId31" Type="http://schemas.openxmlformats.org/officeDocument/2006/relationships/image" Target="../media/image33.png"/><Relationship Id="rId4" Type="http://schemas.openxmlformats.org/officeDocument/2006/relationships/tags" Target="../tags/tag16.xml"/><Relationship Id="rId9" Type="http://schemas.openxmlformats.org/officeDocument/2006/relationships/tags" Target="../tags/tag21.xml"/><Relationship Id="rId14" Type="http://schemas.openxmlformats.org/officeDocument/2006/relationships/tags" Target="../tags/tag26.xml"/><Relationship Id="rId22"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xml"/><Relationship Id="rId1" Type="http://schemas.openxmlformats.org/officeDocument/2006/relationships/tags" Target="../tags/tag31.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4.xml"/><Relationship Id="rId1" Type="http://schemas.openxmlformats.org/officeDocument/2006/relationships/tags" Target="../tags/tag33.xml"/><Relationship Id="rId5" Type="http://schemas.openxmlformats.org/officeDocument/2006/relationships/image" Target="../media/image33.jpg"/><Relationship Id="rId4" Type="http://schemas.openxmlformats.org/officeDocument/2006/relationships/image" Target="../media/image3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34.png"/><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image" Target="../media/image22.emf"/><Relationship Id="rId5" Type="http://schemas.openxmlformats.org/officeDocument/2006/relationships/oleObject" Target="../embeddings/oleObject6.bin"/><Relationship Id="rId4" Type="http://schemas.openxmlformats.org/officeDocument/2006/relationships/notesSlide" Target="../notesSlides/notesSlid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hyperlink" Target="mailto:amit.dingare@novelis.com"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2.xml"/><Relationship Id="rId1" Type="http://schemas.openxmlformats.org/officeDocument/2006/relationships/tags" Target="../tags/tag37.xml"/><Relationship Id="rId5" Type="http://schemas.openxmlformats.org/officeDocument/2006/relationships/image" Target="../media/image35.png"/><Relationship Id="rId4" Type="http://schemas.openxmlformats.org/officeDocument/2006/relationships/image" Target="../media/image1.emf"/></Relationships>
</file>

<file path=ppt/slides/_rels/slide3.xml.rels><?xml version="1.0" encoding="UTF-8" standalone="yes"?>
<Relationships xmlns="http://schemas.openxmlformats.org/package/2006/relationships"><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Layout" Target="../slideLayouts/slideLayout10.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7.xml"/><Relationship Id="rId1" Type="http://schemas.openxmlformats.org/officeDocument/2006/relationships/tags" Target="../tags/tag6.xml"/><Relationship Id="rId4"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tags" Target="../tags/tag10.xml"/><Relationship Id="rId7" Type="http://schemas.openxmlformats.org/officeDocument/2006/relationships/notesSlide" Target="../notesSlides/notesSlide2.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Layout" Target="../slideLayouts/slideLayout6.xml"/><Relationship Id="rId5" Type="http://schemas.openxmlformats.org/officeDocument/2006/relationships/tags" Target="../tags/tag12.xml"/><Relationship Id="rId4" Type="http://schemas.openxmlformats.org/officeDocument/2006/relationships/tags" Target="../tags/tag11.xml"/><Relationship Id="rId9" Type="http://schemas.openxmlformats.org/officeDocument/2006/relationships/image" Target="../media/image2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F8D61-9318-4DC8-A868-2B1BFDD2B2C0}"/>
              </a:ext>
            </a:extLst>
          </p:cNvPr>
          <p:cNvSpPr>
            <a:spLocks noGrp="1"/>
          </p:cNvSpPr>
          <p:nvPr>
            <p:ph type="ctrTitle"/>
          </p:nvPr>
        </p:nvSpPr>
        <p:spPr/>
        <p:txBody>
          <a:bodyPr/>
          <a:lstStyle/>
          <a:p>
            <a:r>
              <a:rPr lang="en-US" dirty="0"/>
              <a:t>Case studies on using Machine Learning in the Aluminum industry</a:t>
            </a:r>
            <a:br>
              <a:rPr lang="en-US" dirty="0"/>
            </a:br>
            <a:endParaRPr lang="en-US" dirty="0"/>
          </a:p>
        </p:txBody>
      </p:sp>
      <p:sp>
        <p:nvSpPr>
          <p:cNvPr id="3" name="Subtitle 2">
            <a:extLst>
              <a:ext uri="{FF2B5EF4-FFF2-40B4-BE49-F238E27FC236}">
                <a16:creationId xmlns:a16="http://schemas.microsoft.com/office/drawing/2014/main" id="{3C322DE6-C2BE-4B53-BC28-C43EBD0052AA}"/>
              </a:ext>
            </a:extLst>
          </p:cNvPr>
          <p:cNvSpPr>
            <a:spLocks noGrp="1"/>
          </p:cNvSpPr>
          <p:nvPr>
            <p:ph type="subTitle" idx="1"/>
          </p:nvPr>
        </p:nvSpPr>
        <p:spPr/>
        <p:txBody>
          <a:bodyPr/>
          <a:lstStyle/>
          <a:p>
            <a:r>
              <a:rPr lang="en-US" dirty="0"/>
              <a:t>Amit Dingare</a:t>
            </a:r>
          </a:p>
          <a:p>
            <a:endParaRPr lang="en-US" dirty="0"/>
          </a:p>
          <a:p>
            <a:r>
              <a:rPr lang="en-US" dirty="0">
                <a:solidFill>
                  <a:schemeClr val="bg1">
                    <a:lumMod val="65000"/>
                  </a:schemeClr>
                </a:solidFill>
              </a:rPr>
              <a:t>amit.dingare@novelis.com</a:t>
            </a:r>
          </a:p>
          <a:p>
            <a:endParaRPr lang="en-US" dirty="0"/>
          </a:p>
        </p:txBody>
      </p:sp>
    </p:spTree>
    <p:extLst>
      <p:ext uri="{BB962C8B-B14F-4D97-AF65-F5344CB8AC3E}">
        <p14:creationId xmlns:p14="http://schemas.microsoft.com/office/powerpoint/2010/main" val="2997580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US" sz="2400" dirty="0">
                <a:solidFill>
                  <a:schemeClr val="accent2"/>
                </a:solidFill>
              </a:rPr>
              <a:t>Evolution of the model</a:t>
            </a:r>
          </a:p>
        </p:txBody>
      </p:sp>
      <p:graphicFrame>
        <p:nvGraphicFramePr>
          <p:cNvPr id="10" name="Chart 9"/>
          <p:cNvGraphicFramePr/>
          <p:nvPr>
            <p:extLst>
              <p:ext uri="{D42A27DB-BD31-4B8C-83A1-F6EECF244321}">
                <p14:modId xmlns:p14="http://schemas.microsoft.com/office/powerpoint/2010/main" val="1074022279"/>
              </p:ext>
            </p:extLst>
          </p:nvPr>
        </p:nvGraphicFramePr>
        <p:xfrm>
          <a:off x="299259" y="1305098"/>
          <a:ext cx="11612880" cy="3002583"/>
        </p:xfrm>
        <a:graphic>
          <a:graphicData uri="http://schemas.openxmlformats.org/drawingml/2006/chart">
            <c:chart xmlns:c="http://schemas.openxmlformats.org/drawingml/2006/chart" xmlns:r="http://schemas.openxmlformats.org/officeDocument/2006/relationships" r:id="rId2"/>
          </a:graphicData>
        </a:graphic>
      </p:graphicFrame>
      <p:sp>
        <p:nvSpPr>
          <p:cNvPr id="11" name="Rectangle 10"/>
          <p:cNvSpPr/>
          <p:nvPr/>
        </p:nvSpPr>
        <p:spPr>
          <a:xfrm>
            <a:off x="604434" y="4531469"/>
            <a:ext cx="2778919" cy="18288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buFont typeface="Arial" panose="020B0604020202020204" pitchFamily="34" charset="0"/>
              <a:buChar char="•"/>
            </a:pPr>
            <a:r>
              <a:rPr lang="en-US" sz="1600" dirty="0">
                <a:solidFill>
                  <a:schemeClr val="tx1"/>
                </a:solidFill>
              </a:rPr>
              <a:t>One Thermodynamic equation for all alloys</a:t>
            </a:r>
          </a:p>
          <a:p>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Equation based on weights</a:t>
            </a:r>
          </a:p>
        </p:txBody>
      </p:sp>
      <p:sp>
        <p:nvSpPr>
          <p:cNvPr id="12" name="Rectangle 11"/>
          <p:cNvSpPr/>
          <p:nvPr/>
        </p:nvSpPr>
        <p:spPr>
          <a:xfrm>
            <a:off x="3408750" y="4543422"/>
            <a:ext cx="2778919" cy="18288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buFont typeface="Arial" panose="020B0604020202020204" pitchFamily="34" charset="0"/>
              <a:buChar char="•"/>
            </a:pPr>
            <a:r>
              <a:rPr lang="en-US" sz="1600" dirty="0">
                <a:solidFill>
                  <a:schemeClr val="tx1"/>
                </a:solidFill>
              </a:rPr>
              <a:t>Separate Thermodynamic constants (latent heat of fusion, melting points etc.) are used by alloys</a:t>
            </a:r>
          </a:p>
          <a:p>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Equation changed to use surface area in addition to the weight</a:t>
            </a:r>
          </a:p>
        </p:txBody>
      </p:sp>
      <p:sp>
        <p:nvSpPr>
          <p:cNvPr id="13" name="Rectangle 12"/>
          <p:cNvSpPr/>
          <p:nvPr/>
        </p:nvSpPr>
        <p:spPr>
          <a:xfrm>
            <a:off x="6254147" y="4536660"/>
            <a:ext cx="2778919" cy="18288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buFont typeface="Arial" panose="020B0604020202020204" pitchFamily="34" charset="0"/>
              <a:buChar char="•"/>
            </a:pPr>
            <a:r>
              <a:rPr lang="en-US" sz="1600" dirty="0">
                <a:solidFill>
                  <a:schemeClr val="tx1"/>
                </a:solidFill>
              </a:rPr>
              <a:t>A machine learning based approach was used instead of thermodynamics</a:t>
            </a:r>
          </a:p>
          <a:p>
            <a:pPr marL="285750" indent="-285750">
              <a:buFont typeface="Arial" panose="020B0604020202020204" pitchFamily="34" charset="0"/>
              <a:buChar char="•"/>
            </a:pPr>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The model, while reduced the average melting time, increased the variance</a:t>
            </a:r>
          </a:p>
        </p:txBody>
      </p:sp>
      <p:sp>
        <p:nvSpPr>
          <p:cNvPr id="14" name="TextBox 13"/>
          <p:cNvSpPr txBox="1"/>
          <p:nvPr/>
        </p:nvSpPr>
        <p:spPr>
          <a:xfrm>
            <a:off x="6754478" y="3272381"/>
            <a:ext cx="1567096" cy="369332"/>
          </a:xfrm>
          <a:prstGeom prst="rect">
            <a:avLst/>
          </a:prstGeom>
          <a:noFill/>
        </p:spPr>
        <p:txBody>
          <a:bodyPr wrap="none" rtlCol="0">
            <a:spAutoFit/>
          </a:bodyPr>
          <a:lstStyle/>
          <a:p>
            <a:r>
              <a:rPr lang="en-US" dirty="0">
                <a:solidFill>
                  <a:schemeClr val="bg1"/>
                </a:solidFill>
              </a:rPr>
              <a:t>High variance</a:t>
            </a:r>
          </a:p>
        </p:txBody>
      </p:sp>
      <p:sp>
        <p:nvSpPr>
          <p:cNvPr id="15" name="Rectangle 14"/>
          <p:cNvSpPr/>
          <p:nvPr/>
        </p:nvSpPr>
        <p:spPr>
          <a:xfrm>
            <a:off x="9030656" y="4531469"/>
            <a:ext cx="2974969" cy="18288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buFont typeface="Arial" panose="020B0604020202020204" pitchFamily="34" charset="0"/>
              <a:buChar char="•"/>
            </a:pPr>
            <a:r>
              <a:rPr lang="en-US" sz="1600" dirty="0">
                <a:solidFill>
                  <a:schemeClr val="tx1"/>
                </a:solidFill>
              </a:rPr>
              <a:t>A machine learning based approach with thermodynamics at its base yielded the best results</a:t>
            </a:r>
          </a:p>
          <a:p>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Thermodynamics serves as the basis and other features help in explaining the noise</a:t>
            </a:r>
          </a:p>
        </p:txBody>
      </p:sp>
      <p:cxnSp>
        <p:nvCxnSpPr>
          <p:cNvPr id="6" name="Straight Connector 5"/>
          <p:cNvCxnSpPr/>
          <p:nvPr/>
        </p:nvCxnSpPr>
        <p:spPr>
          <a:xfrm>
            <a:off x="3150523" y="1571105"/>
            <a:ext cx="0" cy="5153891"/>
          </a:xfrm>
          <a:prstGeom prst="line">
            <a:avLst/>
          </a:prstGeom>
          <a:ln w="28575">
            <a:prstDash val="dashDot"/>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789709" y="1953491"/>
            <a:ext cx="2286000" cy="831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3275216" y="1961804"/>
            <a:ext cx="820466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536693" y="1654233"/>
            <a:ext cx="914400" cy="914400"/>
          </a:xfrm>
          <a:prstGeom prst="rect">
            <a:avLst/>
          </a:prstGeom>
        </p:spPr>
        <p:txBody>
          <a:bodyPr vert="horz" wrap="none" lIns="91440" tIns="45720" rIns="91440" bIns="45720" rtlCol="0">
            <a:noAutofit/>
          </a:bodyPr>
          <a:lstStyle/>
          <a:p>
            <a:pPr marL="0" indent="0" algn="l">
              <a:lnSpc>
                <a:spcPts val="1800"/>
              </a:lnSpc>
              <a:spcAft>
                <a:spcPts val="600"/>
              </a:spcAft>
              <a:buNone/>
            </a:pPr>
            <a:r>
              <a:rPr lang="en-US" sz="1200" dirty="0">
                <a:solidFill>
                  <a:schemeClr val="accent2"/>
                </a:solidFill>
                <a:latin typeface="Segoe UI" panose="020B0502040204020203" pitchFamily="34" charset="0"/>
                <a:cs typeface="Segoe UI" panose="020B0502040204020203" pitchFamily="34" charset="0"/>
              </a:rPr>
              <a:t>Before</a:t>
            </a:r>
          </a:p>
        </p:txBody>
      </p:sp>
      <p:sp>
        <p:nvSpPr>
          <p:cNvPr id="19" name="TextBox 18"/>
          <p:cNvSpPr txBox="1"/>
          <p:nvPr/>
        </p:nvSpPr>
        <p:spPr>
          <a:xfrm>
            <a:off x="6842983" y="1654233"/>
            <a:ext cx="914400" cy="914400"/>
          </a:xfrm>
          <a:prstGeom prst="rect">
            <a:avLst/>
          </a:prstGeom>
        </p:spPr>
        <p:txBody>
          <a:bodyPr vert="horz" wrap="none" lIns="91440" tIns="45720" rIns="91440" bIns="45720" rtlCol="0">
            <a:noAutofit/>
          </a:bodyPr>
          <a:lstStyle/>
          <a:p>
            <a:pPr marL="0" indent="0" algn="l">
              <a:lnSpc>
                <a:spcPts val="1800"/>
              </a:lnSpc>
              <a:spcAft>
                <a:spcPts val="600"/>
              </a:spcAft>
              <a:buNone/>
            </a:pPr>
            <a:r>
              <a:rPr lang="en-US" sz="1200" dirty="0">
                <a:solidFill>
                  <a:schemeClr val="accent2"/>
                </a:solidFill>
                <a:latin typeface="Segoe UI" panose="020B0502040204020203" pitchFamily="34" charset="0"/>
                <a:cs typeface="Segoe UI" panose="020B0502040204020203" pitchFamily="34" charset="0"/>
              </a:rPr>
              <a:t>After</a:t>
            </a:r>
          </a:p>
        </p:txBody>
      </p:sp>
    </p:spTree>
    <p:extLst>
      <p:ext uri="{BB962C8B-B14F-4D97-AF65-F5344CB8AC3E}">
        <p14:creationId xmlns:p14="http://schemas.microsoft.com/office/powerpoint/2010/main" val="2571227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5" name="Object 84" hidden="1">
            <a:extLst>
              <a:ext uri="{FF2B5EF4-FFF2-40B4-BE49-F238E27FC236}">
                <a16:creationId xmlns:a16="http://schemas.microsoft.com/office/drawing/2014/main" id="{F7ECC7F2-6B71-4B78-8255-A18052F50D64}"/>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20" imgW="473" imgH="473" progId="TCLayout.ActiveDocument.1">
                  <p:embed/>
                </p:oleObj>
              </mc:Choice>
              <mc:Fallback>
                <p:oleObj name="think-cell Slide" r:id="rId20" imgW="473" imgH="473" progId="TCLayout.ActiveDocument.1">
                  <p:embed/>
                  <p:pic>
                    <p:nvPicPr>
                      <p:cNvPr id="85" name="Object 84" hidden="1">
                        <a:extLst>
                          <a:ext uri="{FF2B5EF4-FFF2-40B4-BE49-F238E27FC236}">
                            <a16:creationId xmlns:a16="http://schemas.microsoft.com/office/drawing/2014/main" id="{F7ECC7F2-6B71-4B78-8255-A18052F50D64}"/>
                          </a:ext>
                        </a:extLst>
                      </p:cNvPr>
                      <p:cNvPicPr/>
                      <p:nvPr/>
                    </p:nvPicPr>
                    <p:blipFill>
                      <a:blip r:embed="rId21"/>
                      <a:stretch>
                        <a:fillRect/>
                      </a:stretch>
                    </p:blipFill>
                    <p:spPr>
                      <a:xfrm>
                        <a:off x="1588" y="1588"/>
                        <a:ext cx="1588" cy="1588"/>
                      </a:xfrm>
                      <a:prstGeom prst="rect">
                        <a:avLst/>
                      </a:prstGeom>
                    </p:spPr>
                  </p:pic>
                </p:oleObj>
              </mc:Fallback>
            </mc:AlternateContent>
          </a:graphicData>
        </a:graphic>
      </p:graphicFrame>
      <p:sp>
        <p:nvSpPr>
          <p:cNvPr id="83" name="Rectangle 82" hidden="1">
            <a:extLst>
              <a:ext uri="{FF2B5EF4-FFF2-40B4-BE49-F238E27FC236}">
                <a16:creationId xmlns:a16="http://schemas.microsoft.com/office/drawing/2014/main" id="{267F0035-E139-4C89-93BD-03C389CB30A1}"/>
              </a:ext>
            </a:extLst>
          </p:cNvPr>
          <p:cNvSpPr/>
          <p:nvPr>
            <p:custDataLst>
              <p:tags r:id="rId2"/>
            </p:custDataLst>
          </p:nvPr>
        </p:nvSpPr>
        <p:spPr>
          <a:xfrm>
            <a:off x="0" y="0"/>
            <a:ext cx="158750" cy="15875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endParaRPr lang="en-US" sz="1100" dirty="0" err="1">
              <a:solidFill>
                <a:schemeClr val="tx1"/>
              </a:solidFill>
              <a:sym typeface="+mn-lt"/>
            </a:endParaRPr>
          </a:p>
        </p:txBody>
      </p:sp>
      <p:sp>
        <p:nvSpPr>
          <p:cNvPr id="10" name="TextBox 9">
            <a:extLst>
              <a:ext uri="{FF2B5EF4-FFF2-40B4-BE49-F238E27FC236}">
                <a16:creationId xmlns:a16="http://schemas.microsoft.com/office/drawing/2014/main" id="{F8362E65-669B-5144-8371-510AC6913028}"/>
              </a:ext>
            </a:extLst>
          </p:cNvPr>
          <p:cNvSpPr txBox="1"/>
          <p:nvPr/>
        </p:nvSpPr>
        <p:spPr>
          <a:xfrm>
            <a:off x="2764233" y="4718444"/>
            <a:ext cx="1603324" cy="276999"/>
          </a:xfrm>
          <a:prstGeom prst="rect">
            <a:avLst/>
          </a:prstGeom>
          <a:noFill/>
        </p:spPr>
        <p:txBody>
          <a:bodyPr wrap="none" rtlCol="0">
            <a:spAutoFit/>
          </a:bodyPr>
          <a:lstStyle/>
          <a:p>
            <a:r>
              <a:rPr lang="en-US" sz="1200" b="1" dirty="0"/>
              <a:t>Actual vs predicted</a:t>
            </a:r>
          </a:p>
        </p:txBody>
      </p:sp>
      <p:sp>
        <p:nvSpPr>
          <p:cNvPr id="14" name="Rectangle 13">
            <a:extLst>
              <a:ext uri="{FF2B5EF4-FFF2-40B4-BE49-F238E27FC236}">
                <a16:creationId xmlns:a16="http://schemas.microsoft.com/office/drawing/2014/main" id="{D73C6927-6C45-4C8F-A0DF-3FC9036DDF28}"/>
              </a:ext>
            </a:extLst>
          </p:cNvPr>
          <p:cNvSpPr/>
          <p:nvPr/>
        </p:nvSpPr>
        <p:spPr>
          <a:xfrm>
            <a:off x="231648" y="1363663"/>
            <a:ext cx="11723300" cy="2817813"/>
          </a:xfrm>
          <a:prstGeom prst="rect">
            <a:avLst/>
          </a:prstGeom>
          <a:solidFill>
            <a:schemeClr val="bg1">
              <a:lumMod val="95000"/>
            </a:schemeClr>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tx1"/>
              </a:solidFill>
            </a:endParaRPr>
          </a:p>
        </p:txBody>
      </p:sp>
      <p:sp>
        <p:nvSpPr>
          <p:cNvPr id="16" name="Can 2">
            <a:extLst>
              <a:ext uri="{FF2B5EF4-FFF2-40B4-BE49-F238E27FC236}">
                <a16:creationId xmlns:a16="http://schemas.microsoft.com/office/drawing/2014/main" id="{E97AE4AA-9617-4E54-BC31-6BD79DD7B594}"/>
              </a:ext>
            </a:extLst>
          </p:cNvPr>
          <p:cNvSpPr/>
          <p:nvPr/>
        </p:nvSpPr>
        <p:spPr>
          <a:xfrm>
            <a:off x="481741" y="2135188"/>
            <a:ext cx="608382" cy="561975"/>
          </a:xfrm>
          <a:prstGeom prst="can">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tx1"/>
              </a:solidFill>
            </a:endParaRPr>
          </a:p>
        </p:txBody>
      </p:sp>
      <p:sp>
        <p:nvSpPr>
          <p:cNvPr id="17" name="TextBox 16">
            <a:extLst>
              <a:ext uri="{FF2B5EF4-FFF2-40B4-BE49-F238E27FC236}">
                <a16:creationId xmlns:a16="http://schemas.microsoft.com/office/drawing/2014/main" id="{D836B15E-786D-426D-BB35-2F20FF064AF7}"/>
              </a:ext>
            </a:extLst>
          </p:cNvPr>
          <p:cNvSpPr txBox="1"/>
          <p:nvPr/>
        </p:nvSpPr>
        <p:spPr>
          <a:xfrm>
            <a:off x="638009" y="2697163"/>
            <a:ext cx="295845" cy="215900"/>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pPr algn="ctr"/>
            <a:r>
              <a:rPr lang="en-US" sz="1400" b="1"/>
              <a:t>PI</a:t>
            </a:r>
          </a:p>
        </p:txBody>
      </p:sp>
      <p:sp>
        <p:nvSpPr>
          <p:cNvPr id="18" name="Can 4">
            <a:extLst>
              <a:ext uri="{FF2B5EF4-FFF2-40B4-BE49-F238E27FC236}">
                <a16:creationId xmlns:a16="http://schemas.microsoft.com/office/drawing/2014/main" id="{83B10FD6-DB3C-4337-A756-84C61C8D4389}"/>
              </a:ext>
            </a:extLst>
          </p:cNvPr>
          <p:cNvSpPr/>
          <p:nvPr/>
        </p:nvSpPr>
        <p:spPr>
          <a:xfrm>
            <a:off x="481741" y="3194050"/>
            <a:ext cx="608382" cy="560388"/>
          </a:xfrm>
          <a:prstGeom prst="can">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tx1"/>
              </a:solidFill>
            </a:endParaRPr>
          </a:p>
        </p:txBody>
      </p:sp>
      <p:sp>
        <p:nvSpPr>
          <p:cNvPr id="19" name="TextBox 18">
            <a:extLst>
              <a:ext uri="{FF2B5EF4-FFF2-40B4-BE49-F238E27FC236}">
                <a16:creationId xmlns:a16="http://schemas.microsoft.com/office/drawing/2014/main" id="{2E44C618-7FA7-4657-91F3-03134CAF9CF8}"/>
              </a:ext>
            </a:extLst>
          </p:cNvPr>
          <p:cNvSpPr txBox="1"/>
          <p:nvPr/>
        </p:nvSpPr>
        <p:spPr>
          <a:xfrm>
            <a:off x="385530" y="3754438"/>
            <a:ext cx="800804" cy="430887"/>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pPr algn="ctr"/>
            <a:r>
              <a:rPr lang="en-US" sz="1400" b="1" dirty="0" err="1"/>
              <a:t>Remelt</a:t>
            </a:r>
            <a:endParaRPr lang="en-US" sz="1400" b="1" dirty="0"/>
          </a:p>
          <a:p>
            <a:pPr algn="ctr"/>
            <a:r>
              <a:rPr lang="en-US" sz="1400" b="1" dirty="0"/>
              <a:t>Database</a:t>
            </a:r>
          </a:p>
        </p:txBody>
      </p:sp>
      <p:sp>
        <p:nvSpPr>
          <p:cNvPr id="20" name="Right Arrow 6">
            <a:extLst>
              <a:ext uri="{FF2B5EF4-FFF2-40B4-BE49-F238E27FC236}">
                <a16:creationId xmlns:a16="http://schemas.microsoft.com/office/drawing/2014/main" id="{480E2D4F-C867-41C0-99EB-5A2F3968F819}"/>
              </a:ext>
            </a:extLst>
          </p:cNvPr>
          <p:cNvSpPr/>
          <p:nvPr/>
        </p:nvSpPr>
        <p:spPr>
          <a:xfrm>
            <a:off x="1091819" y="2805113"/>
            <a:ext cx="810491" cy="365125"/>
          </a:xfrm>
          <a:prstGeom prst="rightArrow">
            <a:avLst/>
          </a:prstGeom>
          <a:solidFill>
            <a:schemeClr val="bg1">
              <a:lumMod val="5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tx1"/>
              </a:solidFill>
            </a:endParaRPr>
          </a:p>
        </p:txBody>
      </p:sp>
      <p:sp>
        <p:nvSpPr>
          <p:cNvPr id="21" name="Can 20">
            <a:extLst>
              <a:ext uri="{FF2B5EF4-FFF2-40B4-BE49-F238E27FC236}">
                <a16:creationId xmlns:a16="http://schemas.microsoft.com/office/drawing/2014/main" id="{A61FCF94-C74D-4DA8-968F-22F534022828}"/>
              </a:ext>
            </a:extLst>
          </p:cNvPr>
          <p:cNvSpPr/>
          <p:nvPr/>
        </p:nvSpPr>
        <p:spPr>
          <a:xfrm>
            <a:off x="2046773" y="2697163"/>
            <a:ext cx="608382" cy="561975"/>
          </a:xfrm>
          <a:prstGeom prst="can">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tx1"/>
              </a:solidFill>
            </a:endParaRPr>
          </a:p>
        </p:txBody>
      </p:sp>
      <p:sp>
        <p:nvSpPr>
          <p:cNvPr id="22" name="TextBox 21">
            <a:extLst>
              <a:ext uri="{FF2B5EF4-FFF2-40B4-BE49-F238E27FC236}">
                <a16:creationId xmlns:a16="http://schemas.microsoft.com/office/drawing/2014/main" id="{5DFF2198-1D26-4098-A538-EA98261223AB}"/>
              </a:ext>
            </a:extLst>
          </p:cNvPr>
          <p:cNvSpPr txBox="1"/>
          <p:nvPr/>
        </p:nvSpPr>
        <p:spPr>
          <a:xfrm>
            <a:off x="2124907" y="3259138"/>
            <a:ext cx="452114" cy="430887"/>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pPr algn="ctr"/>
            <a:r>
              <a:rPr lang="en-US" sz="1400" b="1" dirty="0"/>
              <a:t>Database</a:t>
            </a:r>
          </a:p>
        </p:txBody>
      </p:sp>
      <p:sp>
        <p:nvSpPr>
          <p:cNvPr id="23" name="Right Arrow 22">
            <a:extLst>
              <a:ext uri="{FF2B5EF4-FFF2-40B4-BE49-F238E27FC236}">
                <a16:creationId xmlns:a16="http://schemas.microsoft.com/office/drawing/2014/main" id="{DCD349AF-06BE-4B45-9BE9-7F1EDC800341}"/>
              </a:ext>
            </a:extLst>
          </p:cNvPr>
          <p:cNvSpPr/>
          <p:nvPr/>
        </p:nvSpPr>
        <p:spPr>
          <a:xfrm>
            <a:off x="2880843" y="2805113"/>
            <a:ext cx="810491" cy="365125"/>
          </a:xfrm>
          <a:prstGeom prst="rightArrow">
            <a:avLst/>
          </a:prstGeom>
          <a:solidFill>
            <a:schemeClr val="bg1">
              <a:lumMod val="5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tx1"/>
              </a:solidFill>
            </a:endParaRPr>
          </a:p>
        </p:txBody>
      </p:sp>
      <p:sp>
        <p:nvSpPr>
          <p:cNvPr id="24" name="Rectangle 23">
            <a:extLst>
              <a:ext uri="{FF2B5EF4-FFF2-40B4-BE49-F238E27FC236}">
                <a16:creationId xmlns:a16="http://schemas.microsoft.com/office/drawing/2014/main" id="{50C16957-B88A-4832-95F4-7CBE7EFE0331}"/>
              </a:ext>
            </a:extLst>
          </p:cNvPr>
          <p:cNvSpPr/>
          <p:nvPr/>
        </p:nvSpPr>
        <p:spPr>
          <a:xfrm>
            <a:off x="4235264" y="1985963"/>
            <a:ext cx="1226128" cy="1554163"/>
          </a:xfrm>
          <a:prstGeom prst="rect">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tx1"/>
              </a:solidFill>
            </a:endParaRPr>
          </a:p>
        </p:txBody>
      </p:sp>
      <p:sp>
        <p:nvSpPr>
          <p:cNvPr id="26" name="Rectangle 25">
            <a:extLst>
              <a:ext uri="{FF2B5EF4-FFF2-40B4-BE49-F238E27FC236}">
                <a16:creationId xmlns:a16="http://schemas.microsoft.com/office/drawing/2014/main" id="{6C3964BB-8F21-42ED-969B-2FECB968E2E6}"/>
              </a:ext>
            </a:extLst>
          </p:cNvPr>
          <p:cNvSpPr/>
          <p:nvPr/>
        </p:nvSpPr>
        <p:spPr>
          <a:xfrm>
            <a:off x="5799949" y="1985963"/>
            <a:ext cx="453719" cy="1554163"/>
          </a:xfrm>
          <a:prstGeom prst="rect">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tx1"/>
              </a:solidFill>
            </a:endParaRPr>
          </a:p>
        </p:txBody>
      </p:sp>
      <p:sp>
        <p:nvSpPr>
          <p:cNvPr id="33" name="TextBox 32">
            <a:extLst>
              <a:ext uri="{FF2B5EF4-FFF2-40B4-BE49-F238E27FC236}">
                <a16:creationId xmlns:a16="http://schemas.microsoft.com/office/drawing/2014/main" id="{DB2BA062-F75F-4EE2-AE4E-5C5D28903226}"/>
              </a:ext>
            </a:extLst>
          </p:cNvPr>
          <p:cNvSpPr txBox="1"/>
          <p:nvPr/>
        </p:nvSpPr>
        <p:spPr>
          <a:xfrm>
            <a:off x="4235265" y="3581400"/>
            <a:ext cx="1226127" cy="430213"/>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pPr algn="ctr"/>
            <a:r>
              <a:rPr lang="en-US" sz="1400" b="1" dirty="0"/>
              <a:t>118 candidate features</a:t>
            </a:r>
          </a:p>
        </p:txBody>
      </p:sp>
      <p:sp>
        <p:nvSpPr>
          <p:cNvPr id="35" name="TextBox 34">
            <a:extLst>
              <a:ext uri="{FF2B5EF4-FFF2-40B4-BE49-F238E27FC236}">
                <a16:creationId xmlns:a16="http://schemas.microsoft.com/office/drawing/2014/main" id="{5429E70B-4D27-433B-AB88-8FD52AD9402F}"/>
              </a:ext>
            </a:extLst>
          </p:cNvPr>
          <p:cNvSpPr txBox="1"/>
          <p:nvPr/>
        </p:nvSpPr>
        <p:spPr>
          <a:xfrm>
            <a:off x="5413744" y="3609974"/>
            <a:ext cx="1226127" cy="430887"/>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pPr algn="ctr"/>
            <a:r>
              <a:rPr lang="en-US" sz="1400" b="1" dirty="0"/>
              <a:t>Temperature corrected BTU</a:t>
            </a:r>
          </a:p>
        </p:txBody>
      </p:sp>
      <p:sp>
        <p:nvSpPr>
          <p:cNvPr id="3" name="TextBox 2">
            <a:extLst>
              <a:ext uri="{FF2B5EF4-FFF2-40B4-BE49-F238E27FC236}">
                <a16:creationId xmlns:a16="http://schemas.microsoft.com/office/drawing/2014/main" id="{CC053830-E9C2-4CB4-8DCF-96FF45FF0EED}"/>
              </a:ext>
            </a:extLst>
          </p:cNvPr>
          <p:cNvSpPr txBox="1"/>
          <p:nvPr/>
        </p:nvSpPr>
        <p:spPr>
          <a:xfrm>
            <a:off x="338647" y="1508126"/>
            <a:ext cx="894568" cy="214313"/>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r>
              <a:rPr lang="en-US" sz="1400" i="1" dirty="0"/>
              <a:t>Terabytes</a:t>
            </a:r>
          </a:p>
        </p:txBody>
      </p:sp>
      <p:sp>
        <p:nvSpPr>
          <p:cNvPr id="43" name="TextBox 42">
            <a:extLst>
              <a:ext uri="{FF2B5EF4-FFF2-40B4-BE49-F238E27FC236}">
                <a16:creationId xmlns:a16="http://schemas.microsoft.com/office/drawing/2014/main" id="{6EF9171A-CEBB-4A87-8B9F-605457B0F116}"/>
              </a:ext>
            </a:extLst>
          </p:cNvPr>
          <p:cNvSpPr txBox="1"/>
          <p:nvPr/>
        </p:nvSpPr>
        <p:spPr>
          <a:xfrm>
            <a:off x="1853280" y="1514475"/>
            <a:ext cx="894568" cy="215900"/>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r>
              <a:rPr lang="en-US" sz="1400" i="1" dirty="0"/>
              <a:t>Gigabytes</a:t>
            </a:r>
          </a:p>
        </p:txBody>
      </p:sp>
      <p:pic>
        <p:nvPicPr>
          <p:cNvPr id="45" name="CustomIcon">
            <a:extLst>
              <a:ext uri="{FF2B5EF4-FFF2-40B4-BE49-F238E27FC236}">
                <a16:creationId xmlns:a16="http://schemas.microsoft.com/office/drawing/2014/main" id="{4EEE1429-8CFC-4A25-B5C3-EEC5E8487751}"/>
              </a:ext>
            </a:extLst>
          </p:cNvPr>
          <p:cNvPicPr>
            <a:picLocks noChangeAspect="1"/>
          </p:cNvPicPr>
          <p:nvPr>
            <p:custDataLst>
              <p:tags r:id="rId3"/>
            </p:custDataLst>
          </p:nvPr>
        </p:nvPicPr>
        <p:blipFill>
          <a:blip r:embed="rId22" cstate="hqprint">
            <a:extLst>
              <a:ext uri="{28A0092B-C50C-407E-A947-70E740481C1C}">
                <a14:useLocalDpi xmlns:a14="http://schemas.microsoft.com/office/drawing/2010/main" val="0"/>
              </a:ext>
            </a:extLst>
          </a:blip>
          <a:stretch>
            <a:fillRect/>
          </a:stretch>
        </p:blipFill>
        <p:spPr>
          <a:xfrm>
            <a:off x="3044176" y="1933798"/>
            <a:ext cx="381000" cy="381000"/>
          </a:xfrm>
          <a:prstGeom prst="rect">
            <a:avLst/>
          </a:prstGeom>
        </p:spPr>
      </p:pic>
      <p:sp>
        <p:nvSpPr>
          <p:cNvPr id="46" name="TextBox 45">
            <a:extLst>
              <a:ext uri="{FF2B5EF4-FFF2-40B4-BE49-F238E27FC236}">
                <a16:creationId xmlns:a16="http://schemas.microsoft.com/office/drawing/2014/main" id="{2A57834F-96A5-48B9-BD64-6B9173371AFC}"/>
              </a:ext>
            </a:extLst>
          </p:cNvPr>
          <p:cNvSpPr txBox="1"/>
          <p:nvPr/>
        </p:nvSpPr>
        <p:spPr>
          <a:xfrm>
            <a:off x="2715378" y="2332260"/>
            <a:ext cx="1121125" cy="430887"/>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pPr algn="ctr"/>
            <a:r>
              <a:rPr lang="en-US" sz="1400" b="1" dirty="0"/>
              <a:t>Feature</a:t>
            </a:r>
          </a:p>
          <a:p>
            <a:pPr algn="ctr"/>
            <a:r>
              <a:rPr lang="en-US" sz="1400" b="1" dirty="0"/>
              <a:t>generation</a:t>
            </a:r>
          </a:p>
        </p:txBody>
      </p:sp>
      <p:sp>
        <p:nvSpPr>
          <p:cNvPr id="49" name="TextBox 48">
            <a:extLst>
              <a:ext uri="{FF2B5EF4-FFF2-40B4-BE49-F238E27FC236}">
                <a16:creationId xmlns:a16="http://schemas.microsoft.com/office/drawing/2014/main" id="{478EA7DD-4200-4E67-B5E8-4780093B206C}"/>
              </a:ext>
            </a:extLst>
          </p:cNvPr>
          <p:cNvSpPr txBox="1"/>
          <p:nvPr/>
        </p:nvSpPr>
        <p:spPr>
          <a:xfrm>
            <a:off x="4430162" y="1520826"/>
            <a:ext cx="894568" cy="214313"/>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r>
              <a:rPr lang="en-US" sz="1400" i="1" dirty="0"/>
              <a:t>Megabytes</a:t>
            </a:r>
          </a:p>
        </p:txBody>
      </p:sp>
      <p:sp>
        <p:nvSpPr>
          <p:cNvPr id="50" name="Rectangle 49">
            <a:extLst>
              <a:ext uri="{FF2B5EF4-FFF2-40B4-BE49-F238E27FC236}">
                <a16:creationId xmlns:a16="http://schemas.microsoft.com/office/drawing/2014/main" id="{812BCE47-F8BA-4F28-84D7-2B9BBCE92658}"/>
              </a:ext>
            </a:extLst>
          </p:cNvPr>
          <p:cNvSpPr/>
          <p:nvPr/>
        </p:nvSpPr>
        <p:spPr>
          <a:xfrm>
            <a:off x="4235264" y="3109914"/>
            <a:ext cx="1226128" cy="430213"/>
          </a:xfrm>
          <a:prstGeom prst="rect">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tx1"/>
              </a:solidFill>
            </a:endParaRPr>
          </a:p>
        </p:txBody>
      </p:sp>
      <p:sp>
        <p:nvSpPr>
          <p:cNvPr id="51" name="TextBox 50">
            <a:extLst>
              <a:ext uri="{FF2B5EF4-FFF2-40B4-BE49-F238E27FC236}">
                <a16:creationId xmlns:a16="http://schemas.microsoft.com/office/drawing/2014/main" id="{CC9D56E7-FDF6-47BB-8046-3E3BA9F7F36A}"/>
              </a:ext>
            </a:extLst>
          </p:cNvPr>
          <p:cNvSpPr txBox="1"/>
          <p:nvPr/>
        </p:nvSpPr>
        <p:spPr>
          <a:xfrm>
            <a:off x="4606564" y="2462213"/>
            <a:ext cx="541764" cy="215900"/>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r>
              <a:rPr lang="en-US" sz="1400" b="1" dirty="0">
                <a:solidFill>
                  <a:schemeClr val="bg1"/>
                </a:solidFill>
              </a:rPr>
              <a:t>Train</a:t>
            </a:r>
          </a:p>
        </p:txBody>
      </p:sp>
      <p:sp>
        <p:nvSpPr>
          <p:cNvPr id="52" name="TextBox 51">
            <a:extLst>
              <a:ext uri="{FF2B5EF4-FFF2-40B4-BE49-F238E27FC236}">
                <a16:creationId xmlns:a16="http://schemas.microsoft.com/office/drawing/2014/main" id="{07868C6C-3F93-4954-BA46-9EA819631446}"/>
              </a:ext>
            </a:extLst>
          </p:cNvPr>
          <p:cNvSpPr txBox="1"/>
          <p:nvPr/>
        </p:nvSpPr>
        <p:spPr>
          <a:xfrm>
            <a:off x="4637282" y="3216275"/>
            <a:ext cx="541764" cy="215900"/>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r>
              <a:rPr lang="en-US" sz="1400" b="1" dirty="0">
                <a:solidFill>
                  <a:schemeClr val="bg1"/>
                </a:solidFill>
              </a:rPr>
              <a:t>Test</a:t>
            </a:r>
          </a:p>
        </p:txBody>
      </p:sp>
      <p:sp>
        <p:nvSpPr>
          <p:cNvPr id="53" name="Right Arrow 22">
            <a:extLst>
              <a:ext uri="{FF2B5EF4-FFF2-40B4-BE49-F238E27FC236}">
                <a16:creationId xmlns:a16="http://schemas.microsoft.com/office/drawing/2014/main" id="{571B2DBC-8099-4574-9311-355CF0B71D20}"/>
              </a:ext>
            </a:extLst>
          </p:cNvPr>
          <p:cNvSpPr/>
          <p:nvPr/>
        </p:nvSpPr>
        <p:spPr>
          <a:xfrm>
            <a:off x="6529818" y="2805113"/>
            <a:ext cx="810491" cy="363538"/>
          </a:xfrm>
          <a:prstGeom prst="rightArrow">
            <a:avLst/>
          </a:prstGeom>
          <a:solidFill>
            <a:schemeClr val="bg1">
              <a:lumMod val="5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tx1"/>
              </a:solidFill>
            </a:endParaRPr>
          </a:p>
        </p:txBody>
      </p:sp>
      <p:sp>
        <p:nvSpPr>
          <p:cNvPr id="55" name="TextBox 54">
            <a:extLst>
              <a:ext uri="{FF2B5EF4-FFF2-40B4-BE49-F238E27FC236}">
                <a16:creationId xmlns:a16="http://schemas.microsoft.com/office/drawing/2014/main" id="{C9F413B6-7087-4841-BEE5-3EDB85691FDA}"/>
              </a:ext>
            </a:extLst>
          </p:cNvPr>
          <p:cNvSpPr txBox="1"/>
          <p:nvPr/>
        </p:nvSpPr>
        <p:spPr>
          <a:xfrm>
            <a:off x="6365699" y="2365652"/>
            <a:ext cx="1121125" cy="430213"/>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pPr algn="ctr"/>
            <a:r>
              <a:rPr lang="en-US" sz="1400" b="1" dirty="0"/>
              <a:t>Informed design</a:t>
            </a:r>
          </a:p>
        </p:txBody>
      </p:sp>
      <p:pic>
        <p:nvPicPr>
          <p:cNvPr id="57" name="CustomIcon">
            <a:extLst>
              <a:ext uri="{FF2B5EF4-FFF2-40B4-BE49-F238E27FC236}">
                <a16:creationId xmlns:a16="http://schemas.microsoft.com/office/drawing/2014/main" id="{87B66E50-D32F-4809-9456-76C3EDF7A214}"/>
              </a:ext>
            </a:extLst>
          </p:cNvPr>
          <p:cNvPicPr>
            <a:picLocks noChangeAspect="1"/>
          </p:cNvPicPr>
          <p:nvPr>
            <p:custDataLst>
              <p:tags r:id="rId4"/>
            </p:custDataLst>
          </p:nvPr>
        </p:nvPicPr>
        <p:blipFill>
          <a:blip r:embed="rId23" cstate="hqprint">
            <a:extLst>
              <a:ext uri="{28A0092B-C50C-407E-A947-70E740481C1C}">
                <a14:useLocalDpi xmlns:a14="http://schemas.microsoft.com/office/drawing/2010/main" val="0"/>
              </a:ext>
            </a:extLst>
          </a:blip>
          <a:stretch>
            <a:fillRect/>
          </a:stretch>
        </p:blipFill>
        <p:spPr>
          <a:xfrm>
            <a:off x="6662723" y="1929090"/>
            <a:ext cx="436563" cy="436563"/>
          </a:xfrm>
          <a:prstGeom prst="rect">
            <a:avLst/>
          </a:prstGeom>
        </p:spPr>
      </p:pic>
      <p:graphicFrame>
        <p:nvGraphicFramePr>
          <p:cNvPr id="58" name="Chart 57">
            <a:extLst>
              <a:ext uri="{FF2B5EF4-FFF2-40B4-BE49-F238E27FC236}">
                <a16:creationId xmlns:a16="http://schemas.microsoft.com/office/drawing/2014/main" id="{28E6AF11-7AF6-4640-AB3D-0647E1AA8AC6}"/>
              </a:ext>
            </a:extLst>
          </p:cNvPr>
          <p:cNvGraphicFramePr/>
          <p:nvPr>
            <p:custDataLst>
              <p:tags r:id="rId5"/>
            </p:custDataLst>
          </p:nvPr>
        </p:nvGraphicFramePr>
        <p:xfrm>
          <a:off x="9599613" y="1997075"/>
          <a:ext cx="2579687" cy="2005013"/>
        </p:xfrm>
        <a:graphic>
          <a:graphicData uri="http://schemas.openxmlformats.org/drawingml/2006/chart">
            <c:chart xmlns:c="http://schemas.openxmlformats.org/drawingml/2006/chart" xmlns:r="http://schemas.openxmlformats.org/officeDocument/2006/relationships" r:id="rId24"/>
          </a:graphicData>
        </a:graphic>
      </p:graphicFrame>
      <p:sp>
        <p:nvSpPr>
          <p:cNvPr id="74" name="Text Placeholder 2">
            <a:extLst>
              <a:ext uri="{FF2B5EF4-FFF2-40B4-BE49-F238E27FC236}">
                <a16:creationId xmlns:a16="http://schemas.microsoft.com/office/drawing/2014/main" id="{F9439EC7-323F-4C9F-B330-3C0139D0253D}"/>
              </a:ext>
            </a:extLst>
          </p:cNvPr>
          <p:cNvSpPr>
            <a:spLocks noGrp="1"/>
          </p:cNvSpPr>
          <p:nvPr>
            <p:custDataLst>
              <p:tags r:id="rId6"/>
            </p:custDataLst>
          </p:nvPr>
        </p:nvSpPr>
        <p:spPr bwMode="auto">
          <a:xfrm>
            <a:off x="9337676" y="2263775"/>
            <a:ext cx="555625" cy="182563"/>
          </a:xfrm>
          <a:prstGeom prst="rect">
            <a:avLst/>
          </a:prstGeom>
          <a:noFill/>
          <a:ln>
            <a:noFill/>
          </a:ln>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0" indent="0" algn="l" defTabSz="895350" rtl="0" eaLnBrk="1" fontAlgn="base" hangingPunct="1">
              <a:spcBef>
                <a:spcPct val="0"/>
              </a:spcBef>
              <a:spcAft>
                <a:spcPct val="0"/>
              </a:spcAft>
              <a:buClr>
                <a:schemeClr val="tx2"/>
              </a:buClr>
              <a:buSzPct val="100000"/>
              <a:defRPr lang="en-US" sz="1600" kern="1200" baseline="0" dirty="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lang="en-US" sz="1600" kern="1200" baseline="0" dirty="0">
                <a:solidFill>
                  <a:schemeClr val="tx1"/>
                </a:solidFill>
                <a:latin typeface="+mn-lt"/>
                <a:ea typeface="+mn-ea"/>
                <a:cs typeface="+mn-cs"/>
              </a:defRPr>
            </a:lvl2pPr>
            <a:lvl3pPr marL="457200" indent="-261938"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3pPr>
            <a:lvl4pPr marL="614363" indent="-155575"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4pPr>
            <a:lvl5pPr marL="749808" indent="-130175" algn="l" defTabSz="895350" rtl="0" eaLnBrk="1" fontAlgn="base" hangingPunct="1">
              <a:spcBef>
                <a:spcPct val="0"/>
              </a:spcBef>
              <a:spcAft>
                <a:spcPct val="0"/>
              </a:spcAft>
              <a:buClr>
                <a:schemeClr val="tx2"/>
              </a:buClr>
              <a:buSzPct val="89000"/>
              <a:buFont typeface="Arial" charset="0"/>
              <a:buChar char="-"/>
              <a:defRPr lang="x-none" sz="1600" kern="1200" baseline="0" dirty="0">
                <a:solidFill>
                  <a:schemeClr val="tx1"/>
                </a:solidFill>
                <a:latin typeface="+mn-lt"/>
                <a:ea typeface="+mn-ea"/>
                <a:cs typeface="+mn-cs"/>
              </a:defRPr>
            </a:lvl5pPr>
            <a:lvl6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9pPr>
          </a:lstStyle>
          <a:p>
            <a:pPr algn="r"/>
            <a:r>
              <a:rPr lang="en-US" altLang="en-US" sz="1200" dirty="0"/>
              <a:t>feature1</a:t>
            </a:r>
            <a:endParaRPr lang="en-US" sz="1200" dirty="0">
              <a:sym typeface="+mn-lt"/>
            </a:endParaRPr>
          </a:p>
        </p:txBody>
      </p:sp>
      <p:sp>
        <p:nvSpPr>
          <p:cNvPr id="73" name="Text Placeholder 2">
            <a:extLst>
              <a:ext uri="{FF2B5EF4-FFF2-40B4-BE49-F238E27FC236}">
                <a16:creationId xmlns:a16="http://schemas.microsoft.com/office/drawing/2014/main" id="{C4529D87-B3EE-4340-9246-CE2C99AB35EA}"/>
              </a:ext>
            </a:extLst>
          </p:cNvPr>
          <p:cNvSpPr>
            <a:spLocks noGrp="1"/>
          </p:cNvSpPr>
          <p:nvPr>
            <p:custDataLst>
              <p:tags r:id="rId7"/>
            </p:custDataLst>
          </p:nvPr>
        </p:nvSpPr>
        <p:spPr bwMode="auto">
          <a:xfrm>
            <a:off x="8110538" y="2079625"/>
            <a:ext cx="1782763" cy="182563"/>
          </a:xfrm>
          <a:prstGeom prst="rect">
            <a:avLst/>
          </a:prstGeom>
          <a:noFill/>
          <a:ln>
            <a:noFill/>
          </a:ln>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0" indent="0" algn="l" defTabSz="895350" rtl="0" eaLnBrk="1" fontAlgn="base" hangingPunct="1">
              <a:spcBef>
                <a:spcPct val="0"/>
              </a:spcBef>
              <a:spcAft>
                <a:spcPct val="0"/>
              </a:spcAft>
              <a:buClr>
                <a:schemeClr val="tx2"/>
              </a:buClr>
              <a:buSzPct val="100000"/>
              <a:defRPr lang="en-US" sz="1600" kern="1200" baseline="0" dirty="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lang="en-US" sz="1600" kern="1200" baseline="0" dirty="0">
                <a:solidFill>
                  <a:schemeClr val="tx1"/>
                </a:solidFill>
                <a:latin typeface="+mn-lt"/>
                <a:ea typeface="+mn-ea"/>
                <a:cs typeface="+mn-cs"/>
              </a:defRPr>
            </a:lvl2pPr>
            <a:lvl3pPr marL="457200" indent="-261938"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3pPr>
            <a:lvl4pPr marL="614363" indent="-155575"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4pPr>
            <a:lvl5pPr marL="749808" indent="-130175" algn="l" defTabSz="895350" rtl="0" eaLnBrk="1" fontAlgn="base" hangingPunct="1">
              <a:spcBef>
                <a:spcPct val="0"/>
              </a:spcBef>
              <a:spcAft>
                <a:spcPct val="0"/>
              </a:spcAft>
              <a:buClr>
                <a:schemeClr val="tx2"/>
              </a:buClr>
              <a:buSzPct val="89000"/>
              <a:buFont typeface="Arial" charset="0"/>
              <a:buChar char="-"/>
              <a:defRPr lang="x-none" sz="1600" kern="1200" baseline="0" dirty="0">
                <a:solidFill>
                  <a:schemeClr val="tx1"/>
                </a:solidFill>
                <a:latin typeface="+mn-lt"/>
                <a:ea typeface="+mn-ea"/>
                <a:cs typeface="+mn-cs"/>
              </a:defRPr>
            </a:lvl5pPr>
            <a:lvl6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9pPr>
          </a:lstStyle>
          <a:p>
            <a:pPr algn="r"/>
            <a:fld id="{3271FBF8-E032-49D4-BC1C-7B00B69567CA}" type="datetime'''Tot''''al'' theo''retic''''al ''h''e''''''a''''t'' nee''d'''">
              <a:rPr lang="en-US" altLang="en-US" sz="1200" smtClean="0"/>
              <a:pPr algn="r"/>
              <a:t>Total theoretical heat need</a:t>
            </a:fld>
            <a:endParaRPr lang="en-US" sz="1200" dirty="0">
              <a:sym typeface="+mn-lt"/>
            </a:endParaRPr>
          </a:p>
        </p:txBody>
      </p:sp>
      <p:sp>
        <p:nvSpPr>
          <p:cNvPr id="78" name="Text Placeholder 2">
            <a:extLst>
              <a:ext uri="{FF2B5EF4-FFF2-40B4-BE49-F238E27FC236}">
                <a16:creationId xmlns:a16="http://schemas.microsoft.com/office/drawing/2014/main" id="{A0496B4E-9A82-42D7-8003-3839616BC120}"/>
              </a:ext>
            </a:extLst>
          </p:cNvPr>
          <p:cNvSpPr>
            <a:spLocks noGrp="1"/>
          </p:cNvSpPr>
          <p:nvPr>
            <p:custDataLst>
              <p:tags r:id="rId8"/>
            </p:custDataLst>
          </p:nvPr>
        </p:nvSpPr>
        <p:spPr bwMode="auto">
          <a:xfrm>
            <a:off x="9337676" y="3000375"/>
            <a:ext cx="555625" cy="182563"/>
          </a:xfrm>
          <a:prstGeom prst="rect">
            <a:avLst/>
          </a:prstGeom>
          <a:noFill/>
          <a:ln>
            <a:noFill/>
          </a:ln>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0" indent="0" algn="l" defTabSz="895350" rtl="0" eaLnBrk="1" fontAlgn="base" hangingPunct="1">
              <a:spcBef>
                <a:spcPct val="0"/>
              </a:spcBef>
              <a:spcAft>
                <a:spcPct val="0"/>
              </a:spcAft>
              <a:buClr>
                <a:schemeClr val="tx2"/>
              </a:buClr>
              <a:buSzPct val="100000"/>
              <a:defRPr lang="en-US" sz="1600" kern="1200" baseline="0" dirty="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lang="en-US" sz="1600" kern="1200" baseline="0" dirty="0">
                <a:solidFill>
                  <a:schemeClr val="tx1"/>
                </a:solidFill>
                <a:latin typeface="+mn-lt"/>
                <a:ea typeface="+mn-ea"/>
                <a:cs typeface="+mn-cs"/>
              </a:defRPr>
            </a:lvl2pPr>
            <a:lvl3pPr marL="457200" indent="-261938"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3pPr>
            <a:lvl4pPr marL="614363" indent="-155575"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4pPr>
            <a:lvl5pPr marL="749808" indent="-130175" algn="l" defTabSz="895350" rtl="0" eaLnBrk="1" fontAlgn="base" hangingPunct="1">
              <a:spcBef>
                <a:spcPct val="0"/>
              </a:spcBef>
              <a:spcAft>
                <a:spcPct val="0"/>
              </a:spcAft>
              <a:buClr>
                <a:schemeClr val="tx2"/>
              </a:buClr>
              <a:buSzPct val="89000"/>
              <a:buFont typeface="Arial" charset="0"/>
              <a:buChar char="-"/>
              <a:defRPr lang="x-none" sz="1600" kern="1200" baseline="0" dirty="0">
                <a:solidFill>
                  <a:schemeClr val="tx1"/>
                </a:solidFill>
                <a:latin typeface="+mn-lt"/>
                <a:ea typeface="+mn-ea"/>
                <a:cs typeface="+mn-cs"/>
              </a:defRPr>
            </a:lvl5pPr>
            <a:lvl6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9pPr>
          </a:lstStyle>
          <a:p>
            <a:pPr algn="r"/>
            <a:r>
              <a:rPr lang="en-US" altLang="en-US" sz="1200" dirty="0"/>
              <a:t>feature5</a:t>
            </a:r>
            <a:endParaRPr lang="en-US" sz="1200" dirty="0">
              <a:sym typeface="+mn-lt"/>
            </a:endParaRPr>
          </a:p>
        </p:txBody>
      </p:sp>
      <p:sp>
        <p:nvSpPr>
          <p:cNvPr id="75" name="Text Placeholder 2">
            <a:extLst>
              <a:ext uri="{FF2B5EF4-FFF2-40B4-BE49-F238E27FC236}">
                <a16:creationId xmlns:a16="http://schemas.microsoft.com/office/drawing/2014/main" id="{B89F779A-4240-4036-877C-FF32CC6846CA}"/>
              </a:ext>
            </a:extLst>
          </p:cNvPr>
          <p:cNvSpPr>
            <a:spLocks noGrp="1"/>
          </p:cNvSpPr>
          <p:nvPr>
            <p:custDataLst>
              <p:tags r:id="rId9"/>
            </p:custDataLst>
          </p:nvPr>
        </p:nvSpPr>
        <p:spPr bwMode="auto">
          <a:xfrm>
            <a:off x="9337675" y="2447925"/>
            <a:ext cx="555625" cy="182563"/>
          </a:xfrm>
          <a:prstGeom prst="rect">
            <a:avLst/>
          </a:prstGeom>
          <a:noFill/>
          <a:ln>
            <a:noFill/>
          </a:ln>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0" indent="0" algn="l" defTabSz="895350" rtl="0" eaLnBrk="1" fontAlgn="base" hangingPunct="1">
              <a:spcBef>
                <a:spcPct val="0"/>
              </a:spcBef>
              <a:spcAft>
                <a:spcPct val="0"/>
              </a:spcAft>
              <a:buClr>
                <a:schemeClr val="tx2"/>
              </a:buClr>
              <a:buSzPct val="100000"/>
              <a:defRPr lang="en-US" sz="1600" kern="1200" baseline="0" dirty="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lang="en-US" sz="1600" kern="1200" baseline="0" dirty="0">
                <a:solidFill>
                  <a:schemeClr val="tx1"/>
                </a:solidFill>
                <a:latin typeface="+mn-lt"/>
                <a:ea typeface="+mn-ea"/>
                <a:cs typeface="+mn-cs"/>
              </a:defRPr>
            </a:lvl2pPr>
            <a:lvl3pPr marL="457200" indent="-261938"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3pPr>
            <a:lvl4pPr marL="614363" indent="-155575"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4pPr>
            <a:lvl5pPr marL="749808" indent="-130175" algn="l" defTabSz="895350" rtl="0" eaLnBrk="1" fontAlgn="base" hangingPunct="1">
              <a:spcBef>
                <a:spcPct val="0"/>
              </a:spcBef>
              <a:spcAft>
                <a:spcPct val="0"/>
              </a:spcAft>
              <a:buClr>
                <a:schemeClr val="tx2"/>
              </a:buClr>
              <a:buSzPct val="89000"/>
              <a:buFont typeface="Arial" charset="0"/>
              <a:buChar char="-"/>
              <a:defRPr lang="x-none" sz="1600" kern="1200" baseline="0" dirty="0">
                <a:solidFill>
                  <a:schemeClr val="tx1"/>
                </a:solidFill>
                <a:latin typeface="+mn-lt"/>
                <a:ea typeface="+mn-ea"/>
                <a:cs typeface="+mn-cs"/>
              </a:defRPr>
            </a:lvl5pPr>
            <a:lvl6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9pPr>
          </a:lstStyle>
          <a:p>
            <a:pPr algn="r"/>
            <a:r>
              <a:rPr lang="en-US" altLang="en-US" sz="1200" dirty="0"/>
              <a:t>feature2</a:t>
            </a:r>
            <a:endParaRPr lang="en-US" sz="1200" dirty="0">
              <a:sym typeface="+mn-lt"/>
            </a:endParaRPr>
          </a:p>
        </p:txBody>
      </p:sp>
      <p:sp>
        <p:nvSpPr>
          <p:cNvPr id="79" name="Text Placeholder 2">
            <a:extLst>
              <a:ext uri="{FF2B5EF4-FFF2-40B4-BE49-F238E27FC236}">
                <a16:creationId xmlns:a16="http://schemas.microsoft.com/office/drawing/2014/main" id="{B3B02D8E-EEA1-41E9-90F7-1FA67A11F1CA}"/>
              </a:ext>
            </a:extLst>
          </p:cNvPr>
          <p:cNvSpPr>
            <a:spLocks noGrp="1"/>
          </p:cNvSpPr>
          <p:nvPr>
            <p:custDataLst>
              <p:tags r:id="rId10"/>
            </p:custDataLst>
          </p:nvPr>
        </p:nvSpPr>
        <p:spPr bwMode="auto">
          <a:xfrm>
            <a:off x="9337675" y="3182938"/>
            <a:ext cx="555625" cy="182563"/>
          </a:xfrm>
          <a:prstGeom prst="rect">
            <a:avLst/>
          </a:prstGeom>
          <a:noFill/>
          <a:ln>
            <a:noFill/>
          </a:ln>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0" indent="0" algn="l" defTabSz="895350" rtl="0" eaLnBrk="1" fontAlgn="base" hangingPunct="1">
              <a:spcBef>
                <a:spcPct val="0"/>
              </a:spcBef>
              <a:spcAft>
                <a:spcPct val="0"/>
              </a:spcAft>
              <a:buClr>
                <a:schemeClr val="tx2"/>
              </a:buClr>
              <a:buSzPct val="100000"/>
              <a:defRPr lang="en-US" sz="1600" kern="1200" baseline="0" dirty="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lang="en-US" sz="1600" kern="1200" baseline="0" dirty="0">
                <a:solidFill>
                  <a:schemeClr val="tx1"/>
                </a:solidFill>
                <a:latin typeface="+mn-lt"/>
                <a:ea typeface="+mn-ea"/>
                <a:cs typeface="+mn-cs"/>
              </a:defRPr>
            </a:lvl2pPr>
            <a:lvl3pPr marL="457200" indent="-261938"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3pPr>
            <a:lvl4pPr marL="614363" indent="-155575"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4pPr>
            <a:lvl5pPr marL="749808" indent="-130175" algn="l" defTabSz="895350" rtl="0" eaLnBrk="1" fontAlgn="base" hangingPunct="1">
              <a:spcBef>
                <a:spcPct val="0"/>
              </a:spcBef>
              <a:spcAft>
                <a:spcPct val="0"/>
              </a:spcAft>
              <a:buClr>
                <a:schemeClr val="tx2"/>
              </a:buClr>
              <a:buSzPct val="89000"/>
              <a:buFont typeface="Arial" charset="0"/>
              <a:buChar char="-"/>
              <a:defRPr lang="x-none" sz="1600" kern="1200" baseline="0" dirty="0">
                <a:solidFill>
                  <a:schemeClr val="tx1"/>
                </a:solidFill>
                <a:latin typeface="+mn-lt"/>
                <a:ea typeface="+mn-ea"/>
                <a:cs typeface="+mn-cs"/>
              </a:defRPr>
            </a:lvl5pPr>
            <a:lvl6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9pPr>
          </a:lstStyle>
          <a:p>
            <a:pPr algn="r"/>
            <a:r>
              <a:rPr lang="en-US" altLang="en-US" sz="1200" dirty="0"/>
              <a:t>feature6</a:t>
            </a:r>
            <a:endParaRPr lang="en-US" sz="1200" dirty="0">
              <a:sym typeface="+mn-lt"/>
            </a:endParaRPr>
          </a:p>
        </p:txBody>
      </p:sp>
      <p:sp>
        <p:nvSpPr>
          <p:cNvPr id="76" name="Text Placeholder 2">
            <a:extLst>
              <a:ext uri="{FF2B5EF4-FFF2-40B4-BE49-F238E27FC236}">
                <a16:creationId xmlns:a16="http://schemas.microsoft.com/office/drawing/2014/main" id="{C96F14B2-86F2-495E-ACD7-42BF4D2503FB}"/>
              </a:ext>
            </a:extLst>
          </p:cNvPr>
          <p:cNvSpPr>
            <a:spLocks noGrp="1"/>
          </p:cNvSpPr>
          <p:nvPr>
            <p:custDataLst>
              <p:tags r:id="rId11"/>
            </p:custDataLst>
          </p:nvPr>
        </p:nvSpPr>
        <p:spPr bwMode="auto">
          <a:xfrm>
            <a:off x="9337676" y="2632075"/>
            <a:ext cx="555625" cy="182563"/>
          </a:xfrm>
          <a:prstGeom prst="rect">
            <a:avLst/>
          </a:prstGeom>
          <a:noFill/>
          <a:ln>
            <a:noFill/>
          </a:ln>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0" indent="0" algn="l" defTabSz="895350" rtl="0" eaLnBrk="1" fontAlgn="base" hangingPunct="1">
              <a:spcBef>
                <a:spcPct val="0"/>
              </a:spcBef>
              <a:spcAft>
                <a:spcPct val="0"/>
              </a:spcAft>
              <a:buClr>
                <a:schemeClr val="tx2"/>
              </a:buClr>
              <a:buSzPct val="100000"/>
              <a:defRPr lang="en-US" sz="1600" kern="1200" baseline="0" dirty="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lang="en-US" sz="1600" kern="1200" baseline="0" dirty="0">
                <a:solidFill>
                  <a:schemeClr val="tx1"/>
                </a:solidFill>
                <a:latin typeface="+mn-lt"/>
                <a:ea typeface="+mn-ea"/>
                <a:cs typeface="+mn-cs"/>
              </a:defRPr>
            </a:lvl2pPr>
            <a:lvl3pPr marL="457200" indent="-261938"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3pPr>
            <a:lvl4pPr marL="614363" indent="-155575"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4pPr>
            <a:lvl5pPr marL="749808" indent="-130175" algn="l" defTabSz="895350" rtl="0" eaLnBrk="1" fontAlgn="base" hangingPunct="1">
              <a:spcBef>
                <a:spcPct val="0"/>
              </a:spcBef>
              <a:spcAft>
                <a:spcPct val="0"/>
              </a:spcAft>
              <a:buClr>
                <a:schemeClr val="tx2"/>
              </a:buClr>
              <a:buSzPct val="89000"/>
              <a:buFont typeface="Arial" charset="0"/>
              <a:buChar char="-"/>
              <a:defRPr lang="x-none" sz="1600" kern="1200" baseline="0" dirty="0">
                <a:solidFill>
                  <a:schemeClr val="tx1"/>
                </a:solidFill>
                <a:latin typeface="+mn-lt"/>
                <a:ea typeface="+mn-ea"/>
                <a:cs typeface="+mn-cs"/>
              </a:defRPr>
            </a:lvl5pPr>
            <a:lvl6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9pPr>
          </a:lstStyle>
          <a:p>
            <a:pPr algn="r"/>
            <a:r>
              <a:rPr lang="en-US" altLang="en-US" sz="1200" dirty="0"/>
              <a:t>feature3</a:t>
            </a:r>
            <a:endParaRPr lang="en-US" sz="1200" dirty="0">
              <a:sym typeface="+mn-lt"/>
            </a:endParaRPr>
          </a:p>
        </p:txBody>
      </p:sp>
      <p:sp>
        <p:nvSpPr>
          <p:cNvPr id="77" name="Text Placeholder 2">
            <a:extLst>
              <a:ext uri="{FF2B5EF4-FFF2-40B4-BE49-F238E27FC236}">
                <a16:creationId xmlns:a16="http://schemas.microsoft.com/office/drawing/2014/main" id="{96A77190-1449-44C8-B820-29999E369ACF}"/>
              </a:ext>
            </a:extLst>
          </p:cNvPr>
          <p:cNvSpPr>
            <a:spLocks noGrp="1"/>
          </p:cNvSpPr>
          <p:nvPr>
            <p:custDataLst>
              <p:tags r:id="rId12"/>
            </p:custDataLst>
          </p:nvPr>
        </p:nvSpPr>
        <p:spPr bwMode="auto">
          <a:xfrm>
            <a:off x="9337676" y="2816225"/>
            <a:ext cx="555625" cy="182563"/>
          </a:xfrm>
          <a:prstGeom prst="rect">
            <a:avLst/>
          </a:prstGeom>
          <a:noFill/>
          <a:ln>
            <a:noFill/>
          </a:ln>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0" indent="0" algn="l" defTabSz="895350" rtl="0" eaLnBrk="1" fontAlgn="base" hangingPunct="1">
              <a:spcBef>
                <a:spcPct val="0"/>
              </a:spcBef>
              <a:spcAft>
                <a:spcPct val="0"/>
              </a:spcAft>
              <a:buClr>
                <a:schemeClr val="tx2"/>
              </a:buClr>
              <a:buSzPct val="100000"/>
              <a:defRPr lang="en-US" sz="1600" kern="1200" baseline="0" dirty="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lang="en-US" sz="1600" kern="1200" baseline="0" dirty="0">
                <a:solidFill>
                  <a:schemeClr val="tx1"/>
                </a:solidFill>
                <a:latin typeface="+mn-lt"/>
                <a:ea typeface="+mn-ea"/>
                <a:cs typeface="+mn-cs"/>
              </a:defRPr>
            </a:lvl2pPr>
            <a:lvl3pPr marL="457200" indent="-261938"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3pPr>
            <a:lvl4pPr marL="614363" indent="-155575"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4pPr>
            <a:lvl5pPr marL="749808" indent="-130175" algn="l" defTabSz="895350" rtl="0" eaLnBrk="1" fontAlgn="base" hangingPunct="1">
              <a:spcBef>
                <a:spcPct val="0"/>
              </a:spcBef>
              <a:spcAft>
                <a:spcPct val="0"/>
              </a:spcAft>
              <a:buClr>
                <a:schemeClr val="tx2"/>
              </a:buClr>
              <a:buSzPct val="89000"/>
              <a:buFont typeface="Arial" charset="0"/>
              <a:buChar char="-"/>
              <a:defRPr lang="x-none" sz="1600" kern="1200" baseline="0" dirty="0">
                <a:solidFill>
                  <a:schemeClr val="tx1"/>
                </a:solidFill>
                <a:latin typeface="+mn-lt"/>
                <a:ea typeface="+mn-ea"/>
                <a:cs typeface="+mn-cs"/>
              </a:defRPr>
            </a:lvl5pPr>
            <a:lvl6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9pPr>
          </a:lstStyle>
          <a:p>
            <a:pPr algn="r"/>
            <a:r>
              <a:rPr lang="en-US" altLang="en-US" sz="1200" dirty="0"/>
              <a:t>feature4</a:t>
            </a:r>
            <a:endParaRPr lang="en-US" sz="1200" dirty="0">
              <a:sym typeface="+mn-lt"/>
            </a:endParaRPr>
          </a:p>
        </p:txBody>
      </p:sp>
      <p:sp>
        <p:nvSpPr>
          <p:cNvPr id="80" name="Text Placeholder 2">
            <a:extLst>
              <a:ext uri="{FF2B5EF4-FFF2-40B4-BE49-F238E27FC236}">
                <a16:creationId xmlns:a16="http://schemas.microsoft.com/office/drawing/2014/main" id="{F0C460CF-5709-462F-BB14-FA433F96B015}"/>
              </a:ext>
            </a:extLst>
          </p:cNvPr>
          <p:cNvSpPr>
            <a:spLocks noGrp="1"/>
          </p:cNvSpPr>
          <p:nvPr>
            <p:custDataLst>
              <p:tags r:id="rId13"/>
            </p:custDataLst>
          </p:nvPr>
        </p:nvSpPr>
        <p:spPr bwMode="auto">
          <a:xfrm>
            <a:off x="9337675" y="3367088"/>
            <a:ext cx="555625" cy="182563"/>
          </a:xfrm>
          <a:prstGeom prst="rect">
            <a:avLst/>
          </a:prstGeom>
          <a:noFill/>
          <a:ln>
            <a:noFill/>
          </a:ln>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0" indent="0" algn="l" defTabSz="895350" rtl="0" eaLnBrk="1" fontAlgn="base" hangingPunct="1">
              <a:spcBef>
                <a:spcPct val="0"/>
              </a:spcBef>
              <a:spcAft>
                <a:spcPct val="0"/>
              </a:spcAft>
              <a:buClr>
                <a:schemeClr val="tx2"/>
              </a:buClr>
              <a:buSzPct val="100000"/>
              <a:defRPr lang="en-US" sz="1600" kern="1200" baseline="0" dirty="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lang="en-US" sz="1600" kern="1200" baseline="0" dirty="0">
                <a:solidFill>
                  <a:schemeClr val="tx1"/>
                </a:solidFill>
                <a:latin typeface="+mn-lt"/>
                <a:ea typeface="+mn-ea"/>
                <a:cs typeface="+mn-cs"/>
              </a:defRPr>
            </a:lvl2pPr>
            <a:lvl3pPr marL="457200" indent="-261938"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3pPr>
            <a:lvl4pPr marL="614363" indent="-155575"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4pPr>
            <a:lvl5pPr marL="749808" indent="-130175" algn="l" defTabSz="895350" rtl="0" eaLnBrk="1" fontAlgn="base" hangingPunct="1">
              <a:spcBef>
                <a:spcPct val="0"/>
              </a:spcBef>
              <a:spcAft>
                <a:spcPct val="0"/>
              </a:spcAft>
              <a:buClr>
                <a:schemeClr val="tx2"/>
              </a:buClr>
              <a:buSzPct val="89000"/>
              <a:buFont typeface="Arial" charset="0"/>
              <a:buChar char="-"/>
              <a:defRPr lang="x-none" sz="1600" kern="1200" baseline="0" dirty="0">
                <a:solidFill>
                  <a:schemeClr val="tx1"/>
                </a:solidFill>
                <a:latin typeface="+mn-lt"/>
                <a:ea typeface="+mn-ea"/>
                <a:cs typeface="+mn-cs"/>
              </a:defRPr>
            </a:lvl5pPr>
            <a:lvl6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9pPr>
          </a:lstStyle>
          <a:p>
            <a:pPr algn="r"/>
            <a:r>
              <a:rPr lang="en-US" altLang="en-US" sz="1200" dirty="0"/>
              <a:t>feature7</a:t>
            </a:r>
            <a:endParaRPr lang="en-US" sz="1200" dirty="0">
              <a:sym typeface="+mn-lt"/>
            </a:endParaRPr>
          </a:p>
        </p:txBody>
      </p:sp>
      <p:sp>
        <p:nvSpPr>
          <p:cNvPr id="81" name="Text Placeholder 2">
            <a:extLst>
              <a:ext uri="{FF2B5EF4-FFF2-40B4-BE49-F238E27FC236}">
                <a16:creationId xmlns:a16="http://schemas.microsoft.com/office/drawing/2014/main" id="{194C614D-8C34-4B79-9464-3BC9BEFA4E15}"/>
              </a:ext>
            </a:extLst>
          </p:cNvPr>
          <p:cNvSpPr>
            <a:spLocks noGrp="1"/>
          </p:cNvSpPr>
          <p:nvPr>
            <p:custDataLst>
              <p:tags r:id="rId14"/>
            </p:custDataLst>
          </p:nvPr>
        </p:nvSpPr>
        <p:spPr bwMode="auto">
          <a:xfrm>
            <a:off x="9337675" y="3551238"/>
            <a:ext cx="555625" cy="182563"/>
          </a:xfrm>
          <a:prstGeom prst="rect">
            <a:avLst/>
          </a:prstGeom>
          <a:noFill/>
          <a:ln>
            <a:noFill/>
          </a:ln>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0" indent="0" algn="l" defTabSz="895350" rtl="0" eaLnBrk="1" fontAlgn="base" hangingPunct="1">
              <a:spcBef>
                <a:spcPct val="0"/>
              </a:spcBef>
              <a:spcAft>
                <a:spcPct val="0"/>
              </a:spcAft>
              <a:buClr>
                <a:schemeClr val="tx2"/>
              </a:buClr>
              <a:buSzPct val="100000"/>
              <a:defRPr lang="en-US" sz="1600" kern="1200" baseline="0" dirty="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lang="en-US" sz="1600" kern="1200" baseline="0" dirty="0">
                <a:solidFill>
                  <a:schemeClr val="tx1"/>
                </a:solidFill>
                <a:latin typeface="+mn-lt"/>
                <a:ea typeface="+mn-ea"/>
                <a:cs typeface="+mn-cs"/>
              </a:defRPr>
            </a:lvl2pPr>
            <a:lvl3pPr marL="457200" indent="-261938"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3pPr>
            <a:lvl4pPr marL="614363" indent="-155575"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4pPr>
            <a:lvl5pPr marL="749808" indent="-130175" algn="l" defTabSz="895350" rtl="0" eaLnBrk="1" fontAlgn="base" hangingPunct="1">
              <a:spcBef>
                <a:spcPct val="0"/>
              </a:spcBef>
              <a:spcAft>
                <a:spcPct val="0"/>
              </a:spcAft>
              <a:buClr>
                <a:schemeClr val="tx2"/>
              </a:buClr>
              <a:buSzPct val="89000"/>
              <a:buFont typeface="Arial" charset="0"/>
              <a:buChar char="-"/>
              <a:defRPr lang="x-none" sz="1600" kern="1200" baseline="0" dirty="0">
                <a:solidFill>
                  <a:schemeClr val="tx1"/>
                </a:solidFill>
                <a:latin typeface="+mn-lt"/>
                <a:ea typeface="+mn-ea"/>
                <a:cs typeface="+mn-cs"/>
              </a:defRPr>
            </a:lvl5pPr>
            <a:lvl6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9pPr>
          </a:lstStyle>
          <a:p>
            <a:pPr algn="r"/>
            <a:r>
              <a:rPr lang="en-US" altLang="en-US" sz="1200" dirty="0"/>
              <a:t>feature8</a:t>
            </a:r>
            <a:endParaRPr lang="en-US" sz="1200" dirty="0">
              <a:sym typeface="+mn-lt"/>
            </a:endParaRPr>
          </a:p>
        </p:txBody>
      </p:sp>
      <p:sp>
        <p:nvSpPr>
          <p:cNvPr id="82" name="Text Placeholder 2">
            <a:extLst>
              <a:ext uri="{FF2B5EF4-FFF2-40B4-BE49-F238E27FC236}">
                <a16:creationId xmlns:a16="http://schemas.microsoft.com/office/drawing/2014/main" id="{58FC7731-26E8-44A0-964B-57C35C36C7D5}"/>
              </a:ext>
            </a:extLst>
          </p:cNvPr>
          <p:cNvSpPr>
            <a:spLocks noGrp="1"/>
          </p:cNvSpPr>
          <p:nvPr>
            <p:custDataLst>
              <p:tags r:id="rId15"/>
            </p:custDataLst>
          </p:nvPr>
        </p:nvSpPr>
        <p:spPr bwMode="auto">
          <a:xfrm>
            <a:off x="9310688" y="3735388"/>
            <a:ext cx="582613" cy="182563"/>
          </a:xfrm>
          <a:prstGeom prst="rect">
            <a:avLst/>
          </a:prstGeom>
          <a:noFill/>
          <a:ln>
            <a:noFill/>
          </a:ln>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0" indent="0" algn="l" defTabSz="895350" rtl="0" eaLnBrk="1" fontAlgn="base" hangingPunct="1">
              <a:spcBef>
                <a:spcPct val="0"/>
              </a:spcBef>
              <a:spcAft>
                <a:spcPct val="0"/>
              </a:spcAft>
              <a:buClr>
                <a:schemeClr val="tx2"/>
              </a:buClr>
              <a:buSzPct val="100000"/>
              <a:defRPr lang="en-US" sz="1600" kern="1200" baseline="0" dirty="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lang="en-US" sz="1600" kern="1200" baseline="0" dirty="0">
                <a:solidFill>
                  <a:schemeClr val="tx1"/>
                </a:solidFill>
                <a:latin typeface="+mn-lt"/>
                <a:ea typeface="+mn-ea"/>
                <a:cs typeface="+mn-cs"/>
              </a:defRPr>
            </a:lvl2pPr>
            <a:lvl3pPr marL="457200" indent="-261938"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3pPr>
            <a:lvl4pPr marL="614363" indent="-155575" algn="l" defTabSz="895350" rtl="0" eaLnBrk="1" fontAlgn="base" hangingPunct="1">
              <a:spcBef>
                <a:spcPct val="0"/>
              </a:spcBef>
              <a:spcAft>
                <a:spcPct val="0"/>
              </a:spcAft>
              <a:buClr>
                <a:schemeClr val="tx2"/>
              </a:buClr>
              <a:buSzPct val="120000"/>
              <a:buFont typeface="Arial" charset="0"/>
              <a:buChar char="▫"/>
              <a:defRPr lang="en-US" sz="1600" kern="1200" baseline="0" dirty="0">
                <a:solidFill>
                  <a:schemeClr val="tx1"/>
                </a:solidFill>
                <a:latin typeface="+mn-lt"/>
                <a:ea typeface="+mn-ea"/>
                <a:cs typeface="+mn-cs"/>
              </a:defRPr>
            </a:lvl4pPr>
            <a:lvl5pPr marL="749808" indent="-130175" algn="l" defTabSz="895350" rtl="0" eaLnBrk="1" fontAlgn="base" hangingPunct="1">
              <a:spcBef>
                <a:spcPct val="0"/>
              </a:spcBef>
              <a:spcAft>
                <a:spcPct val="0"/>
              </a:spcAft>
              <a:buClr>
                <a:schemeClr val="tx2"/>
              </a:buClr>
              <a:buSzPct val="89000"/>
              <a:buFont typeface="Arial" charset="0"/>
              <a:buChar char="-"/>
              <a:defRPr lang="x-none" sz="1600" kern="1200" baseline="0" dirty="0">
                <a:solidFill>
                  <a:schemeClr val="tx1"/>
                </a:solidFill>
                <a:latin typeface="+mn-lt"/>
                <a:ea typeface="+mn-ea"/>
                <a:cs typeface="+mn-cs"/>
              </a:defRPr>
            </a:lvl5pPr>
            <a:lvl6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lang="x-none" sz="1600" baseline="0">
                <a:solidFill>
                  <a:schemeClr val="tx1"/>
                </a:solidFill>
                <a:latin typeface="+mn-lt"/>
              </a:defRPr>
            </a:lvl9pPr>
          </a:lstStyle>
          <a:p>
            <a:pPr algn="r"/>
            <a:r>
              <a:rPr lang="en-US" altLang="en-US" sz="1200" dirty="0"/>
              <a:t>Feature9</a:t>
            </a:r>
            <a:endParaRPr lang="en-US" sz="1200" dirty="0">
              <a:sym typeface="+mn-lt"/>
            </a:endParaRPr>
          </a:p>
        </p:txBody>
      </p:sp>
      <p:grpSp>
        <p:nvGrpSpPr>
          <p:cNvPr id="103" name="ACET">
            <a:extLst>
              <a:ext uri="{FF2B5EF4-FFF2-40B4-BE49-F238E27FC236}">
                <a16:creationId xmlns:a16="http://schemas.microsoft.com/office/drawing/2014/main" id="{DB87CAFD-5B0D-4DF3-B61D-567F3E9B4899}"/>
              </a:ext>
            </a:extLst>
          </p:cNvPr>
          <p:cNvGrpSpPr>
            <a:grpSpLocks/>
          </p:cNvGrpSpPr>
          <p:nvPr/>
        </p:nvGrpSpPr>
        <p:grpSpPr bwMode="gray">
          <a:xfrm>
            <a:off x="7430210" y="1619249"/>
            <a:ext cx="4350892" cy="387350"/>
            <a:chOff x="4587" y="461"/>
            <a:chExt cx="2686" cy="239"/>
          </a:xfrm>
        </p:grpSpPr>
        <p:cxnSp>
          <p:nvCxnSpPr>
            <p:cNvPr id="104" name="AutoShape 249">
              <a:extLst>
                <a:ext uri="{FF2B5EF4-FFF2-40B4-BE49-F238E27FC236}">
                  <a16:creationId xmlns:a16="http://schemas.microsoft.com/office/drawing/2014/main" id="{DBBE0BFF-59E0-48B2-859E-CAD1FA912BDC}"/>
                </a:ext>
              </a:extLst>
            </p:cNvPr>
            <p:cNvCxnSpPr>
              <a:cxnSpLocks noChangeShapeType="1"/>
              <a:stCxn id="105" idx="4"/>
              <a:endCxn id="105" idx="6"/>
            </p:cNvCxnSpPr>
            <p:nvPr/>
          </p:nvCxnSpPr>
          <p:spPr bwMode="gray">
            <a:xfrm>
              <a:off x="4587" y="70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5" name="AutoShape 250">
              <a:extLst>
                <a:ext uri="{FF2B5EF4-FFF2-40B4-BE49-F238E27FC236}">
                  <a16:creationId xmlns:a16="http://schemas.microsoft.com/office/drawing/2014/main" id="{BEF70DBC-1A9D-44D6-8B3B-F2A204042959}"/>
                </a:ext>
              </a:extLst>
            </p:cNvPr>
            <p:cNvSpPr>
              <a:spLocks noChangeArrowheads="1"/>
            </p:cNvSpPr>
            <p:nvPr/>
          </p:nvSpPr>
          <p:spPr bwMode="gray">
            <a:xfrm>
              <a:off x="4587" y="461"/>
              <a:ext cx="2686" cy="239"/>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en-US" sz="1200" b="1" baseline="0" dirty="0">
                  <a:solidFill>
                    <a:srgbClr val="000000"/>
                  </a:solidFill>
                  <a:latin typeface="+mn-lt"/>
                  <a:ea typeface="+mn-ea"/>
                </a:rPr>
                <a:t>Final random forest model</a:t>
              </a:r>
            </a:p>
            <a:p>
              <a:r>
                <a:rPr lang="en-US" sz="1200" baseline="0" dirty="0">
                  <a:solidFill>
                    <a:srgbClr val="808080"/>
                  </a:solidFill>
                  <a:latin typeface="+mn-lt"/>
                  <a:ea typeface="+mn-ea"/>
                </a:rPr>
                <a:t>Variable importance of all 10 included features</a:t>
              </a:r>
            </a:p>
          </p:txBody>
        </p:sp>
      </p:grpSp>
      <p:sp>
        <p:nvSpPr>
          <p:cNvPr id="108" name="TextBox 107">
            <a:extLst>
              <a:ext uri="{FF2B5EF4-FFF2-40B4-BE49-F238E27FC236}">
                <a16:creationId xmlns:a16="http://schemas.microsoft.com/office/drawing/2014/main" id="{9F6F469B-3C02-47EF-96F0-ABFAE3D21F50}"/>
              </a:ext>
            </a:extLst>
          </p:cNvPr>
          <p:cNvSpPr txBox="1"/>
          <p:nvPr/>
        </p:nvSpPr>
        <p:spPr>
          <a:xfrm>
            <a:off x="5511973" y="4733649"/>
            <a:ext cx="1152880" cy="276999"/>
          </a:xfrm>
          <a:prstGeom prst="rect">
            <a:avLst/>
          </a:prstGeom>
          <a:noFill/>
        </p:spPr>
        <p:txBody>
          <a:bodyPr wrap="none" rtlCol="0">
            <a:spAutoFit/>
          </a:bodyPr>
          <a:lstStyle/>
          <a:p>
            <a:r>
              <a:rPr lang="en-US" sz="1200" b="1" dirty="0"/>
              <a:t>Residual plot</a:t>
            </a:r>
          </a:p>
        </p:txBody>
      </p:sp>
      <p:pic>
        <p:nvPicPr>
          <p:cNvPr id="110" name="Picture 109">
            <a:extLst>
              <a:ext uri="{FF2B5EF4-FFF2-40B4-BE49-F238E27FC236}">
                <a16:creationId xmlns:a16="http://schemas.microsoft.com/office/drawing/2014/main" id="{099AACDE-BFC1-4F25-94A8-8C3C71F4D361}"/>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4766496" y="4845599"/>
            <a:ext cx="2532923" cy="1688615"/>
          </a:xfrm>
          <a:prstGeom prst="rect">
            <a:avLst/>
          </a:prstGeom>
        </p:spPr>
      </p:pic>
      <p:pic>
        <p:nvPicPr>
          <p:cNvPr id="112" name="Picture 111">
            <a:extLst>
              <a:ext uri="{FF2B5EF4-FFF2-40B4-BE49-F238E27FC236}">
                <a16:creationId xmlns:a16="http://schemas.microsoft.com/office/drawing/2014/main" id="{A00F6297-15A3-4A7C-B6E8-2F366BEA6B8B}"/>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226041" y="4829138"/>
            <a:ext cx="2582309" cy="1721539"/>
          </a:xfrm>
          <a:prstGeom prst="rect">
            <a:avLst/>
          </a:prstGeom>
        </p:spPr>
      </p:pic>
      <p:grpSp>
        <p:nvGrpSpPr>
          <p:cNvPr id="113" name="Group 112">
            <a:extLst>
              <a:ext uri="{FF2B5EF4-FFF2-40B4-BE49-F238E27FC236}">
                <a16:creationId xmlns:a16="http://schemas.microsoft.com/office/drawing/2014/main" id="{BCDE7A00-F3C6-4EC9-91DD-2F0263DEBA0C}"/>
              </a:ext>
            </a:extLst>
          </p:cNvPr>
          <p:cNvGrpSpPr/>
          <p:nvPr>
            <p:custDataLst>
              <p:tags r:id="rId16"/>
            </p:custDataLst>
          </p:nvPr>
        </p:nvGrpSpPr>
        <p:grpSpPr>
          <a:xfrm rot="10800000">
            <a:off x="7429079" y="5025638"/>
            <a:ext cx="2279115" cy="1337217"/>
            <a:chOff x="6057900" y="3276600"/>
            <a:chExt cx="1828800" cy="914400"/>
          </a:xfrm>
          <a:solidFill>
            <a:schemeClr val="accent5"/>
          </a:solidFill>
        </p:grpSpPr>
        <p:sp>
          <p:nvSpPr>
            <p:cNvPr id="114" name="Freeform: Shape 113">
              <a:extLst>
                <a:ext uri="{FF2B5EF4-FFF2-40B4-BE49-F238E27FC236}">
                  <a16:creationId xmlns:a16="http://schemas.microsoft.com/office/drawing/2014/main" id="{754FD3E9-2532-4BFA-B0C0-54955BE9EA3D}"/>
                </a:ext>
              </a:extLst>
            </p:cNvPr>
            <p:cNvSpPr/>
            <p:nvPr>
              <p:custDataLst>
                <p:tags r:id="rId17"/>
              </p:custDataLst>
            </p:nvPr>
          </p:nvSpPr>
          <p:spPr>
            <a:xfrm>
              <a:off x="6057900" y="3276600"/>
              <a:ext cx="1828800" cy="914400"/>
            </a:xfrm>
            <a:custGeom>
              <a:avLst/>
              <a:gdLst>
                <a:gd name="connsiteX0" fmla="*/ 0 w 1828800"/>
                <a:gd name="connsiteY0" fmla="*/ 0 h 914400"/>
                <a:gd name="connsiteX1" fmla="*/ 1664208 w 1828800"/>
                <a:gd name="connsiteY1" fmla="*/ 0 h 914400"/>
                <a:gd name="connsiteX2" fmla="*/ 1828800 w 1828800"/>
                <a:gd name="connsiteY2" fmla="*/ 457200 h 914400"/>
                <a:gd name="connsiteX3" fmla="*/ 1664208 w 1828800"/>
                <a:gd name="connsiteY3" fmla="*/ 914400 h 914400"/>
                <a:gd name="connsiteX4" fmla="*/ 0 w 1828800"/>
                <a:gd name="connsiteY4" fmla="*/ 914400 h 914400"/>
                <a:gd name="connsiteX5" fmla="*/ 0 w 1828800"/>
                <a:gd name="connsiteY5" fmla="*/ 457200 h 914400"/>
                <a:gd name="connsiteX0" fmla="*/ 0 w 1828800"/>
                <a:gd name="connsiteY0" fmla="*/ 0 h 914400"/>
                <a:gd name="connsiteX1" fmla="*/ 1664208 w 1828800"/>
                <a:gd name="connsiteY1" fmla="*/ 0 h 914400"/>
                <a:gd name="connsiteX2" fmla="*/ 1828800 w 1828800"/>
                <a:gd name="connsiteY2" fmla="*/ 457200 h 914400"/>
                <a:gd name="connsiteX3" fmla="*/ 1664208 w 1828800"/>
                <a:gd name="connsiteY3" fmla="*/ 914400 h 914400"/>
                <a:gd name="connsiteX4" fmla="*/ 0 w 1828800"/>
                <a:gd name="connsiteY4" fmla="*/ 914400 h 914400"/>
                <a:gd name="connsiteX5" fmla="*/ 0 w 1828800"/>
                <a:gd name="connsiteY5" fmla="*/ 457200 h 914400"/>
                <a:gd name="connsiteX0" fmla="*/ 0 w 1828800"/>
                <a:gd name="connsiteY0" fmla="*/ 0 h 914400"/>
                <a:gd name="connsiteX1" fmla="*/ 1664208 w 1828800"/>
                <a:gd name="connsiteY1" fmla="*/ 0 h 914400"/>
                <a:gd name="connsiteX2" fmla="*/ 1828800 w 1828800"/>
                <a:gd name="connsiteY2" fmla="*/ 457200 h 914400"/>
                <a:gd name="connsiteX3" fmla="*/ 1664208 w 1828800"/>
                <a:gd name="connsiteY3" fmla="*/ 914400 h 914400"/>
                <a:gd name="connsiteX4" fmla="*/ 0 w 1828800"/>
                <a:gd name="connsiteY4" fmla="*/ 914400 h 914400"/>
                <a:gd name="connsiteX5" fmla="*/ 0 w 1828800"/>
                <a:gd name="connsiteY5" fmla="*/ 457200 h 914400"/>
                <a:gd name="connsiteX0" fmla="*/ 0 w 1828800"/>
                <a:gd name="connsiteY0" fmla="*/ 0 h 914400"/>
                <a:gd name="connsiteX1" fmla="*/ 1664208 w 1828800"/>
                <a:gd name="connsiteY1" fmla="*/ 0 h 914400"/>
                <a:gd name="connsiteX2" fmla="*/ 1828800 w 1828800"/>
                <a:gd name="connsiteY2" fmla="*/ 457200 h 914400"/>
                <a:gd name="connsiteX3" fmla="*/ 1664208 w 1828800"/>
                <a:gd name="connsiteY3" fmla="*/ 914400 h 914400"/>
                <a:gd name="connsiteX4" fmla="*/ 0 w 1828800"/>
                <a:gd name="connsiteY4" fmla="*/ 914400 h 914400"/>
                <a:gd name="connsiteX5" fmla="*/ 0 w 1828800"/>
                <a:gd name="connsiteY5" fmla="*/ 457200 h 914400"/>
                <a:gd name="connsiteX0" fmla="*/ 0 w 1828800"/>
                <a:gd name="connsiteY0" fmla="*/ 0 h 914400"/>
                <a:gd name="connsiteX1" fmla="*/ 1664208 w 1828800"/>
                <a:gd name="connsiteY1" fmla="*/ 0 h 914400"/>
                <a:gd name="connsiteX2" fmla="*/ 1828800 w 1828800"/>
                <a:gd name="connsiteY2" fmla="*/ 457200 h 914400"/>
                <a:gd name="connsiteX3" fmla="*/ 1664208 w 1828800"/>
                <a:gd name="connsiteY3" fmla="*/ 914400 h 914400"/>
                <a:gd name="connsiteX4" fmla="*/ 0 w 1828800"/>
                <a:gd name="connsiteY4" fmla="*/ 914400 h 914400"/>
                <a:gd name="connsiteX5" fmla="*/ 0 w 1828800"/>
                <a:gd name="connsiteY5" fmla="*/ 457200 h 914400"/>
                <a:gd name="connsiteX0" fmla="*/ 0 w 1828800"/>
                <a:gd name="connsiteY0" fmla="*/ 0 h 914400"/>
                <a:gd name="connsiteX1" fmla="*/ 1664208 w 1828800"/>
                <a:gd name="connsiteY1" fmla="*/ 0 h 914400"/>
                <a:gd name="connsiteX2" fmla="*/ 1828800 w 1828800"/>
                <a:gd name="connsiteY2" fmla="*/ 457200 h 914400"/>
                <a:gd name="connsiteX3" fmla="*/ 1664208 w 1828800"/>
                <a:gd name="connsiteY3" fmla="*/ 914400 h 914400"/>
                <a:gd name="connsiteX4" fmla="*/ 0 w 1828800"/>
                <a:gd name="connsiteY4" fmla="*/ 914400 h 914400"/>
                <a:gd name="connsiteX5" fmla="*/ 0 w 1828800"/>
                <a:gd name="connsiteY5" fmla="*/ 457200 h 914400"/>
                <a:gd name="connsiteX0" fmla="*/ 0 w 1828800"/>
                <a:gd name="connsiteY0" fmla="*/ 0 h 914400"/>
                <a:gd name="connsiteX1" fmla="*/ 1664208 w 1828800"/>
                <a:gd name="connsiteY1" fmla="*/ 0 h 914400"/>
                <a:gd name="connsiteX2" fmla="*/ 1828800 w 1828800"/>
                <a:gd name="connsiteY2" fmla="*/ 457200 h 914400"/>
                <a:gd name="connsiteX3" fmla="*/ 1664208 w 1828800"/>
                <a:gd name="connsiteY3" fmla="*/ 914400 h 914400"/>
                <a:gd name="connsiteX4" fmla="*/ 0 w 1828800"/>
                <a:gd name="connsiteY4" fmla="*/ 914400 h 914400"/>
                <a:gd name="connsiteX5" fmla="*/ 164592 w 1828800"/>
                <a:gd name="connsiteY5" fmla="*/ 457200 h 914400"/>
                <a:gd name="connsiteX0" fmla="*/ 0 w 1828800"/>
                <a:gd name="connsiteY0" fmla="*/ 0 h 914400"/>
                <a:gd name="connsiteX1" fmla="*/ 1664208 w 1828800"/>
                <a:gd name="connsiteY1" fmla="*/ 0 h 914400"/>
                <a:gd name="connsiteX2" fmla="*/ 1828800 w 1828800"/>
                <a:gd name="connsiteY2" fmla="*/ 457200 h 914400"/>
                <a:gd name="connsiteX3" fmla="*/ 1664208 w 1828800"/>
                <a:gd name="connsiteY3" fmla="*/ 914400 h 914400"/>
                <a:gd name="connsiteX4" fmla="*/ 0 w 1828800"/>
                <a:gd name="connsiteY4" fmla="*/ 914400 h 914400"/>
                <a:gd name="connsiteX5" fmla="*/ 164592 w 1828800"/>
                <a:gd name="connsiteY5" fmla="*/ 457200 h 914400"/>
                <a:gd name="connsiteX0" fmla="*/ 0 w 1828800"/>
                <a:gd name="connsiteY0" fmla="*/ 0 h 914400"/>
                <a:gd name="connsiteX1" fmla="*/ 1664208 w 1828800"/>
                <a:gd name="connsiteY1" fmla="*/ 0 h 914400"/>
                <a:gd name="connsiteX2" fmla="*/ 1828800 w 1828800"/>
                <a:gd name="connsiteY2" fmla="*/ 457200 h 914400"/>
                <a:gd name="connsiteX3" fmla="*/ 1664208 w 1828800"/>
                <a:gd name="connsiteY3" fmla="*/ 914400 h 914400"/>
                <a:gd name="connsiteX4" fmla="*/ 0 w 1828800"/>
                <a:gd name="connsiteY4" fmla="*/ 914400 h 914400"/>
                <a:gd name="connsiteX5" fmla="*/ 164592 w 1828800"/>
                <a:gd name="connsiteY5" fmla="*/ 4572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914400">
                  <a:moveTo>
                    <a:pt x="0" y="0"/>
                  </a:moveTo>
                  <a:lnTo>
                    <a:pt x="1664208" y="0"/>
                  </a:lnTo>
                  <a:lnTo>
                    <a:pt x="1828800" y="457200"/>
                  </a:lnTo>
                  <a:lnTo>
                    <a:pt x="1664208" y="914400"/>
                  </a:lnTo>
                  <a:lnTo>
                    <a:pt x="0" y="914400"/>
                  </a:lnTo>
                  <a:lnTo>
                    <a:pt x="164592" y="457200"/>
                  </a:lnTo>
                  <a:close/>
                </a:path>
              </a:pathLst>
            </a:cu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tx1"/>
                </a:solidFill>
              </a:endParaRPr>
            </a:p>
          </p:txBody>
        </p:sp>
        <p:sp>
          <p:nvSpPr>
            <p:cNvPr id="115" name="TextBox 114">
              <a:extLst>
                <a:ext uri="{FF2B5EF4-FFF2-40B4-BE49-F238E27FC236}">
                  <a16:creationId xmlns:a16="http://schemas.microsoft.com/office/drawing/2014/main" id="{186D805B-FD20-48E2-9FF6-A71DDDBEE26E}"/>
                </a:ext>
              </a:extLst>
            </p:cNvPr>
            <p:cNvSpPr txBox="1"/>
            <p:nvPr>
              <p:custDataLst>
                <p:tags r:id="rId18"/>
              </p:custDataLst>
            </p:nvPr>
          </p:nvSpPr>
          <p:spPr>
            <a:xfrm rot="16200000">
              <a:off x="6788030" y="3203710"/>
              <a:ext cx="834052" cy="1051765"/>
            </a:xfrm>
            <a:prstGeom prst="rect">
              <a:avLst/>
            </a:prstGeom>
            <a:grpFill/>
          </p:spPr>
          <p:txBody>
            <a:bodyPr vert="horz" lIns="0" tIns="0" rIns="0" bIns="0" rtlCol="0" anchor="ctr">
              <a:no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endParaRPr lang="en-US" sz="1200" b="1" dirty="0">
                <a:solidFill>
                  <a:schemeClr val="bg1"/>
                </a:solidFill>
              </a:endParaRPr>
            </a:p>
          </p:txBody>
        </p:sp>
      </p:grpSp>
      <p:sp>
        <p:nvSpPr>
          <p:cNvPr id="116" name="TextBox 115">
            <a:extLst>
              <a:ext uri="{FF2B5EF4-FFF2-40B4-BE49-F238E27FC236}">
                <a16:creationId xmlns:a16="http://schemas.microsoft.com/office/drawing/2014/main" id="{0617BFB0-3A35-4643-96FD-76397AF5A099}"/>
              </a:ext>
            </a:extLst>
          </p:cNvPr>
          <p:cNvSpPr txBox="1"/>
          <p:nvPr/>
        </p:nvSpPr>
        <p:spPr>
          <a:xfrm>
            <a:off x="7931325" y="5323953"/>
            <a:ext cx="1393526" cy="246221"/>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r>
              <a:rPr lang="en-US" b="1" dirty="0">
                <a:solidFill>
                  <a:schemeClr val="bg1"/>
                </a:solidFill>
              </a:rPr>
              <a:t>~95% adj. R</a:t>
            </a:r>
            <a:r>
              <a:rPr lang="en-US" b="1" baseline="30000" dirty="0">
                <a:solidFill>
                  <a:schemeClr val="bg1"/>
                </a:solidFill>
              </a:rPr>
              <a:t>2</a:t>
            </a:r>
          </a:p>
        </p:txBody>
      </p:sp>
      <p:sp>
        <p:nvSpPr>
          <p:cNvPr id="117" name="TextBox 116">
            <a:extLst>
              <a:ext uri="{FF2B5EF4-FFF2-40B4-BE49-F238E27FC236}">
                <a16:creationId xmlns:a16="http://schemas.microsoft.com/office/drawing/2014/main" id="{8CD6A483-7EFE-4847-A769-ED8747C8D520}"/>
              </a:ext>
            </a:extLst>
          </p:cNvPr>
          <p:cNvSpPr txBox="1"/>
          <p:nvPr/>
        </p:nvSpPr>
        <p:spPr>
          <a:xfrm>
            <a:off x="7931325" y="5699144"/>
            <a:ext cx="1393526" cy="246221"/>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r>
              <a:rPr lang="en-US" b="1" dirty="0">
                <a:solidFill>
                  <a:schemeClr val="bg1"/>
                </a:solidFill>
              </a:rPr>
              <a:t>8.48% RMSE</a:t>
            </a:r>
            <a:endParaRPr lang="en-US" b="1" baseline="30000" dirty="0">
              <a:solidFill>
                <a:schemeClr val="bg1"/>
              </a:solidFill>
            </a:endParaRPr>
          </a:p>
        </p:txBody>
      </p:sp>
      <p:sp>
        <p:nvSpPr>
          <p:cNvPr id="118" name="TextBox 117">
            <a:extLst>
              <a:ext uri="{FF2B5EF4-FFF2-40B4-BE49-F238E27FC236}">
                <a16:creationId xmlns:a16="http://schemas.microsoft.com/office/drawing/2014/main" id="{79D534E5-0925-48AF-B939-ECD55C538079}"/>
              </a:ext>
            </a:extLst>
          </p:cNvPr>
          <p:cNvSpPr txBox="1"/>
          <p:nvPr/>
        </p:nvSpPr>
        <p:spPr>
          <a:xfrm>
            <a:off x="7718766" y="4765977"/>
            <a:ext cx="2376025" cy="184666"/>
          </a:xfrm>
          <a:prstGeom prst="rect">
            <a:avLst/>
          </a:prstGeom>
        </p:spPr>
        <p:txBody>
          <a:bodyPr vert="horz" wrap="square" lIns="0" tIns="0" rIns="0" bIns="0" rtlCol="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r>
              <a:rPr lang="en-US" sz="1200" b="1" dirty="0"/>
              <a:t>Performance metrics</a:t>
            </a:r>
            <a:endParaRPr lang="en-US" sz="1200" b="1" baseline="30000" dirty="0"/>
          </a:p>
        </p:txBody>
      </p:sp>
      <p:grpSp>
        <p:nvGrpSpPr>
          <p:cNvPr id="119" name="ACET">
            <a:extLst>
              <a:ext uri="{FF2B5EF4-FFF2-40B4-BE49-F238E27FC236}">
                <a16:creationId xmlns:a16="http://schemas.microsoft.com/office/drawing/2014/main" id="{F3160BC2-03A6-4CAD-8958-0AFB20C18AB7}"/>
              </a:ext>
            </a:extLst>
          </p:cNvPr>
          <p:cNvGrpSpPr>
            <a:grpSpLocks/>
          </p:cNvGrpSpPr>
          <p:nvPr/>
        </p:nvGrpSpPr>
        <p:grpSpPr bwMode="gray">
          <a:xfrm>
            <a:off x="2360424" y="4232889"/>
            <a:ext cx="4375188" cy="430852"/>
            <a:chOff x="4617" y="597"/>
            <a:chExt cx="2701" cy="266"/>
          </a:xfrm>
        </p:grpSpPr>
        <p:cxnSp>
          <p:nvCxnSpPr>
            <p:cNvPr id="120" name="AutoShape 249">
              <a:extLst>
                <a:ext uri="{FF2B5EF4-FFF2-40B4-BE49-F238E27FC236}">
                  <a16:creationId xmlns:a16="http://schemas.microsoft.com/office/drawing/2014/main" id="{AA12103C-0D56-44CE-AD25-588DCD434C14}"/>
                </a:ext>
              </a:extLst>
            </p:cNvPr>
            <p:cNvCxnSpPr>
              <a:cxnSpLocks noChangeShapeType="1"/>
            </p:cNvCxnSpPr>
            <p:nvPr/>
          </p:nvCxnSpPr>
          <p:spPr bwMode="gray">
            <a:xfrm>
              <a:off x="4632" y="863"/>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1" name="AutoShape 250">
              <a:extLst>
                <a:ext uri="{FF2B5EF4-FFF2-40B4-BE49-F238E27FC236}">
                  <a16:creationId xmlns:a16="http://schemas.microsoft.com/office/drawing/2014/main" id="{54236143-A61F-4486-AC68-E898FDA41741}"/>
                </a:ext>
              </a:extLst>
            </p:cNvPr>
            <p:cNvSpPr>
              <a:spLocks noChangeArrowheads="1"/>
            </p:cNvSpPr>
            <p:nvPr/>
          </p:nvSpPr>
          <p:spPr bwMode="gray">
            <a:xfrm>
              <a:off x="4617" y="597"/>
              <a:ext cx="2686" cy="239"/>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en-US" sz="1200" b="1" baseline="0" dirty="0">
                  <a:solidFill>
                    <a:srgbClr val="000000"/>
                  </a:solidFill>
                  <a:latin typeface="+mn-lt"/>
                  <a:ea typeface="+mn-ea"/>
                </a:rPr>
                <a:t>Out of sample model performance</a:t>
              </a:r>
            </a:p>
            <a:p>
              <a:r>
                <a:rPr lang="en-US" sz="1200" baseline="0" dirty="0">
                  <a:solidFill>
                    <a:srgbClr val="808080"/>
                  </a:solidFill>
                  <a:latin typeface="+mn-lt"/>
                  <a:ea typeface="+mn-ea"/>
                </a:rPr>
                <a:t>On 20% random test sample, 80% train</a:t>
              </a:r>
            </a:p>
          </p:txBody>
        </p:sp>
      </p:gr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0DE53EC3-C7C4-514C-9C77-FD62E0E1AC06}"/>
                  </a:ext>
                </a:extLst>
              </p:cNvPr>
              <p:cNvSpPr txBox="1"/>
              <p:nvPr/>
            </p:nvSpPr>
            <p:spPr>
              <a:xfrm>
                <a:off x="5525946" y="2873208"/>
                <a:ext cx="211596" cy="25115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m:t>
                      </m:r>
                    </m:oMath>
                  </m:oMathPara>
                </a14:m>
                <a:endParaRPr lang="en-US" dirty="0"/>
              </a:p>
            </p:txBody>
          </p:sp>
        </mc:Choice>
        <mc:Fallback xmlns="">
          <p:sp>
            <p:nvSpPr>
              <p:cNvPr id="4" name="TextBox 3">
                <a:extLst>
                  <a:ext uri="{FF2B5EF4-FFF2-40B4-BE49-F238E27FC236}">
                    <a16:creationId xmlns:a16="http://schemas.microsoft.com/office/drawing/2014/main" id="{0DE53EC3-C7C4-514C-9C77-FD62E0E1AC06}"/>
                  </a:ext>
                </a:extLst>
              </p:cNvPr>
              <p:cNvSpPr txBox="1">
                <a:spLocks noRot="1" noChangeAspect="1" noMove="1" noResize="1" noEditPoints="1" noAdjustHandles="1" noChangeArrowheads="1" noChangeShapeType="1" noTextEdit="1"/>
              </p:cNvSpPr>
              <p:nvPr/>
            </p:nvSpPr>
            <p:spPr>
              <a:xfrm>
                <a:off x="5525946" y="2873208"/>
                <a:ext cx="211596" cy="251159"/>
              </a:xfrm>
              <a:prstGeom prst="rect">
                <a:avLst/>
              </a:prstGeom>
              <a:blipFill>
                <a:blip r:embed="rId31"/>
                <a:stretch>
                  <a:fillRect l="-14286" r="-17143" b="-9524"/>
                </a:stretch>
              </a:blipFill>
            </p:spPr>
            <p:txBody>
              <a:bodyPr/>
              <a:lstStyle/>
              <a:p>
                <a:r>
                  <a:rPr lang="en-US">
                    <a:noFill/>
                  </a:rPr>
                  <a:t> </a:t>
                </a:r>
              </a:p>
            </p:txBody>
          </p:sp>
        </mc:Fallback>
      </mc:AlternateContent>
      <p:sp>
        <p:nvSpPr>
          <p:cNvPr id="5" name="Title 4"/>
          <p:cNvSpPr>
            <a:spLocks noGrp="1"/>
          </p:cNvSpPr>
          <p:nvPr>
            <p:ph type="title"/>
          </p:nvPr>
        </p:nvSpPr>
        <p:spPr/>
        <p:txBody>
          <a:bodyPr vert="horz" lIns="91440" tIns="45720" rIns="91440" bIns="45720" rtlCol="0" anchor="ctr" anchorCtr="0">
            <a:normAutofit/>
          </a:bodyPr>
          <a:lstStyle/>
          <a:p>
            <a:r>
              <a:rPr lang="en-US" sz="2400" dirty="0">
                <a:solidFill>
                  <a:schemeClr val="accent2"/>
                </a:solidFill>
              </a:rPr>
              <a:t>Model and Results</a:t>
            </a:r>
          </a:p>
        </p:txBody>
      </p:sp>
    </p:spTree>
    <p:extLst>
      <p:ext uri="{BB962C8B-B14F-4D97-AF65-F5344CB8AC3E}">
        <p14:creationId xmlns:p14="http://schemas.microsoft.com/office/powerpoint/2010/main" val="4208352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4113335" y="1608992"/>
            <a:ext cx="2643287" cy="1907931"/>
          </a:xfrm>
          <a:prstGeom prst="rect">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Automation Interface Layer (AIL)</a:t>
            </a:r>
          </a:p>
        </p:txBody>
      </p:sp>
      <p:pic>
        <p:nvPicPr>
          <p:cNvPr id="7" name="Picture 6"/>
          <p:cNvPicPr>
            <a:picLocks noChangeAspect="1"/>
          </p:cNvPicPr>
          <p:nvPr/>
        </p:nvPicPr>
        <p:blipFill>
          <a:blip r:embed="rId3"/>
          <a:stretch>
            <a:fillRect/>
          </a:stretch>
        </p:blipFill>
        <p:spPr>
          <a:xfrm>
            <a:off x="1291094" y="3517104"/>
            <a:ext cx="2969304" cy="2840203"/>
          </a:xfrm>
          <a:prstGeom prst="rect">
            <a:avLst/>
          </a:prstGeom>
        </p:spPr>
      </p:pic>
      <p:pic>
        <p:nvPicPr>
          <p:cNvPr id="8" name="Picture 7"/>
          <p:cNvPicPr>
            <a:picLocks noChangeAspect="1"/>
          </p:cNvPicPr>
          <p:nvPr/>
        </p:nvPicPr>
        <p:blipFill>
          <a:blip r:embed="rId4"/>
          <a:stretch>
            <a:fillRect/>
          </a:stretch>
        </p:blipFill>
        <p:spPr>
          <a:xfrm>
            <a:off x="9140602" y="3831987"/>
            <a:ext cx="364742" cy="451128"/>
          </a:xfrm>
          <a:prstGeom prst="rect">
            <a:avLst/>
          </a:prstGeom>
        </p:spPr>
      </p:pic>
      <p:sp>
        <p:nvSpPr>
          <p:cNvPr id="9" name="TextBox 8"/>
          <p:cNvSpPr txBox="1"/>
          <p:nvPr/>
        </p:nvSpPr>
        <p:spPr>
          <a:xfrm>
            <a:off x="4336598" y="2958441"/>
            <a:ext cx="2363147" cy="369332"/>
          </a:xfrm>
          <a:prstGeom prst="rect">
            <a:avLst/>
          </a:prstGeom>
          <a:noFill/>
        </p:spPr>
        <p:txBody>
          <a:bodyPr wrap="none" rtlCol="0">
            <a:spAutoFit/>
          </a:bodyPr>
          <a:lstStyle/>
          <a:p>
            <a:r>
              <a:rPr lang="en-US" b="1" dirty="0">
                <a:solidFill>
                  <a:schemeClr val="bg1"/>
                </a:solidFill>
              </a:rPr>
              <a:t>Feature Engineering</a:t>
            </a:r>
          </a:p>
        </p:txBody>
      </p:sp>
      <p:pic>
        <p:nvPicPr>
          <p:cNvPr id="11" name="Picture 10"/>
          <p:cNvPicPr>
            <a:picLocks noChangeAspect="1"/>
          </p:cNvPicPr>
          <p:nvPr/>
        </p:nvPicPr>
        <p:blipFill>
          <a:blip r:embed="rId5"/>
          <a:stretch>
            <a:fillRect/>
          </a:stretch>
        </p:blipFill>
        <p:spPr>
          <a:xfrm>
            <a:off x="7936055" y="4283115"/>
            <a:ext cx="1952430" cy="1894149"/>
          </a:xfrm>
          <a:prstGeom prst="rect">
            <a:avLst/>
          </a:prstGeom>
        </p:spPr>
      </p:pic>
      <p:sp>
        <p:nvSpPr>
          <p:cNvPr id="12" name="TextBox 11"/>
          <p:cNvSpPr txBox="1"/>
          <p:nvPr/>
        </p:nvSpPr>
        <p:spPr>
          <a:xfrm>
            <a:off x="9888485" y="5125915"/>
            <a:ext cx="1899879" cy="845809"/>
          </a:xfrm>
          <a:prstGeom prst="rect">
            <a:avLst/>
          </a:prstGeom>
          <a:noFill/>
        </p:spPr>
        <p:txBody>
          <a:bodyPr wrap="none" rtlCol="0">
            <a:spAutoFit/>
          </a:bodyPr>
          <a:lstStyle/>
          <a:p>
            <a:r>
              <a:rPr lang="en-US" dirty="0">
                <a:solidFill>
                  <a:schemeClr val="accent3"/>
                </a:solidFill>
              </a:rPr>
              <a:t>Model deployed to</a:t>
            </a:r>
          </a:p>
          <a:p>
            <a:r>
              <a:rPr lang="en-US" dirty="0">
                <a:solidFill>
                  <a:schemeClr val="accent3"/>
                </a:solidFill>
              </a:rPr>
              <a:t>Server in the plant</a:t>
            </a:r>
          </a:p>
          <a:p>
            <a:r>
              <a:rPr lang="en-US" dirty="0">
                <a:solidFill>
                  <a:schemeClr val="accent3"/>
                </a:solidFill>
              </a:rPr>
              <a:t>as a RESTful API</a:t>
            </a:r>
          </a:p>
        </p:txBody>
      </p:sp>
      <p:cxnSp>
        <p:nvCxnSpPr>
          <p:cNvPr id="14" name="Elbow Connector 13"/>
          <p:cNvCxnSpPr>
            <a:stCxn id="10" idx="3"/>
            <a:endCxn id="11" idx="0"/>
          </p:cNvCxnSpPr>
          <p:nvPr/>
        </p:nvCxnSpPr>
        <p:spPr>
          <a:xfrm>
            <a:off x="6756622" y="2562958"/>
            <a:ext cx="2155648" cy="1720157"/>
          </a:xfrm>
          <a:prstGeom prst="bentConnector2">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4656859" y="4538965"/>
            <a:ext cx="1556238" cy="785510"/>
          </a:xfrm>
          <a:prstGeom prst="rect">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HMI</a:t>
            </a:r>
          </a:p>
        </p:txBody>
      </p:sp>
      <p:cxnSp>
        <p:nvCxnSpPr>
          <p:cNvPr id="16" name="Elbow Connector 15"/>
          <p:cNvCxnSpPr>
            <a:stCxn id="10" idx="2"/>
            <a:endCxn id="15" idx="0"/>
          </p:cNvCxnSpPr>
          <p:nvPr/>
        </p:nvCxnSpPr>
        <p:spPr>
          <a:xfrm rot="5400000">
            <a:off x="4923958" y="4027944"/>
            <a:ext cx="1022042" cy="1"/>
          </a:xfrm>
          <a:prstGeom prst="bentConnector3">
            <a:avLst>
              <a:gd name="adj1" fmla="val 50000"/>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9" name="Trapezoid 18"/>
          <p:cNvSpPr/>
          <p:nvPr/>
        </p:nvSpPr>
        <p:spPr>
          <a:xfrm rot="5400000">
            <a:off x="3128544" y="4747960"/>
            <a:ext cx="2672862" cy="383767"/>
          </a:xfrm>
          <a:prstGeom prst="trapezoid">
            <a:avLst>
              <a:gd name="adj" fmla="val 261157"/>
            </a:avLst>
          </a:prstGeom>
          <a:solidFill>
            <a:schemeClr val="accent2">
              <a:lumMod val="20000"/>
              <a:lumOff val="8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bg1"/>
              </a:solidFill>
            </a:endParaRPr>
          </a:p>
        </p:txBody>
      </p:sp>
      <p:sp>
        <p:nvSpPr>
          <p:cNvPr id="22" name="Flowchart: Magnetic Disk 21"/>
          <p:cNvSpPr/>
          <p:nvPr/>
        </p:nvSpPr>
        <p:spPr>
          <a:xfrm>
            <a:off x="1804395" y="1231559"/>
            <a:ext cx="1410441" cy="773828"/>
          </a:xfrm>
          <a:prstGeom prst="flowChartMagneticDisk">
            <a:avLst/>
          </a:prstGeom>
          <a:solidFill>
            <a:schemeClr val="accent2"/>
          </a:solidFill>
          <a:ln w="19050">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PI</a:t>
            </a:r>
          </a:p>
        </p:txBody>
      </p:sp>
      <p:sp>
        <p:nvSpPr>
          <p:cNvPr id="23" name="Flowchart: Magnetic Disk 22"/>
          <p:cNvSpPr/>
          <p:nvPr/>
        </p:nvSpPr>
        <p:spPr>
          <a:xfrm>
            <a:off x="8026376" y="1240955"/>
            <a:ext cx="1478968" cy="799601"/>
          </a:xfrm>
          <a:prstGeom prst="flowChartMagneticDisk">
            <a:avLst/>
          </a:prstGeom>
          <a:solidFill>
            <a:schemeClr val="accent2"/>
          </a:solidFill>
          <a:ln w="19050">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bg1"/>
                </a:solidFill>
              </a:rPr>
              <a:t>Remelt</a:t>
            </a:r>
            <a:endParaRPr lang="en-US" sz="1600" dirty="0">
              <a:solidFill>
                <a:schemeClr val="bg1"/>
              </a:solidFill>
            </a:endParaRPr>
          </a:p>
          <a:p>
            <a:pPr algn="ctr"/>
            <a:r>
              <a:rPr lang="en-US" sz="1600" dirty="0">
                <a:solidFill>
                  <a:schemeClr val="bg1"/>
                </a:solidFill>
              </a:rPr>
              <a:t>Database</a:t>
            </a:r>
          </a:p>
        </p:txBody>
      </p:sp>
      <p:cxnSp>
        <p:nvCxnSpPr>
          <p:cNvPr id="24" name="Elbow Connector 23"/>
          <p:cNvCxnSpPr>
            <a:stCxn id="22" idx="3"/>
            <a:endCxn id="10" idx="1"/>
          </p:cNvCxnSpPr>
          <p:nvPr/>
        </p:nvCxnSpPr>
        <p:spPr>
          <a:xfrm rot="16200000" flipH="1">
            <a:off x="3032690" y="1482312"/>
            <a:ext cx="557571" cy="1603719"/>
          </a:xfrm>
          <a:prstGeom prst="bentConnector2">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8" name="Elbow Connector 27"/>
          <p:cNvCxnSpPr>
            <a:stCxn id="23" idx="3"/>
          </p:cNvCxnSpPr>
          <p:nvPr/>
        </p:nvCxnSpPr>
        <p:spPr>
          <a:xfrm rot="5400000">
            <a:off x="7590779" y="1206413"/>
            <a:ext cx="340939" cy="2009225"/>
          </a:xfrm>
          <a:prstGeom prst="bentConnector2">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pic>
        <p:nvPicPr>
          <p:cNvPr id="31" name="Picture 30"/>
          <p:cNvPicPr>
            <a:picLocks noChangeAspect="1"/>
          </p:cNvPicPr>
          <p:nvPr/>
        </p:nvPicPr>
        <p:blipFill>
          <a:blip r:embed="rId6"/>
          <a:stretch>
            <a:fillRect/>
          </a:stretch>
        </p:blipFill>
        <p:spPr>
          <a:xfrm>
            <a:off x="9796418" y="4488034"/>
            <a:ext cx="638264" cy="657317"/>
          </a:xfrm>
          <a:prstGeom prst="rect">
            <a:avLst/>
          </a:prstGeom>
        </p:spPr>
      </p:pic>
      <p:sp>
        <p:nvSpPr>
          <p:cNvPr id="32" name="Rectangle 31"/>
          <p:cNvSpPr/>
          <p:nvPr/>
        </p:nvSpPr>
        <p:spPr>
          <a:xfrm>
            <a:off x="8824213" y="2507879"/>
            <a:ext cx="2333027" cy="1009044"/>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Model API is called every 3 minutes </a:t>
            </a:r>
          </a:p>
        </p:txBody>
      </p:sp>
      <p:cxnSp>
        <p:nvCxnSpPr>
          <p:cNvPr id="33" name="Elbow Connector 32"/>
          <p:cNvCxnSpPr/>
          <p:nvPr/>
        </p:nvCxnSpPr>
        <p:spPr>
          <a:xfrm rot="10800000">
            <a:off x="6772326" y="2751428"/>
            <a:ext cx="1964402" cy="1439573"/>
          </a:xfrm>
          <a:prstGeom prst="bentConnector3">
            <a:avLst>
              <a:gd name="adj1" fmla="val 1027"/>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7144423" y="2795992"/>
            <a:ext cx="1220206" cy="343492"/>
          </a:xfrm>
          <a:prstGeom prst="rect">
            <a:avLst/>
          </a:prstGeom>
          <a:noFill/>
        </p:spPr>
        <p:txBody>
          <a:bodyPr wrap="none" rtlCol="0">
            <a:spAutoFit/>
          </a:bodyPr>
          <a:lstStyle/>
          <a:p>
            <a:r>
              <a:rPr lang="en-US" dirty="0"/>
              <a:t>Predictions</a:t>
            </a:r>
          </a:p>
        </p:txBody>
      </p:sp>
      <p:sp>
        <p:nvSpPr>
          <p:cNvPr id="6" name="Title 5"/>
          <p:cNvSpPr>
            <a:spLocks noGrp="1"/>
          </p:cNvSpPr>
          <p:nvPr>
            <p:ph type="title"/>
          </p:nvPr>
        </p:nvSpPr>
        <p:spPr/>
        <p:txBody>
          <a:bodyPr vert="horz" lIns="91440" tIns="45720" rIns="91440" bIns="45720" rtlCol="0" anchor="ctr" anchorCtr="0">
            <a:normAutofit/>
          </a:bodyPr>
          <a:lstStyle/>
          <a:p>
            <a:r>
              <a:rPr lang="en-US" sz="2400" dirty="0">
                <a:solidFill>
                  <a:schemeClr val="accent2"/>
                </a:solidFill>
              </a:rPr>
              <a:t>Model Architecture</a:t>
            </a:r>
          </a:p>
        </p:txBody>
      </p:sp>
    </p:spTree>
    <p:extLst>
      <p:ext uri="{BB962C8B-B14F-4D97-AF65-F5344CB8AC3E}">
        <p14:creationId xmlns:p14="http://schemas.microsoft.com/office/powerpoint/2010/main" val="3349533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p:bldP spid="15" grpId="0" animBg="1"/>
      <p:bldP spid="19" grpId="0" animBg="1"/>
      <p:bldP spid="32" grpId="0"/>
      <p:bldP spid="4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Case study 2</a:t>
            </a:r>
          </a:p>
        </p:txBody>
      </p:sp>
    </p:spTree>
    <p:extLst>
      <p:ext uri="{BB962C8B-B14F-4D97-AF65-F5344CB8AC3E}">
        <p14:creationId xmlns:p14="http://schemas.microsoft.com/office/powerpoint/2010/main" val="3557462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Context behind the use case</a:t>
            </a:r>
          </a:p>
        </p:txBody>
      </p:sp>
      <p:pic>
        <p:nvPicPr>
          <p:cNvPr id="4" name="83095 bad bad bs1-cut">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234388" y="1507068"/>
            <a:ext cx="5353178" cy="3649894"/>
          </a:xfrm>
          <a:prstGeom prst="rect">
            <a:avLst/>
          </a:prstGeom>
        </p:spPr>
      </p:pic>
      <p:sp>
        <p:nvSpPr>
          <p:cNvPr id="5" name="Content Placeholder 1"/>
          <p:cNvSpPr txBox="1">
            <a:spLocks/>
          </p:cNvSpPr>
          <p:nvPr/>
        </p:nvSpPr>
        <p:spPr>
          <a:xfrm>
            <a:off x="1090862" y="1507068"/>
            <a:ext cx="4738438" cy="4669896"/>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spcAft>
                <a:spcPts val="1200"/>
              </a:spcAft>
              <a:buSzPct val="25000"/>
              <a:buFont typeface="Segoe UI" panose="020B0502040204020203" pitchFamily="34" charset="0"/>
              <a:buChar char=" "/>
              <a:defRPr sz="1200" kern="1200">
                <a:solidFill>
                  <a:schemeClr val="tx1"/>
                </a:solidFill>
                <a:latin typeface="+mn-lt"/>
                <a:ea typeface="+mn-ea"/>
                <a:cs typeface="+mn-cs"/>
              </a:defRPr>
            </a:lvl1pPr>
            <a:lvl2pPr marL="401638" indent="7938" algn="l" defTabSz="914400" rtl="0" eaLnBrk="1" latinLnBrk="0" hangingPunct="1">
              <a:lnSpc>
                <a:spcPct val="90000"/>
              </a:lnSpc>
              <a:spcBef>
                <a:spcPts val="600"/>
              </a:spcBef>
              <a:spcAft>
                <a:spcPts val="1200"/>
              </a:spcAft>
              <a:buFont typeface="Segoe UI" panose="020B0502040204020203" pitchFamily="34" charset="0"/>
              <a:buChar char=" "/>
              <a:defRPr sz="1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Segoe UI" panose="020B0502040204020203" pitchFamily="34" charset="0"/>
              <a:buChar char=" "/>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egoe UI" panose="020B0502040204020203" pitchFamily="34" charset="0"/>
              <a:buChar char=" "/>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Segoe UI" panose="020B0502040204020203" pitchFamily="34" charset="0"/>
              <a:buChar char=" "/>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Clr>
                <a:schemeClr val="accent2"/>
              </a:buClr>
              <a:buSzPct val="100000"/>
              <a:buFont typeface="Wingdings" panose="05000000000000000000" pitchFamily="2" charset="2"/>
              <a:buChar char="q"/>
            </a:pPr>
            <a:r>
              <a:rPr lang="en-US" sz="1400" dirty="0"/>
              <a:t>Rolling operations require operators to </a:t>
            </a:r>
            <a:r>
              <a:rPr lang="en-US" sz="1400" dirty="0">
                <a:solidFill>
                  <a:schemeClr val="accent2"/>
                </a:solidFill>
              </a:rPr>
              <a:t>enter 4 starting parameters</a:t>
            </a:r>
          </a:p>
          <a:p>
            <a:pPr lvl="1">
              <a:buClr>
                <a:schemeClr val="accent2"/>
              </a:buClr>
              <a:buSzPct val="100000"/>
              <a:buFont typeface="Wingdings" panose="05000000000000000000" pitchFamily="2" charset="2"/>
              <a:buChar char="Ø"/>
            </a:pPr>
            <a:r>
              <a:rPr lang="en-US" sz="1400" dirty="0"/>
              <a:t>  These parameters depend on </a:t>
            </a:r>
          </a:p>
          <a:p>
            <a:pPr marL="1428750" lvl="2" indent="-285750">
              <a:buClr>
                <a:schemeClr val="accent2"/>
              </a:buClr>
              <a:buSzPct val="50000"/>
              <a:buFont typeface="Wingdings" panose="05000000000000000000" pitchFamily="2" charset="2"/>
              <a:buChar char="ü"/>
            </a:pPr>
            <a:r>
              <a:rPr lang="en-US" sz="1400" dirty="0"/>
              <a:t>the coil profile of the current coil from </a:t>
            </a:r>
            <a:r>
              <a:rPr lang="en-US" sz="1400" dirty="0">
                <a:solidFill>
                  <a:schemeClr val="accent2"/>
                </a:solidFill>
              </a:rPr>
              <a:t>pervious rolling operation </a:t>
            </a:r>
          </a:p>
          <a:p>
            <a:pPr marL="1428750" lvl="2" indent="-285750">
              <a:buClr>
                <a:schemeClr val="accent2"/>
              </a:buClr>
              <a:buSzPct val="50000"/>
              <a:buFont typeface="Wingdings" panose="05000000000000000000" pitchFamily="2" charset="2"/>
              <a:buChar char="ü"/>
            </a:pPr>
            <a:r>
              <a:rPr lang="en-US" sz="1400" dirty="0">
                <a:solidFill>
                  <a:schemeClr val="accent2"/>
                </a:solidFill>
              </a:rPr>
              <a:t>Ending values of these parameters</a:t>
            </a:r>
            <a:r>
              <a:rPr lang="en-US" sz="1400" dirty="0"/>
              <a:t> from the previous coils</a:t>
            </a:r>
          </a:p>
          <a:p>
            <a:pPr marL="1428750" lvl="2" indent="-285750">
              <a:buClr>
                <a:schemeClr val="accent2"/>
              </a:buClr>
              <a:buSzPct val="50000"/>
              <a:buFont typeface="Wingdings" panose="05000000000000000000" pitchFamily="2" charset="2"/>
              <a:buChar char="Ø"/>
            </a:pPr>
            <a:endParaRPr lang="en-US" sz="1400" dirty="0"/>
          </a:p>
          <a:p>
            <a:pPr lvl="1">
              <a:buClr>
                <a:schemeClr val="accent2"/>
              </a:buClr>
              <a:buSzPct val="100000"/>
              <a:buFont typeface="Wingdings" panose="05000000000000000000" pitchFamily="2" charset="2"/>
              <a:buChar char="Ø"/>
            </a:pPr>
            <a:r>
              <a:rPr lang="en-US" sz="1400" dirty="0"/>
              <a:t>  Operators leverage their experience and domain knowledge to enter these parameters</a:t>
            </a:r>
          </a:p>
          <a:p>
            <a:pPr marL="285750" indent="-285750">
              <a:buClr>
                <a:schemeClr val="accent2"/>
              </a:buClr>
              <a:buSzPct val="100000"/>
              <a:buFont typeface="Wingdings" panose="05000000000000000000" pitchFamily="2" charset="2"/>
              <a:buChar char="q"/>
            </a:pPr>
            <a:r>
              <a:rPr lang="en-US" sz="1400" dirty="0"/>
              <a:t>However, if previous rolling operations produce </a:t>
            </a:r>
            <a:r>
              <a:rPr lang="en-US" sz="1400" dirty="0">
                <a:solidFill>
                  <a:schemeClr val="accent2"/>
                </a:solidFill>
              </a:rPr>
              <a:t>coils with edge cases</a:t>
            </a:r>
            <a:r>
              <a:rPr lang="en-US" sz="1400" dirty="0"/>
              <a:t>, operator entries could lead to bad starts </a:t>
            </a:r>
          </a:p>
          <a:p>
            <a:pPr lvl="1">
              <a:buClr>
                <a:schemeClr val="accent2"/>
              </a:buClr>
              <a:buSzPct val="50000"/>
              <a:buFont typeface="Wingdings" panose="05000000000000000000" pitchFamily="2" charset="2"/>
              <a:buChar char="q"/>
            </a:pPr>
            <a:r>
              <a:rPr lang="en-US" sz="1400" dirty="0"/>
              <a:t>  These generate </a:t>
            </a:r>
            <a:r>
              <a:rPr lang="en-US" sz="1400" dirty="0">
                <a:solidFill>
                  <a:schemeClr val="accent2"/>
                </a:solidFill>
              </a:rPr>
              <a:t>high scrap losses</a:t>
            </a:r>
          </a:p>
          <a:p>
            <a:pPr lvl="1">
              <a:buClr>
                <a:schemeClr val="accent2"/>
              </a:buClr>
              <a:buSzPct val="50000"/>
              <a:buFont typeface="Wingdings" panose="05000000000000000000" pitchFamily="2" charset="2"/>
              <a:buChar char="q"/>
            </a:pPr>
            <a:r>
              <a:rPr lang="en-US" sz="1400" dirty="0"/>
              <a:t>  And </a:t>
            </a:r>
            <a:r>
              <a:rPr lang="en-US" sz="1400" dirty="0">
                <a:solidFill>
                  <a:schemeClr val="accent2"/>
                </a:solidFill>
              </a:rPr>
              <a:t>unplanned machine downtimes</a:t>
            </a:r>
          </a:p>
          <a:p>
            <a:pPr marL="285750" indent="-285750">
              <a:buClr>
                <a:schemeClr val="accent2"/>
              </a:buClr>
              <a:buFont typeface="Wingdings" panose="05000000000000000000" pitchFamily="2" charset="2"/>
              <a:buChar char="q"/>
            </a:pPr>
            <a:endParaRPr lang="en-US" sz="1400" dirty="0"/>
          </a:p>
        </p:txBody>
      </p:sp>
      <p:sp>
        <p:nvSpPr>
          <p:cNvPr id="6" name="Rectangle 5"/>
          <p:cNvSpPr/>
          <p:nvPr/>
        </p:nvSpPr>
        <p:spPr>
          <a:xfrm>
            <a:off x="604434" y="6018415"/>
            <a:ext cx="10983132" cy="739833"/>
          </a:xfrm>
          <a:prstGeom prst="rect">
            <a:avLst/>
          </a:prstGeom>
          <a:solidFill>
            <a:schemeClr val="accent2"/>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Solution: Derive the parameters through an ML model and present those to the operators  </a:t>
            </a:r>
          </a:p>
        </p:txBody>
      </p:sp>
    </p:spTree>
    <p:extLst>
      <p:ext uri="{BB962C8B-B14F-4D97-AF65-F5344CB8AC3E}">
        <p14:creationId xmlns:p14="http://schemas.microsoft.com/office/powerpoint/2010/main" val="11008440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Complexity and the solution</a:t>
            </a:r>
          </a:p>
        </p:txBody>
      </p:sp>
      <p:grpSp>
        <p:nvGrpSpPr>
          <p:cNvPr id="4" name="Group 3">
            <a:extLst>
              <a:ext uri="{FF2B5EF4-FFF2-40B4-BE49-F238E27FC236}">
                <a16:creationId xmlns:a16="http://schemas.microsoft.com/office/drawing/2014/main" id="{206898A2-2BBE-4649-BD01-F615BF9785F2}"/>
              </a:ext>
            </a:extLst>
          </p:cNvPr>
          <p:cNvGrpSpPr/>
          <p:nvPr/>
        </p:nvGrpSpPr>
        <p:grpSpPr>
          <a:xfrm>
            <a:off x="585051" y="1374329"/>
            <a:ext cx="4970924" cy="4705546"/>
            <a:chOff x="934857" y="1524857"/>
            <a:chExt cx="6699572" cy="4705546"/>
          </a:xfrm>
        </p:grpSpPr>
        <p:sp>
          <p:nvSpPr>
            <p:cNvPr id="5" name="TextBox 4">
              <a:extLst>
                <a:ext uri="{FF2B5EF4-FFF2-40B4-BE49-F238E27FC236}">
                  <a16:creationId xmlns:a16="http://schemas.microsoft.com/office/drawing/2014/main" id="{1AA7F74C-89FB-4835-AC76-8468DF572702}"/>
                </a:ext>
              </a:extLst>
            </p:cNvPr>
            <p:cNvSpPr txBox="1"/>
            <p:nvPr>
              <p:custDataLst>
                <p:tags r:id="rId1"/>
              </p:custDataLst>
            </p:nvPr>
          </p:nvSpPr>
          <p:spPr>
            <a:xfrm>
              <a:off x="934857" y="1664025"/>
              <a:ext cx="6242801" cy="4566378"/>
            </a:xfrm>
            <a:prstGeom prst="rect">
              <a:avLst/>
            </a:prstGeom>
          </p:spPr>
          <p:txBody>
            <a:bodyPr vert="horz" lIns="91440" tIns="45720" rIns="91440" bIns="45720" rtlCol="0" anchor="t">
              <a:noAutofit/>
            </a:bodyPr>
            <a:lstStyle>
              <a:lvl1pPr marL="285750" indent="-285750">
                <a:lnSpc>
                  <a:spcPct val="150000"/>
                </a:lnSpc>
                <a:spcBef>
                  <a:spcPts val="1000"/>
                </a:spcBef>
                <a:spcAft>
                  <a:spcPts val="1200"/>
                </a:spcAft>
                <a:buSzPct val="100000"/>
                <a:buFont typeface="Wingdings" panose="05000000000000000000" pitchFamily="2" charset="2"/>
                <a:buChar char="q"/>
                <a:defRPr sz="1400"/>
              </a:lvl1pPr>
              <a:lvl2pPr marL="573088" lvl="1" indent="-171450">
                <a:lnSpc>
                  <a:spcPct val="90000"/>
                </a:lnSpc>
                <a:spcBef>
                  <a:spcPts val="600"/>
                </a:spcBef>
                <a:spcAft>
                  <a:spcPts val="1200"/>
                </a:spcAft>
                <a:buSzPct val="50000"/>
                <a:buFont typeface="Wingdings" panose="05000000000000000000" pitchFamily="2" charset="2"/>
                <a:buChar char="Ø"/>
                <a:defRPr sz="1400"/>
              </a:lvl2pPr>
              <a:lvl3pPr marL="1143000" indent="-228600">
                <a:lnSpc>
                  <a:spcPct val="90000"/>
                </a:lnSpc>
                <a:spcBef>
                  <a:spcPts val="500"/>
                </a:spcBef>
                <a:buFont typeface="Segoe UI" panose="020B0502040204020203" pitchFamily="34" charset="0"/>
                <a:buChar char=" "/>
                <a:defRPr sz="2000"/>
              </a:lvl3pPr>
              <a:lvl4pPr marL="1600200" indent="-228600">
                <a:lnSpc>
                  <a:spcPct val="90000"/>
                </a:lnSpc>
                <a:spcBef>
                  <a:spcPts val="500"/>
                </a:spcBef>
                <a:buFont typeface="Segoe UI" panose="020B0502040204020203" pitchFamily="34" charset="0"/>
                <a:buChar char=" "/>
              </a:lvl4pPr>
              <a:lvl5pPr marL="2057400" indent="-228600">
                <a:lnSpc>
                  <a:spcPct val="90000"/>
                </a:lnSpc>
                <a:spcBef>
                  <a:spcPts val="500"/>
                </a:spcBef>
                <a:buFont typeface="Segoe UI" panose="020B0502040204020203" pitchFamily="34" charset="0"/>
                <a:buChar char=" "/>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buNone/>
              </a:pPr>
              <a:r>
                <a:rPr lang="en-US" sz="1800" dirty="0">
                  <a:solidFill>
                    <a:schemeClr val="accent2"/>
                  </a:solidFill>
                </a:rPr>
                <a:t>Prediction needs to be done in almost near time</a:t>
              </a:r>
            </a:p>
            <a:p>
              <a:pPr lvl="1"/>
              <a:r>
                <a:rPr lang="en-US" sz="1800" dirty="0"/>
                <a:t>Average gap between two successive coils is </a:t>
              </a:r>
              <a:r>
                <a:rPr lang="en-US" sz="1800" dirty="0">
                  <a:solidFill>
                    <a:schemeClr val="accent2"/>
                  </a:solidFill>
                </a:rPr>
                <a:t>135 Sec on average</a:t>
              </a:r>
            </a:p>
            <a:p>
              <a:pPr lvl="1"/>
              <a:r>
                <a:rPr lang="en-US" sz="1800" dirty="0"/>
                <a:t>Ending parameters from the previous coil needed to be </a:t>
              </a:r>
              <a:r>
                <a:rPr lang="en-US" sz="1800" dirty="0">
                  <a:solidFill>
                    <a:schemeClr val="accent2"/>
                  </a:solidFill>
                </a:rPr>
                <a:t>joined</a:t>
              </a:r>
              <a:r>
                <a:rPr lang="en-US" sz="1800" dirty="0"/>
                <a:t> with data for the current coil to generate features</a:t>
              </a:r>
            </a:p>
            <a:p>
              <a:pPr lvl="1"/>
              <a:r>
                <a:rPr lang="en-US" sz="1800" dirty="0"/>
                <a:t>The parameters needed to be made available to the users through an </a:t>
              </a:r>
              <a:r>
                <a:rPr lang="en-US" sz="1800" dirty="0">
                  <a:solidFill>
                    <a:schemeClr val="accent2"/>
                  </a:solidFill>
                </a:rPr>
                <a:t>UI</a:t>
              </a:r>
            </a:p>
            <a:p>
              <a:pPr lvl="1"/>
              <a:r>
                <a:rPr lang="en-US" sz="1800" dirty="0"/>
                <a:t>Bad starts were captured under generic downtime bucket, so </a:t>
              </a:r>
              <a:r>
                <a:rPr lang="en-US" sz="1800" dirty="0">
                  <a:solidFill>
                    <a:schemeClr val="accent2"/>
                  </a:solidFill>
                </a:rPr>
                <a:t>target data was muddy</a:t>
              </a:r>
            </a:p>
            <a:p>
              <a:pPr lvl="1"/>
              <a:endParaRPr lang="en-US" sz="1800" dirty="0"/>
            </a:p>
          </p:txBody>
        </p:sp>
        <p:sp>
          <p:nvSpPr>
            <p:cNvPr id="6" name="TextBox 5">
              <a:extLst>
                <a:ext uri="{FF2B5EF4-FFF2-40B4-BE49-F238E27FC236}">
                  <a16:creationId xmlns:a16="http://schemas.microsoft.com/office/drawing/2014/main" id="{94301B88-C790-4628-AA20-3F51BCFC2860}"/>
                </a:ext>
              </a:extLst>
            </p:cNvPr>
            <p:cNvSpPr txBox="1"/>
            <p:nvPr>
              <p:custDataLst>
                <p:tags r:id="rId2"/>
              </p:custDataLst>
            </p:nvPr>
          </p:nvSpPr>
          <p:spPr>
            <a:xfrm>
              <a:off x="4041750" y="1524857"/>
              <a:ext cx="3592679" cy="307777"/>
            </a:xfrm>
            <a:prstGeom prst="rect">
              <a:avLst/>
            </a:prstGeom>
          </p:spPr>
          <p:txBody>
            <a:bodyPr vert="horz" wrap="square" lIns="0" tIns="0" rIns="0" bIns="0" rtlCol="0" anchor="t" anchorCtr="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pPr marL="342900" indent="-342900">
                <a:spcBef>
                  <a:spcPts val="300"/>
                </a:spcBef>
                <a:spcAft>
                  <a:spcPts val="600"/>
                </a:spcAft>
                <a:buClr>
                  <a:schemeClr val="bg1"/>
                </a:buClr>
                <a:buFont typeface="Arial" panose="020B0604020202020204" pitchFamily="34" charset="0"/>
                <a:buChar char="•"/>
              </a:pPr>
              <a:endParaRPr lang="en-US" sz="2000" dirty="0">
                <a:solidFill>
                  <a:schemeClr val="bg1"/>
                </a:solidFill>
              </a:endParaRPr>
            </a:p>
          </p:txBody>
        </p:sp>
      </p:grpSp>
      <p:sp>
        <p:nvSpPr>
          <p:cNvPr id="7" name="Isosceles Triangle 6"/>
          <p:cNvSpPr/>
          <p:nvPr/>
        </p:nvSpPr>
        <p:spPr>
          <a:xfrm rot="5400000">
            <a:off x="3316022" y="3583383"/>
            <a:ext cx="4750246" cy="447675"/>
          </a:xfrm>
          <a:prstGeom prst="triangle">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70815" y="2132206"/>
            <a:ext cx="1022466" cy="6797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Past Data</a:t>
            </a:r>
          </a:p>
        </p:txBody>
      </p:sp>
      <p:sp>
        <p:nvSpPr>
          <p:cNvPr id="9" name="Rectangle 8"/>
          <p:cNvSpPr/>
          <p:nvPr/>
        </p:nvSpPr>
        <p:spPr>
          <a:xfrm>
            <a:off x="7702288" y="2121672"/>
            <a:ext cx="1022466" cy="6797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Filter out Bad Starts using TBC</a:t>
            </a:r>
          </a:p>
        </p:txBody>
      </p:sp>
      <p:sp>
        <p:nvSpPr>
          <p:cNvPr id="10" name="Rectangle 9"/>
          <p:cNvSpPr/>
          <p:nvPr/>
        </p:nvSpPr>
        <p:spPr>
          <a:xfrm>
            <a:off x="9205028" y="2136353"/>
            <a:ext cx="1022466" cy="6797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Data Joining, Cleansing &amp;</a:t>
            </a:r>
          </a:p>
          <a:p>
            <a:pPr algn="ctr"/>
            <a:r>
              <a:rPr lang="en-US" sz="1200" dirty="0">
                <a:solidFill>
                  <a:schemeClr val="tx1"/>
                </a:solidFill>
              </a:rPr>
              <a:t>FE</a:t>
            </a:r>
          </a:p>
        </p:txBody>
      </p:sp>
      <p:sp>
        <p:nvSpPr>
          <p:cNvPr id="11" name="Rectangle 10"/>
          <p:cNvSpPr/>
          <p:nvPr/>
        </p:nvSpPr>
        <p:spPr>
          <a:xfrm>
            <a:off x="10718014" y="2121672"/>
            <a:ext cx="1022466" cy="6797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4 Regression Models</a:t>
            </a:r>
          </a:p>
        </p:txBody>
      </p:sp>
      <p:sp>
        <p:nvSpPr>
          <p:cNvPr id="12" name="Rectangle 11"/>
          <p:cNvSpPr/>
          <p:nvPr/>
        </p:nvSpPr>
        <p:spPr>
          <a:xfrm>
            <a:off x="7777596" y="1112628"/>
            <a:ext cx="2333027" cy="1009044"/>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Model Training</a:t>
            </a:r>
          </a:p>
        </p:txBody>
      </p:sp>
      <p:sp>
        <p:nvSpPr>
          <p:cNvPr id="13" name="Right Arrow 12"/>
          <p:cNvSpPr/>
          <p:nvPr/>
        </p:nvSpPr>
        <p:spPr>
          <a:xfrm>
            <a:off x="7281507" y="2332683"/>
            <a:ext cx="357448" cy="257695"/>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a:off x="8788087" y="2332683"/>
            <a:ext cx="357448" cy="257695"/>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p:nvSpPr>
        <p:spPr>
          <a:xfrm>
            <a:off x="10306499" y="2332683"/>
            <a:ext cx="357448" cy="257695"/>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9566632" y="2934798"/>
            <a:ext cx="2459712" cy="646331"/>
          </a:xfrm>
          <a:prstGeom prst="rect">
            <a:avLst/>
          </a:prstGeom>
          <a:noFill/>
        </p:spPr>
        <p:txBody>
          <a:bodyPr wrap="none" rtlCol="0">
            <a:spAutoFit/>
          </a:bodyPr>
          <a:lstStyle/>
          <a:p>
            <a:r>
              <a:rPr lang="en-US" dirty="0">
                <a:solidFill>
                  <a:schemeClr val="accent3"/>
                </a:solidFill>
              </a:rPr>
              <a:t>Models deployed to</a:t>
            </a:r>
          </a:p>
          <a:p>
            <a:r>
              <a:rPr lang="en-US" dirty="0">
                <a:solidFill>
                  <a:schemeClr val="accent3"/>
                </a:solidFill>
              </a:rPr>
              <a:t>Edge as a RESTful APIs</a:t>
            </a:r>
          </a:p>
        </p:txBody>
      </p:sp>
      <p:sp>
        <p:nvSpPr>
          <p:cNvPr id="18" name="Flowchart: Magnetic Disk 17"/>
          <p:cNvSpPr/>
          <p:nvPr/>
        </p:nvSpPr>
        <p:spPr>
          <a:xfrm>
            <a:off x="6165228" y="3948216"/>
            <a:ext cx="1451117" cy="1238596"/>
          </a:xfrm>
          <a:prstGeom prst="flowChartMagneticDisk">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SQL</a:t>
            </a:r>
          </a:p>
          <a:p>
            <a:pPr algn="ctr"/>
            <a:r>
              <a:rPr lang="en-US" sz="1100" dirty="0">
                <a:solidFill>
                  <a:schemeClr val="tx1"/>
                </a:solidFill>
              </a:rPr>
              <a:t>Features from previous Machining Operations</a:t>
            </a:r>
            <a:endParaRPr lang="en-US" sz="1600" dirty="0">
              <a:solidFill>
                <a:schemeClr val="tx1"/>
              </a:solidFill>
            </a:endParaRPr>
          </a:p>
        </p:txBody>
      </p:sp>
      <p:sp>
        <p:nvSpPr>
          <p:cNvPr id="19" name="Rectangle 18"/>
          <p:cNvSpPr/>
          <p:nvPr/>
        </p:nvSpPr>
        <p:spPr>
          <a:xfrm>
            <a:off x="6215104" y="5420844"/>
            <a:ext cx="1351364" cy="7980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Historian</a:t>
            </a:r>
          </a:p>
          <a:p>
            <a:pPr algn="ctr"/>
            <a:r>
              <a:rPr lang="en-US" sz="1100" dirty="0">
                <a:solidFill>
                  <a:schemeClr val="tx1"/>
                </a:solidFill>
              </a:rPr>
              <a:t>- Ending values for the parameters from the prev. coil</a:t>
            </a:r>
          </a:p>
        </p:txBody>
      </p:sp>
      <p:sp>
        <p:nvSpPr>
          <p:cNvPr id="21" name="Rectangle 20"/>
          <p:cNvSpPr/>
          <p:nvPr/>
        </p:nvSpPr>
        <p:spPr>
          <a:xfrm>
            <a:off x="8191256" y="4819020"/>
            <a:ext cx="1022466" cy="6797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Data Joining, Cleansing &amp;</a:t>
            </a:r>
          </a:p>
          <a:p>
            <a:pPr algn="ctr"/>
            <a:r>
              <a:rPr lang="en-US" sz="1200" dirty="0">
                <a:solidFill>
                  <a:schemeClr val="tx1"/>
                </a:solidFill>
              </a:rPr>
              <a:t>FE</a:t>
            </a:r>
          </a:p>
        </p:txBody>
      </p:sp>
      <p:sp>
        <p:nvSpPr>
          <p:cNvPr id="22" name="Right Arrow 21"/>
          <p:cNvSpPr/>
          <p:nvPr/>
        </p:nvSpPr>
        <p:spPr>
          <a:xfrm rot="1092425">
            <a:off x="7777596" y="4483431"/>
            <a:ext cx="357448" cy="257695"/>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p:cNvSpPr/>
          <p:nvPr/>
        </p:nvSpPr>
        <p:spPr>
          <a:xfrm rot="20070749">
            <a:off x="7777596" y="5562160"/>
            <a:ext cx="357448" cy="257695"/>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9695548" y="4819020"/>
            <a:ext cx="1022466" cy="6797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Call Model APIs</a:t>
            </a:r>
          </a:p>
        </p:txBody>
      </p:sp>
      <p:sp>
        <p:nvSpPr>
          <p:cNvPr id="25" name="Right Arrow 24"/>
          <p:cNvSpPr/>
          <p:nvPr/>
        </p:nvSpPr>
        <p:spPr>
          <a:xfrm>
            <a:off x="9275911" y="5030031"/>
            <a:ext cx="357448" cy="257695"/>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p:cNvSpPr/>
          <p:nvPr/>
        </p:nvSpPr>
        <p:spPr>
          <a:xfrm>
            <a:off x="10780203" y="5030030"/>
            <a:ext cx="357448" cy="257695"/>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lowchart: Alternate Process 27"/>
          <p:cNvSpPr/>
          <p:nvPr/>
        </p:nvSpPr>
        <p:spPr>
          <a:xfrm>
            <a:off x="11245497" y="4979738"/>
            <a:ext cx="548640" cy="358278"/>
          </a:xfrm>
          <a:prstGeom prst="flowChartAlternateProcess">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UI</a:t>
            </a:r>
            <a:endParaRPr lang="en-US" dirty="0">
              <a:solidFill>
                <a:schemeClr val="tx1"/>
              </a:solidFill>
            </a:endParaRPr>
          </a:p>
        </p:txBody>
      </p:sp>
      <p:sp>
        <p:nvSpPr>
          <p:cNvPr id="29" name="Rectangle 28"/>
          <p:cNvSpPr/>
          <p:nvPr/>
        </p:nvSpPr>
        <p:spPr>
          <a:xfrm>
            <a:off x="7772123" y="3410351"/>
            <a:ext cx="2333027" cy="1009044"/>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Prediction</a:t>
            </a:r>
          </a:p>
        </p:txBody>
      </p:sp>
    </p:spTree>
    <p:extLst>
      <p:ext uri="{BB962C8B-B14F-4D97-AF65-F5344CB8AC3E}">
        <p14:creationId xmlns:p14="http://schemas.microsoft.com/office/powerpoint/2010/main" val="4188453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p:txBody>
      </p:sp>
      <p:sp>
        <p:nvSpPr>
          <p:cNvPr id="3" name="Title 2"/>
          <p:cNvSpPr>
            <a:spLocks noGrp="1"/>
          </p:cNvSpPr>
          <p:nvPr>
            <p:ph type="title"/>
          </p:nvPr>
        </p:nvSpPr>
        <p:spPr/>
        <p:txBody>
          <a:bodyPr/>
          <a:lstStyle/>
          <a:p>
            <a:r>
              <a:rPr lang="en-US" dirty="0"/>
              <a:t>Output</a:t>
            </a:r>
          </a:p>
        </p:txBody>
      </p:sp>
      <p:pic>
        <p:nvPicPr>
          <p:cNvPr id="4" name="Imagem 17"/>
          <p:cNvPicPr>
            <a:picLocks noChangeAspect="1"/>
          </p:cNvPicPr>
          <p:nvPr/>
        </p:nvPicPr>
        <p:blipFill rotWithShape="1">
          <a:blip r:embed="rId4"/>
          <a:srcRect r="4373"/>
          <a:stretch/>
        </p:blipFill>
        <p:spPr>
          <a:xfrm>
            <a:off x="831902" y="1519493"/>
            <a:ext cx="3525324" cy="4641016"/>
          </a:xfrm>
          <a:prstGeom prst="rect">
            <a:avLst/>
          </a:prstGeom>
        </p:spPr>
      </p:pic>
      <p:pic>
        <p:nvPicPr>
          <p:cNvPr id="5" name="Imagem 19"/>
          <p:cNvPicPr>
            <a:picLocks noChangeAspect="1"/>
          </p:cNvPicPr>
          <p:nvPr/>
        </p:nvPicPr>
        <p:blipFill rotWithShape="1">
          <a:blip r:embed="rId5">
            <a:extLst>
              <a:ext uri="{28A0092B-C50C-407E-A947-70E740481C1C}">
                <a14:useLocalDpi xmlns:a14="http://schemas.microsoft.com/office/drawing/2010/main" val="0"/>
              </a:ext>
            </a:extLst>
          </a:blip>
          <a:srcRect l="54103" r="18403" b="56310"/>
          <a:stretch/>
        </p:blipFill>
        <p:spPr>
          <a:xfrm>
            <a:off x="5765799" y="1532080"/>
            <a:ext cx="4851401" cy="4336409"/>
          </a:xfrm>
          <a:prstGeom prst="rect">
            <a:avLst/>
          </a:prstGeom>
        </p:spPr>
      </p:pic>
      <p:sp>
        <p:nvSpPr>
          <p:cNvPr id="6" name="TextBox 144">
            <a:extLst>
              <a:ext uri="{FF2B5EF4-FFF2-40B4-BE49-F238E27FC236}">
                <a16:creationId xmlns:a16="http://schemas.microsoft.com/office/drawing/2014/main" id="{0FCE0C48-4E0D-4C0F-8712-247E454A8A4C}"/>
              </a:ext>
            </a:extLst>
          </p:cNvPr>
          <p:cNvSpPr txBox="1"/>
          <p:nvPr>
            <p:custDataLst>
              <p:tags r:id="rId1"/>
            </p:custDataLst>
          </p:nvPr>
        </p:nvSpPr>
        <p:spPr>
          <a:xfrm>
            <a:off x="999585" y="6191703"/>
            <a:ext cx="4481300" cy="261610"/>
          </a:xfrm>
          <a:prstGeom prst="rect">
            <a:avLst/>
          </a:prstGeom>
        </p:spPr>
        <p:txBody>
          <a:bodyPr vert="horz" wrap="square" lIns="0" tIns="0" rIns="0" bIns="0" rtlCol="0">
            <a:spAutoFit/>
          </a:bodyPr>
          <a:lstStyle>
            <a:lvl1pPr marL="457177" lvl="0" indent="-457177" defTabSz="609570">
              <a:spcBef>
                <a:spcPct val="20000"/>
              </a:spcBef>
              <a:buFont typeface="Arial"/>
              <a:buChar char="•"/>
              <a:defRPr sz="3200">
                <a:ea typeface="Arial" charset="0"/>
                <a:cs typeface="Arial" charset="0"/>
              </a:defRPr>
            </a:lvl1pPr>
            <a:lvl2pPr marL="990551" lvl="1" indent="-380982" defTabSz="609570">
              <a:spcBef>
                <a:spcPct val="20000"/>
              </a:spcBef>
              <a:buFont typeface="Arial"/>
              <a:buChar char="–"/>
              <a:defRPr sz="2667">
                <a:ea typeface="Arial" charset="0"/>
                <a:cs typeface="Arial" charset="0"/>
              </a:defRPr>
            </a:lvl2pPr>
            <a:lvl3pPr marL="1523923" lvl="2" indent="-304784" defTabSz="609570">
              <a:spcBef>
                <a:spcPct val="20000"/>
              </a:spcBef>
              <a:buFont typeface="Arial"/>
              <a:buChar char="•"/>
              <a:defRPr sz="2400">
                <a:ea typeface="Arial" charset="0"/>
                <a:cs typeface="Arial" charset="0"/>
              </a:defRPr>
            </a:lvl3pPr>
            <a:lvl4pPr marL="2133493" lvl="3" indent="-304784" defTabSz="609570">
              <a:spcBef>
                <a:spcPct val="20000"/>
              </a:spcBef>
              <a:buFont typeface="Arial"/>
              <a:buChar char="–"/>
              <a:defRPr sz="2133">
                <a:ea typeface="Arial" charset="0"/>
                <a:cs typeface="Arial" charset="0"/>
              </a:defRPr>
            </a:lvl4pPr>
            <a:lvl5pPr marL="2743063" lvl="4" indent="-304784" defTabSz="609570">
              <a:spcBef>
                <a:spcPct val="20000"/>
              </a:spcBef>
              <a:buFont typeface="Arial"/>
              <a:buChar char="»"/>
              <a:defRPr sz="2133">
                <a:ea typeface="Arial" charset="0"/>
                <a:cs typeface="Arial" charset="0"/>
              </a:defRPr>
            </a:lvl5pPr>
            <a:lvl6pPr marL="3352632" indent="-304784" defTabSz="609570">
              <a:spcBef>
                <a:spcPct val="20000"/>
              </a:spcBef>
              <a:buFont typeface="Arial"/>
              <a:buChar char="•"/>
              <a:defRPr sz="2667"/>
            </a:lvl6pPr>
            <a:lvl7pPr marL="3962202" indent="-304784" defTabSz="609570">
              <a:spcBef>
                <a:spcPct val="20000"/>
              </a:spcBef>
              <a:buFont typeface="Arial"/>
              <a:buChar char="•"/>
              <a:defRPr sz="2667"/>
            </a:lvl7pPr>
            <a:lvl8pPr marL="4571771" indent="-304784" defTabSz="609570">
              <a:spcBef>
                <a:spcPct val="20000"/>
              </a:spcBef>
              <a:buFont typeface="Arial"/>
              <a:buChar char="•"/>
              <a:defRPr sz="2667"/>
            </a:lvl8pPr>
            <a:lvl9pPr marL="5181341" indent="-304784" defTabSz="609570">
              <a:spcBef>
                <a:spcPct val="20000"/>
              </a:spcBef>
              <a:buFont typeface="Arial"/>
              <a:buChar char="•"/>
              <a:defRPr sz="2667"/>
            </a:lvl9pPr>
          </a:lstStyle>
          <a:p>
            <a:pPr marL="0" lvl="0" indent="0" algn="just" defTabSz="609555">
              <a:buNone/>
              <a:defRPr/>
            </a:pPr>
            <a:r>
              <a:rPr lang="en-US" sz="1700" b="1" noProof="0" dirty="0">
                <a:solidFill>
                  <a:srgbClr val="000000"/>
                </a:solidFill>
              </a:rPr>
              <a:t>Predictions Generated</a:t>
            </a:r>
          </a:p>
        </p:txBody>
      </p:sp>
      <p:sp>
        <p:nvSpPr>
          <p:cNvPr id="7" name="TextBox 144">
            <a:extLst>
              <a:ext uri="{FF2B5EF4-FFF2-40B4-BE49-F238E27FC236}">
                <a16:creationId xmlns:a16="http://schemas.microsoft.com/office/drawing/2014/main" id="{0FCE0C48-4E0D-4C0F-8712-247E454A8A4C}"/>
              </a:ext>
            </a:extLst>
          </p:cNvPr>
          <p:cNvSpPr txBox="1"/>
          <p:nvPr>
            <p:custDataLst>
              <p:tags r:id="rId2"/>
            </p:custDataLst>
          </p:nvPr>
        </p:nvSpPr>
        <p:spPr>
          <a:xfrm>
            <a:off x="5389445" y="6160509"/>
            <a:ext cx="5847596" cy="889474"/>
          </a:xfrm>
          <a:prstGeom prst="rect">
            <a:avLst/>
          </a:prstGeom>
        </p:spPr>
        <p:txBody>
          <a:bodyPr vert="horz" wrap="square" lIns="0" tIns="0" rIns="0" bIns="0" rtlCol="0">
            <a:spAutoFit/>
          </a:bodyPr>
          <a:lstStyle>
            <a:lvl1pPr marL="457177" lvl="0" indent="-457177" defTabSz="609570">
              <a:spcBef>
                <a:spcPct val="20000"/>
              </a:spcBef>
              <a:buFont typeface="Arial"/>
              <a:buChar char="•"/>
              <a:defRPr sz="3200">
                <a:ea typeface="Arial" charset="0"/>
                <a:cs typeface="Arial" charset="0"/>
              </a:defRPr>
            </a:lvl1pPr>
            <a:lvl2pPr marL="990551" lvl="1" indent="-380982" defTabSz="609570">
              <a:spcBef>
                <a:spcPct val="20000"/>
              </a:spcBef>
              <a:buFont typeface="Arial"/>
              <a:buChar char="–"/>
              <a:defRPr sz="2667">
                <a:ea typeface="Arial" charset="0"/>
                <a:cs typeface="Arial" charset="0"/>
              </a:defRPr>
            </a:lvl2pPr>
            <a:lvl3pPr marL="1523923" lvl="2" indent="-304784" defTabSz="609570">
              <a:spcBef>
                <a:spcPct val="20000"/>
              </a:spcBef>
              <a:buFont typeface="Arial"/>
              <a:buChar char="•"/>
              <a:defRPr sz="2400">
                <a:ea typeface="Arial" charset="0"/>
                <a:cs typeface="Arial" charset="0"/>
              </a:defRPr>
            </a:lvl3pPr>
            <a:lvl4pPr marL="2133493" lvl="3" indent="-304784" defTabSz="609570">
              <a:spcBef>
                <a:spcPct val="20000"/>
              </a:spcBef>
              <a:buFont typeface="Arial"/>
              <a:buChar char="–"/>
              <a:defRPr sz="2133">
                <a:ea typeface="Arial" charset="0"/>
                <a:cs typeface="Arial" charset="0"/>
              </a:defRPr>
            </a:lvl4pPr>
            <a:lvl5pPr marL="2743063" lvl="4" indent="-304784" defTabSz="609570">
              <a:spcBef>
                <a:spcPct val="20000"/>
              </a:spcBef>
              <a:buFont typeface="Arial"/>
              <a:buChar char="»"/>
              <a:defRPr sz="2133">
                <a:ea typeface="Arial" charset="0"/>
                <a:cs typeface="Arial" charset="0"/>
              </a:defRPr>
            </a:lvl5pPr>
            <a:lvl6pPr marL="3352632" indent="-304784" defTabSz="609570">
              <a:spcBef>
                <a:spcPct val="20000"/>
              </a:spcBef>
              <a:buFont typeface="Arial"/>
              <a:buChar char="•"/>
              <a:defRPr sz="2667"/>
            </a:lvl6pPr>
            <a:lvl7pPr marL="3962202" indent="-304784" defTabSz="609570">
              <a:spcBef>
                <a:spcPct val="20000"/>
              </a:spcBef>
              <a:buFont typeface="Arial"/>
              <a:buChar char="•"/>
              <a:defRPr sz="2667"/>
            </a:lvl7pPr>
            <a:lvl8pPr marL="4571771" indent="-304784" defTabSz="609570">
              <a:spcBef>
                <a:spcPct val="20000"/>
              </a:spcBef>
              <a:buFont typeface="Arial"/>
              <a:buChar char="•"/>
              <a:defRPr sz="2667"/>
            </a:lvl8pPr>
            <a:lvl9pPr marL="5181341" indent="-304784" defTabSz="609570">
              <a:spcBef>
                <a:spcPct val="20000"/>
              </a:spcBef>
              <a:buFont typeface="Arial"/>
              <a:buChar char="•"/>
              <a:defRPr sz="2667"/>
            </a:lvl9pPr>
          </a:lstStyle>
          <a:p>
            <a:pPr marL="0" indent="0" algn="ctr" defTabSz="609555">
              <a:buNone/>
              <a:defRPr/>
            </a:pPr>
            <a:r>
              <a:rPr lang="en-US" sz="1700" b="1" dirty="0">
                <a:solidFill>
                  <a:srgbClr val="000000"/>
                </a:solidFill>
              </a:rPr>
              <a:t>Predictions are shown to the users through an UI</a:t>
            </a:r>
            <a:endParaRPr lang="en-US" sz="1700" b="1" dirty="0">
              <a:solidFill>
                <a:srgbClr val="000000"/>
              </a:solidFill>
              <a:latin typeface="Arial"/>
            </a:endParaRPr>
          </a:p>
          <a:p>
            <a:pPr marL="0" lvl="0" indent="0" algn="ctr" defTabSz="609555">
              <a:buNone/>
              <a:defRPr/>
            </a:pPr>
            <a:endParaRPr lang="en-US" sz="1700" b="1" dirty="0">
              <a:solidFill>
                <a:srgbClr val="000000"/>
              </a:solidFill>
            </a:endParaRPr>
          </a:p>
          <a:p>
            <a:pPr marL="0" lvl="0" indent="0" algn="ctr" defTabSz="609555">
              <a:buNone/>
              <a:defRPr/>
            </a:pPr>
            <a:endParaRPr kumimoji="0" lang="en-US" sz="1700" b="1" i="0" u="none" strike="noStrike" kern="1200" cap="none" spc="0" normalizeH="0" baseline="0" noProof="0" dirty="0">
              <a:ln>
                <a:noFill/>
              </a:ln>
              <a:solidFill>
                <a:srgbClr val="000000"/>
              </a:solidFill>
              <a:effectLst/>
              <a:uLnTx/>
              <a:uFillTx/>
              <a:latin typeface="Arial"/>
            </a:endParaRPr>
          </a:p>
        </p:txBody>
      </p:sp>
      <p:sp>
        <p:nvSpPr>
          <p:cNvPr id="8" name="Rounded Rectangle 7"/>
          <p:cNvSpPr/>
          <p:nvPr/>
        </p:nvSpPr>
        <p:spPr>
          <a:xfrm>
            <a:off x="7623446" y="4352645"/>
            <a:ext cx="1706821" cy="1252288"/>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31901" y="4480559"/>
            <a:ext cx="631139" cy="55695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740046" y="4132891"/>
            <a:ext cx="1706821" cy="1124909"/>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5599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a:extLst>
              <a:ext uri="{FF2B5EF4-FFF2-40B4-BE49-F238E27FC236}">
                <a16:creationId xmlns:a16="http://schemas.microsoft.com/office/drawing/2014/main" id="{21BB2482-46D2-46CB-A012-8BCD8C9B9C22}"/>
              </a:ext>
            </a:extLst>
          </p:cNvPr>
          <p:cNvGraphicFramePr>
            <a:graphicFrameLocks noChangeAspect="1"/>
          </p:cNvGraphicFramePr>
          <p:nvPr>
            <p:custDataLst>
              <p:tags r:id="rId1"/>
            </p:custDataLst>
            <p:extLst>
              <p:ext uri="{D42A27DB-BD31-4B8C-83A1-F6EECF244321}">
                <p14:modId xmlns:p14="http://schemas.microsoft.com/office/powerpoint/2010/main" val="1945221015"/>
              </p:ext>
            </p:extLst>
          </p:nvPr>
        </p:nvGraphicFramePr>
        <p:xfrm>
          <a:off x="1525192" y="858442"/>
          <a:ext cx="1191" cy="1191"/>
        </p:xfrm>
        <a:graphic>
          <a:graphicData uri="http://schemas.openxmlformats.org/presentationml/2006/ole">
            <mc:AlternateContent xmlns:mc="http://schemas.openxmlformats.org/markup-compatibility/2006">
              <mc:Choice xmlns:v="urn:schemas-microsoft-com:vml" Requires="v">
                <p:oleObj name="think-cell Slide" r:id="rId5" imgW="473" imgH="473" progId="TCLayout.ActiveDocument.1">
                  <p:embed/>
                </p:oleObj>
              </mc:Choice>
              <mc:Fallback>
                <p:oleObj name="think-cell Slide" r:id="rId5" imgW="473" imgH="473" progId="TCLayout.ActiveDocument.1">
                  <p:embed/>
                  <p:pic>
                    <p:nvPicPr>
                      <p:cNvPr id="14" name="Object 13" hidden="1">
                        <a:extLst>
                          <a:ext uri="{FF2B5EF4-FFF2-40B4-BE49-F238E27FC236}">
                            <a16:creationId xmlns:a16="http://schemas.microsoft.com/office/drawing/2014/main" id="{21BB2482-46D2-46CB-A012-8BCD8C9B9C22}"/>
                          </a:ext>
                        </a:extLst>
                      </p:cNvPr>
                      <p:cNvPicPr/>
                      <p:nvPr/>
                    </p:nvPicPr>
                    <p:blipFill>
                      <a:blip r:embed="rId6"/>
                      <a:stretch>
                        <a:fillRect/>
                      </a:stretch>
                    </p:blipFill>
                    <p:spPr>
                      <a:xfrm>
                        <a:off x="1525192" y="858442"/>
                        <a:ext cx="1191" cy="1191"/>
                      </a:xfrm>
                      <a:prstGeom prst="rect">
                        <a:avLst/>
                      </a:prstGeom>
                    </p:spPr>
                  </p:pic>
                </p:oleObj>
              </mc:Fallback>
            </mc:AlternateContent>
          </a:graphicData>
        </a:graphic>
      </p:graphicFrame>
      <p:sp>
        <p:nvSpPr>
          <p:cNvPr id="15" name="Rectangle 14" hidden="1">
            <a:extLst>
              <a:ext uri="{FF2B5EF4-FFF2-40B4-BE49-F238E27FC236}">
                <a16:creationId xmlns:a16="http://schemas.microsoft.com/office/drawing/2014/main" id="{9D6A9CE7-D8CA-434A-9CA9-F9F30834C3DA}"/>
              </a:ext>
            </a:extLst>
          </p:cNvPr>
          <p:cNvSpPr/>
          <p:nvPr>
            <p:custDataLst>
              <p:tags r:id="rId2"/>
            </p:custDataLst>
          </p:nvPr>
        </p:nvSpPr>
        <p:spPr>
          <a:xfrm>
            <a:off x="1524001" y="857251"/>
            <a:ext cx="119063" cy="119063"/>
          </a:xfrm>
          <a:prstGeom prst="rect">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defTabSz="609585">
              <a:defRPr/>
            </a:pPr>
            <a:endParaRPr lang="en-US" altLang="ko-KR" sz="1500" dirty="0" err="1">
              <a:solidFill>
                <a:srgbClr val="FFFFFF"/>
              </a:solidFill>
              <a:latin typeface="Arial" panose="020B0604020202020204" pitchFamily="34" charset="0"/>
              <a:sym typeface="Arial" panose="020B0604020202020204" pitchFamily="34" charset="0"/>
            </a:endParaRPr>
          </a:p>
        </p:txBody>
      </p:sp>
      <p:pic>
        <p:nvPicPr>
          <p:cNvPr id="5" name="그림 4">
            <a:extLst>
              <a:ext uri="{FF2B5EF4-FFF2-40B4-BE49-F238E27FC236}">
                <a16:creationId xmlns:a16="http://schemas.microsoft.com/office/drawing/2014/main" id="{D91C89EC-22B1-4EB5-863A-DC076B81D735}"/>
              </a:ext>
            </a:extLst>
          </p:cNvPr>
          <p:cNvPicPr>
            <a:picLocks noChangeAspect="1"/>
          </p:cNvPicPr>
          <p:nvPr/>
        </p:nvPicPr>
        <p:blipFill rotWithShape="1">
          <a:blip r:embed="rId7"/>
          <a:srcRect l="33256" t="25526" r="7661" b="16774"/>
          <a:stretch/>
        </p:blipFill>
        <p:spPr>
          <a:xfrm>
            <a:off x="1934011" y="2033621"/>
            <a:ext cx="8323979" cy="4202874"/>
          </a:xfrm>
          <a:prstGeom prst="rect">
            <a:avLst/>
          </a:prstGeom>
        </p:spPr>
      </p:pic>
      <p:sp>
        <p:nvSpPr>
          <p:cNvPr id="20" name="직사각형 19">
            <a:extLst>
              <a:ext uri="{FF2B5EF4-FFF2-40B4-BE49-F238E27FC236}">
                <a16:creationId xmlns:a16="http://schemas.microsoft.com/office/drawing/2014/main" id="{47218CB5-5052-452C-BE77-00B72E9D83C8}"/>
              </a:ext>
            </a:extLst>
          </p:cNvPr>
          <p:cNvSpPr/>
          <p:nvPr/>
        </p:nvSpPr>
        <p:spPr>
          <a:xfrm>
            <a:off x="9276932" y="174302"/>
            <a:ext cx="1223289" cy="474780"/>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defRPr/>
            </a:pPr>
            <a:endParaRPr lang="ko-KR" altLang="en-US" sz="1600" dirty="0" err="1">
              <a:solidFill>
                <a:srgbClr val="FFFFFF"/>
              </a:solidFill>
              <a:latin typeface="Arial"/>
            </a:endParaRPr>
          </a:p>
        </p:txBody>
      </p:sp>
      <p:sp>
        <p:nvSpPr>
          <p:cNvPr id="23" name="TextBox 22">
            <a:extLst>
              <a:ext uri="{FF2B5EF4-FFF2-40B4-BE49-F238E27FC236}">
                <a16:creationId xmlns:a16="http://schemas.microsoft.com/office/drawing/2014/main" id="{B2E390C5-169E-4C10-978D-203537E00B24}"/>
              </a:ext>
            </a:extLst>
          </p:cNvPr>
          <p:cNvSpPr txBox="1"/>
          <p:nvPr/>
        </p:nvSpPr>
        <p:spPr>
          <a:xfrm>
            <a:off x="1934010" y="859633"/>
            <a:ext cx="8379136" cy="923330"/>
          </a:xfrm>
          <a:prstGeom prst="rect">
            <a:avLst/>
          </a:prstGeom>
          <a:noFill/>
        </p:spPr>
        <p:txBody>
          <a:bodyPr wrap="square" rtlCol="0">
            <a:spAutoFit/>
          </a:bodyPr>
          <a:lstStyle/>
          <a:p>
            <a:pPr marL="82154" indent="-82154" defTabSz="685800" fontAlgn="base">
              <a:spcBef>
                <a:spcPct val="0"/>
              </a:spcBef>
              <a:spcAft>
                <a:spcPts val="450"/>
              </a:spcAft>
              <a:buFont typeface="Arial" panose="020B0604020202020204" pitchFamily="34" charset="0"/>
              <a:buChar char="•"/>
              <a:defRPr/>
            </a:pPr>
            <a:r>
              <a:rPr lang="en-US" altLang="ko-KR" dirty="0">
                <a:solidFill>
                  <a:srgbClr val="000000"/>
                </a:solidFill>
                <a:latin typeface="Calibri" panose="020F0502020204030204" pitchFamily="34" charset="0"/>
                <a:cs typeface="Calibri" panose="020F0502020204030204" pitchFamily="34" charset="0"/>
              </a:rPr>
              <a:t> the automation for the input values from predictive model to HMI with Cold mill automation team. After this schedule, it will be continuously updated by the feedback of Operation in Cold mill</a:t>
            </a:r>
          </a:p>
        </p:txBody>
      </p:sp>
      <p:sp>
        <p:nvSpPr>
          <p:cNvPr id="24" name="직사각형 23">
            <a:extLst>
              <a:ext uri="{FF2B5EF4-FFF2-40B4-BE49-F238E27FC236}">
                <a16:creationId xmlns:a16="http://schemas.microsoft.com/office/drawing/2014/main" id="{A0D34976-6F70-4F89-9016-E5579FC514AE}"/>
              </a:ext>
            </a:extLst>
          </p:cNvPr>
          <p:cNvSpPr/>
          <p:nvPr/>
        </p:nvSpPr>
        <p:spPr>
          <a:xfrm>
            <a:off x="6448338" y="2103961"/>
            <a:ext cx="3431098" cy="1378857"/>
          </a:xfrm>
          <a:prstGeom prst="rect">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fontAlgn="base">
              <a:spcBef>
                <a:spcPct val="0"/>
              </a:spcBef>
              <a:spcAft>
                <a:spcPct val="0"/>
              </a:spcAft>
              <a:defRPr/>
            </a:pPr>
            <a:endParaRPr lang="ko-KR" altLang="en-US" sz="1200" dirty="0" err="1">
              <a:solidFill>
                <a:srgbClr val="FFFFFF"/>
              </a:solidFill>
              <a:latin typeface="Arial"/>
            </a:endParaRPr>
          </a:p>
        </p:txBody>
      </p:sp>
      <p:sp>
        <p:nvSpPr>
          <p:cNvPr id="9" name="Title 2">
            <a:extLst>
              <a:ext uri="{FF2B5EF4-FFF2-40B4-BE49-F238E27FC236}">
                <a16:creationId xmlns:a16="http://schemas.microsoft.com/office/drawing/2014/main" id="{53E83617-7BE9-4260-9CC6-961EA821A638}"/>
              </a:ext>
            </a:extLst>
          </p:cNvPr>
          <p:cNvSpPr txBox="1">
            <a:spLocks/>
          </p:cNvSpPr>
          <p:nvPr/>
        </p:nvSpPr>
        <p:spPr>
          <a:xfrm>
            <a:off x="1971794" y="174302"/>
            <a:ext cx="6315453" cy="474780"/>
          </a:xfrm>
          <a:prstGeom prst="rect">
            <a:avLst/>
          </a:prstGeom>
        </p:spPr>
        <p:txBody>
          <a:bodyPr vert="horz" lIns="0" tIns="0" rIns="0" bIns="0" rtlCol="0" anchor="ctr">
            <a:noAutofit/>
          </a:bodyPr>
          <a:lstStyle>
            <a:lvl1pPr algn="l" defTabSz="609570" rtl="0" eaLnBrk="1" latinLnBrk="0" hangingPunct="1">
              <a:spcBef>
                <a:spcPct val="0"/>
              </a:spcBef>
              <a:buNone/>
              <a:defRPr sz="1867" b="1" kern="1200" cap="all" baseline="0">
                <a:solidFill>
                  <a:schemeClr val="bg1"/>
                </a:solidFill>
                <a:latin typeface="Arial" charset="0"/>
                <a:ea typeface="Arial" charset="0"/>
                <a:cs typeface="Arial" charset="0"/>
              </a:defRPr>
            </a:lvl1pPr>
          </a:lstStyle>
          <a:p>
            <a:pPr>
              <a:defRPr/>
            </a:pPr>
            <a:r>
              <a:rPr lang="en-US" dirty="0">
                <a:solidFill>
                  <a:srgbClr val="000000"/>
                </a:solidFill>
                <a:latin typeface="Arial" pitchFamily="34" charset="0"/>
                <a:cs typeface="Arial" pitchFamily="34" charset="0"/>
              </a:rPr>
              <a:t>CM3 Bad start with Predictive model</a:t>
            </a:r>
          </a:p>
        </p:txBody>
      </p:sp>
    </p:spTree>
    <p:extLst>
      <p:ext uri="{BB962C8B-B14F-4D97-AF65-F5344CB8AC3E}">
        <p14:creationId xmlns:p14="http://schemas.microsoft.com/office/powerpoint/2010/main" val="7386001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pPr marL="342900" indent="-342900">
              <a:buClr>
                <a:schemeClr val="accent2"/>
              </a:buClr>
              <a:buSzPct val="100000"/>
              <a:buFont typeface="Wingdings" panose="05000000000000000000" pitchFamily="2" charset="2"/>
              <a:buChar char="Ø"/>
            </a:pPr>
            <a:r>
              <a:rPr lang="en-US" sz="2000" dirty="0"/>
              <a:t>Metals manufacturing = large data tracked through thousands of sensors at a small time interval. </a:t>
            </a:r>
            <a:r>
              <a:rPr lang="en-US" sz="2000" dirty="0">
                <a:solidFill>
                  <a:schemeClr val="accent2"/>
                </a:solidFill>
              </a:rPr>
              <a:t>Big Data in every sense</a:t>
            </a:r>
            <a:r>
              <a:rPr lang="en-US" sz="2000" dirty="0"/>
              <a:t>.</a:t>
            </a:r>
          </a:p>
          <a:p>
            <a:pPr marL="342900" indent="-342900">
              <a:buClr>
                <a:schemeClr val="accent2"/>
              </a:buClr>
              <a:buSzPct val="100000"/>
              <a:buFont typeface="Wingdings" panose="05000000000000000000" pitchFamily="2" charset="2"/>
              <a:buChar char="Ø"/>
            </a:pPr>
            <a:r>
              <a:rPr lang="en-US" sz="2000" dirty="0"/>
              <a:t>From statistics, linear modeling -&gt; </a:t>
            </a:r>
            <a:r>
              <a:rPr lang="en-US" sz="2000" dirty="0">
                <a:solidFill>
                  <a:schemeClr val="accent2"/>
                </a:solidFill>
              </a:rPr>
              <a:t>non-linear modeling</a:t>
            </a:r>
          </a:p>
          <a:p>
            <a:pPr marL="342900" indent="-342900">
              <a:buClr>
                <a:schemeClr val="accent2"/>
              </a:buClr>
              <a:buSzPct val="100000"/>
              <a:buFont typeface="Wingdings" panose="05000000000000000000" pitchFamily="2" charset="2"/>
              <a:buChar char="Ø"/>
            </a:pPr>
            <a:r>
              <a:rPr lang="en-US" sz="2000" dirty="0">
                <a:solidFill>
                  <a:schemeClr val="accent2"/>
                </a:solidFill>
              </a:rPr>
              <a:t>Do not ignore basic sciences</a:t>
            </a:r>
            <a:r>
              <a:rPr lang="en-US" sz="2000" dirty="0"/>
              <a:t> (Physics/Thermodynamics) while building ML models</a:t>
            </a:r>
          </a:p>
          <a:p>
            <a:pPr marL="342900" indent="-342900">
              <a:buClr>
                <a:schemeClr val="accent2"/>
              </a:buClr>
              <a:buSzPct val="100000"/>
              <a:buFont typeface="Wingdings" panose="05000000000000000000" pitchFamily="2" charset="2"/>
              <a:buChar char="Ø"/>
            </a:pPr>
            <a:r>
              <a:rPr lang="en-US" sz="2000" dirty="0"/>
              <a:t>Advanced Analytics is a strategic value driver and hence, </a:t>
            </a:r>
            <a:r>
              <a:rPr lang="en-US" sz="2000" dirty="0">
                <a:solidFill>
                  <a:schemeClr val="accent2"/>
                </a:solidFill>
              </a:rPr>
              <a:t>building capability</a:t>
            </a:r>
            <a:r>
              <a:rPr lang="en-US" sz="2000" dirty="0"/>
              <a:t> within operations is essential</a:t>
            </a:r>
          </a:p>
          <a:p>
            <a:pPr marL="171450" indent="-171450">
              <a:buSzPct val="100000"/>
              <a:buFont typeface="Wingdings" panose="05000000000000000000" pitchFamily="2" charset="2"/>
              <a:buChar char="Ø"/>
            </a:pPr>
            <a:endParaRPr lang="en-US" sz="2000" dirty="0"/>
          </a:p>
          <a:p>
            <a:pPr marL="171450" indent="-171450">
              <a:buSzPct val="100000"/>
              <a:buFont typeface="Wingdings" panose="05000000000000000000" pitchFamily="2" charset="2"/>
              <a:buChar char="Ø"/>
            </a:pPr>
            <a:endParaRPr lang="en-US" sz="2000" dirty="0"/>
          </a:p>
          <a:p>
            <a:pPr marL="171450" indent="-171450">
              <a:buSzPct val="100000"/>
              <a:buFont typeface="Wingdings" panose="05000000000000000000" pitchFamily="2" charset="2"/>
              <a:buChar char="Ø"/>
            </a:pPr>
            <a:endParaRPr lang="en-US" sz="2000" dirty="0"/>
          </a:p>
        </p:txBody>
      </p:sp>
      <p:sp>
        <p:nvSpPr>
          <p:cNvPr id="2" name="Title 1"/>
          <p:cNvSpPr>
            <a:spLocks noGrp="1"/>
          </p:cNvSpPr>
          <p:nvPr>
            <p:ph type="title"/>
          </p:nvPr>
        </p:nvSpPr>
        <p:spPr/>
        <p:txBody>
          <a:bodyPr vert="horz" lIns="91440" tIns="45720" rIns="91440" bIns="45720" rtlCol="0" anchor="ctr" anchorCtr="0">
            <a:normAutofit/>
          </a:bodyPr>
          <a:lstStyle/>
          <a:p>
            <a:r>
              <a:rPr lang="en-US" sz="2400" dirty="0">
                <a:solidFill>
                  <a:schemeClr val="accent2"/>
                </a:solidFill>
              </a:rPr>
              <a:t>Key Takeaways</a:t>
            </a:r>
          </a:p>
        </p:txBody>
      </p:sp>
    </p:spTree>
    <p:extLst>
      <p:ext uri="{BB962C8B-B14F-4D97-AF65-F5344CB8AC3E}">
        <p14:creationId xmlns:p14="http://schemas.microsoft.com/office/powerpoint/2010/main" val="37632461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Thank You</a:t>
            </a:r>
          </a:p>
        </p:txBody>
      </p:sp>
      <p:sp>
        <p:nvSpPr>
          <p:cNvPr id="5" name="Content Placeholder 4"/>
          <p:cNvSpPr>
            <a:spLocks noGrp="1"/>
          </p:cNvSpPr>
          <p:nvPr>
            <p:ph sz="quarter" idx="13"/>
          </p:nvPr>
        </p:nvSpPr>
        <p:spPr/>
        <p:txBody>
          <a:bodyPr/>
          <a:lstStyle/>
          <a:p>
            <a:pPr marL="0" indent="0">
              <a:buNone/>
            </a:pPr>
            <a:r>
              <a:rPr lang="en-US" dirty="0"/>
              <a:t>For any questions, please reach me out at</a:t>
            </a:r>
          </a:p>
          <a:p>
            <a:pPr marL="0" indent="0">
              <a:buNone/>
            </a:pPr>
            <a:endParaRPr lang="en-US" dirty="0"/>
          </a:p>
          <a:p>
            <a:pPr marL="0" indent="0">
              <a:buNone/>
            </a:pPr>
            <a:r>
              <a:rPr lang="en-US" dirty="0">
                <a:hlinkClick r:id="rId2"/>
              </a:rPr>
              <a:t>amit.dingare@novelis.com</a:t>
            </a:r>
            <a:r>
              <a:rPr lang="en-US" dirty="0"/>
              <a:t> </a:t>
            </a:r>
          </a:p>
        </p:txBody>
      </p:sp>
    </p:spTree>
    <p:extLst>
      <p:ext uri="{BB962C8B-B14F-4D97-AF65-F5344CB8AC3E}">
        <p14:creationId xmlns:p14="http://schemas.microsoft.com/office/powerpoint/2010/main" val="3524809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4435" y="1507068"/>
            <a:ext cx="5396316" cy="4669896"/>
          </a:xfrm>
        </p:spPr>
        <p:txBody>
          <a:bodyPr anchor="t">
            <a:normAutofit/>
          </a:bodyPr>
          <a:lstStyle/>
          <a:p>
            <a:pPr marL="171450" indent="-171450">
              <a:buFont typeface="Wingdings" panose="05000000000000000000" pitchFamily="2" charset="2"/>
              <a:buChar char="Ø"/>
            </a:pPr>
            <a:r>
              <a:rPr lang="en-US" sz="2000" dirty="0"/>
              <a:t>Novelis is the leading producer of flat-rolled Aluminum products</a:t>
            </a:r>
          </a:p>
          <a:p>
            <a:pPr marL="171450" indent="-171450">
              <a:buFont typeface="Wingdings" panose="05000000000000000000" pitchFamily="2" charset="2"/>
              <a:buChar char="Ø"/>
            </a:pPr>
            <a:r>
              <a:rPr lang="en-US" sz="2000" dirty="0"/>
              <a:t>We are world’s largest recycler of Aluminum</a:t>
            </a:r>
          </a:p>
          <a:p>
            <a:pPr marL="171450" indent="-171450">
              <a:buFont typeface="Wingdings" panose="05000000000000000000" pitchFamily="2" charset="2"/>
              <a:buChar char="Ø"/>
            </a:pPr>
            <a:r>
              <a:rPr lang="en-US" sz="2000" dirty="0"/>
              <a:t>We supply rolled Aluminum products to beverage can, Automotive, Aerospace and Specialty product segments</a:t>
            </a:r>
          </a:p>
        </p:txBody>
      </p:sp>
      <p:sp>
        <p:nvSpPr>
          <p:cNvPr id="3" name="Title 2"/>
          <p:cNvSpPr>
            <a:spLocks noGrp="1"/>
          </p:cNvSpPr>
          <p:nvPr>
            <p:ph type="title"/>
          </p:nvPr>
        </p:nvSpPr>
        <p:spPr/>
        <p:txBody>
          <a:bodyPr vert="horz" lIns="91440" tIns="45720" rIns="91440" bIns="45720" rtlCol="0" anchor="ctr" anchorCtr="0">
            <a:normAutofit/>
          </a:bodyPr>
          <a:lstStyle/>
          <a:p>
            <a:r>
              <a:rPr lang="en-US" sz="2400" dirty="0">
                <a:solidFill>
                  <a:schemeClr val="accent2"/>
                </a:solidFill>
              </a:rPr>
              <a:t>Who are we?</a:t>
            </a:r>
          </a:p>
        </p:txBody>
      </p:sp>
      <p:pic>
        <p:nvPicPr>
          <p:cNvPr id="7" name="Picture 6"/>
          <p:cNvPicPr>
            <a:picLocks noChangeAspect="1"/>
          </p:cNvPicPr>
          <p:nvPr/>
        </p:nvPicPr>
        <p:blipFill>
          <a:blip r:embed="rId2"/>
          <a:stretch>
            <a:fillRect/>
          </a:stretch>
        </p:blipFill>
        <p:spPr>
          <a:xfrm>
            <a:off x="6934199" y="4677701"/>
            <a:ext cx="4840913" cy="1743521"/>
          </a:xfrm>
          <a:prstGeom prst="rect">
            <a:avLst/>
          </a:prstGeom>
        </p:spPr>
      </p:pic>
      <p:pic>
        <p:nvPicPr>
          <p:cNvPr id="6148" name="Picture 4" descr="Ford F-Series Materials | Novelis Aluminum Plant in Oswego, NY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4199" y="1781015"/>
            <a:ext cx="4840913" cy="25147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54993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7" name="Object 106" hidden="1">
            <a:extLst>
              <a:ext uri="{FF2B5EF4-FFF2-40B4-BE49-F238E27FC236}">
                <a16:creationId xmlns:a16="http://schemas.microsoft.com/office/drawing/2014/main" id="{11F9669B-21DE-474C-83F8-C0B61C08B0AD}"/>
              </a:ext>
            </a:extLst>
          </p:cNvPr>
          <p:cNvGraphicFramePr>
            <a:graphicFrameLocks noChangeAspect="1"/>
          </p:cNvGraphicFramePr>
          <p:nvPr>
            <p:custDataLst>
              <p:tags r:id="rId1"/>
            </p:custDataLst>
            <p:extLst>
              <p:ext uri="{D42A27DB-BD31-4B8C-83A1-F6EECF244321}">
                <p14:modId xmlns:p14="http://schemas.microsoft.com/office/powerpoint/2010/main" val="22050728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25" imgH="424" progId="TCLayout.ActiveDocument.1">
                  <p:embed/>
                </p:oleObj>
              </mc:Choice>
              <mc:Fallback>
                <p:oleObj name="think-cell Slide" r:id="rId3" imgW="425" imgH="424" progId="TCLayout.ActiveDocument.1">
                  <p:embed/>
                  <p:pic>
                    <p:nvPicPr>
                      <p:cNvPr id="107" name="Object 106" hidden="1">
                        <a:extLst>
                          <a:ext uri="{FF2B5EF4-FFF2-40B4-BE49-F238E27FC236}">
                            <a16:creationId xmlns:a16="http://schemas.microsoft.com/office/drawing/2014/main" id="{11F9669B-21DE-474C-83F8-C0B61C08B0AD}"/>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Title 2">
            <a:extLst>
              <a:ext uri="{FF2B5EF4-FFF2-40B4-BE49-F238E27FC236}">
                <a16:creationId xmlns:a16="http://schemas.microsoft.com/office/drawing/2014/main" id="{F1608092-10C9-4E3E-AEA1-F019CCE154B0}"/>
              </a:ext>
            </a:extLst>
          </p:cNvPr>
          <p:cNvSpPr>
            <a:spLocks noGrp="1"/>
          </p:cNvSpPr>
          <p:nvPr>
            <p:ph type="title"/>
          </p:nvPr>
        </p:nvSpPr>
        <p:spPr/>
        <p:txBody>
          <a:bodyPr vert="horz"/>
          <a:lstStyle/>
          <a:p>
            <a:r>
              <a:rPr lang="en-US"/>
              <a:t>Model deployment Architecture</a:t>
            </a:r>
            <a:endParaRPr lang="en-US" dirty="0"/>
          </a:p>
        </p:txBody>
      </p:sp>
      <p:pic>
        <p:nvPicPr>
          <p:cNvPr id="110" name="Content Placeholder 105">
            <a:extLst>
              <a:ext uri="{FF2B5EF4-FFF2-40B4-BE49-F238E27FC236}">
                <a16:creationId xmlns:a16="http://schemas.microsoft.com/office/drawing/2014/main" id="{89BD0D4B-1738-4C30-AC19-FC79EAEA17C8}"/>
              </a:ext>
            </a:extLst>
          </p:cNvPr>
          <p:cNvPicPr>
            <a:picLocks noChangeAspect="1"/>
          </p:cNvPicPr>
          <p:nvPr/>
        </p:nvPicPr>
        <p:blipFill rotWithShape="1">
          <a:blip r:embed="rId5"/>
          <a:srcRect l="-95" t="-7850" r="95" b="16489"/>
          <a:stretch/>
        </p:blipFill>
        <p:spPr>
          <a:xfrm>
            <a:off x="1118998" y="1002438"/>
            <a:ext cx="10360805" cy="5392186"/>
          </a:xfrm>
          <a:prstGeom prst="rect">
            <a:avLst/>
          </a:prstGeom>
        </p:spPr>
      </p:pic>
    </p:spTree>
    <p:extLst>
      <p:ext uri="{BB962C8B-B14F-4D97-AF65-F5344CB8AC3E}">
        <p14:creationId xmlns:p14="http://schemas.microsoft.com/office/powerpoint/2010/main" val="452861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US" sz="2400" dirty="0">
                <a:solidFill>
                  <a:schemeClr val="accent2"/>
                </a:solidFill>
              </a:rPr>
              <a:t>Novelis at a glance</a:t>
            </a:r>
          </a:p>
        </p:txBody>
      </p:sp>
      <p:graphicFrame>
        <p:nvGraphicFramePr>
          <p:cNvPr id="3" name="Table 2">
            <a:extLst>
              <a:ext uri="{FF2B5EF4-FFF2-40B4-BE49-F238E27FC236}">
                <a16:creationId xmlns:a16="http://schemas.microsoft.com/office/drawing/2014/main" id="{2DF42360-E38C-3040-A301-72F0E1236AE3}"/>
              </a:ext>
            </a:extLst>
          </p:cNvPr>
          <p:cNvGraphicFramePr>
            <a:graphicFrameLocks noGrp="1"/>
          </p:cNvGraphicFramePr>
          <p:nvPr>
            <p:extLst>
              <p:ext uri="{D42A27DB-BD31-4B8C-83A1-F6EECF244321}">
                <p14:modId xmlns:p14="http://schemas.microsoft.com/office/powerpoint/2010/main" val="3104734385"/>
              </p:ext>
            </p:extLst>
          </p:nvPr>
        </p:nvGraphicFramePr>
        <p:xfrm>
          <a:off x="604434" y="1458172"/>
          <a:ext cx="10886181" cy="5109232"/>
        </p:xfrm>
        <a:graphic>
          <a:graphicData uri="http://schemas.openxmlformats.org/drawingml/2006/table">
            <a:tbl>
              <a:tblPr firstRow="1" bandRow="1">
                <a:tableStyleId>{5C22544A-7EE6-4342-B048-85BDC9FD1C3A}</a:tableStyleId>
              </a:tblPr>
              <a:tblGrid>
                <a:gridCol w="3304448">
                  <a:extLst>
                    <a:ext uri="{9D8B030D-6E8A-4147-A177-3AD203B41FA5}">
                      <a16:colId xmlns:a16="http://schemas.microsoft.com/office/drawing/2014/main" val="229890366"/>
                    </a:ext>
                  </a:extLst>
                </a:gridCol>
                <a:gridCol w="2528527">
                  <a:extLst>
                    <a:ext uri="{9D8B030D-6E8A-4147-A177-3AD203B41FA5}">
                      <a16:colId xmlns:a16="http://schemas.microsoft.com/office/drawing/2014/main" val="3863566709"/>
                    </a:ext>
                  </a:extLst>
                </a:gridCol>
                <a:gridCol w="2526603">
                  <a:extLst>
                    <a:ext uri="{9D8B030D-6E8A-4147-A177-3AD203B41FA5}">
                      <a16:colId xmlns:a16="http://schemas.microsoft.com/office/drawing/2014/main" val="735189904"/>
                    </a:ext>
                  </a:extLst>
                </a:gridCol>
                <a:gridCol w="2526603">
                  <a:extLst>
                    <a:ext uri="{9D8B030D-6E8A-4147-A177-3AD203B41FA5}">
                      <a16:colId xmlns:a16="http://schemas.microsoft.com/office/drawing/2014/main" val="3335361723"/>
                    </a:ext>
                  </a:extLst>
                </a:gridCol>
              </a:tblGrid>
              <a:tr h="1501052">
                <a:tc>
                  <a:txBody>
                    <a:bodyPr/>
                    <a:lstStyle/>
                    <a:p>
                      <a:endParaRPr lang="en-US" sz="2400"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chemeClr val="accent2">
                        <a:lumMod val="75000"/>
                      </a:schemeClr>
                    </a:solidFill>
                  </a:tcPr>
                </a:tc>
                <a:tc>
                  <a:txBody>
                    <a:bodyPr/>
                    <a:lstStyle/>
                    <a:p>
                      <a:pPr algn="ctr"/>
                      <a:endParaRPr lang="en-US" sz="1600" dirty="0"/>
                    </a:p>
                    <a:p>
                      <a:pPr algn="ctr"/>
                      <a:endParaRPr lang="en-US" sz="1600" dirty="0"/>
                    </a:p>
                    <a:p>
                      <a:pPr algn="ctr"/>
                      <a:r>
                        <a:rPr lang="en-US" sz="1600" dirty="0"/>
                        <a:t>Employees</a:t>
                      </a:r>
                      <a:br>
                        <a:rPr lang="en-US" sz="1600" dirty="0"/>
                      </a:br>
                      <a:endParaRPr lang="en-US" sz="1600" dirty="0"/>
                    </a:p>
                  </a:txBody>
                  <a:tcPr anchor="b">
                    <a:lnT w="12700" cap="flat" cmpd="sng" algn="ctr">
                      <a:solidFill>
                        <a:schemeClr val="bg1"/>
                      </a:solidFill>
                      <a:prstDash val="solid"/>
                      <a:round/>
                      <a:headEnd type="none" w="med" len="med"/>
                      <a:tailEnd type="none" w="med" len="med"/>
                    </a:lnT>
                    <a:solidFill>
                      <a:schemeClr val="accent2">
                        <a:lumMod val="75000"/>
                      </a:schemeClr>
                    </a:solidFill>
                  </a:tcPr>
                </a:tc>
                <a:tc>
                  <a:txBody>
                    <a:bodyPr/>
                    <a:lstStyle/>
                    <a:p>
                      <a:pPr algn="ctr"/>
                      <a:r>
                        <a:rPr lang="en-US" sz="1600" dirty="0"/>
                        <a:t>Operations</a:t>
                      </a:r>
                      <a:br>
                        <a:rPr lang="en-US" sz="1600" dirty="0"/>
                      </a:br>
                      <a:endParaRPr lang="en-US" sz="1600" dirty="0"/>
                    </a:p>
                  </a:txBody>
                  <a:tcPr anchor="b">
                    <a:lnT w="12700" cap="flat" cmpd="sng" algn="ctr">
                      <a:solidFill>
                        <a:schemeClr val="bg1"/>
                      </a:solidFill>
                      <a:prstDash val="solid"/>
                      <a:round/>
                      <a:headEnd type="none" w="med" len="med"/>
                      <a:tailEnd type="none" w="med" len="med"/>
                    </a:lnT>
                    <a:solidFill>
                      <a:schemeClr val="accent2">
                        <a:lumMod val="75000"/>
                      </a:schemeClr>
                    </a:solidFill>
                  </a:tcPr>
                </a:tc>
                <a:tc>
                  <a:txBody>
                    <a:bodyPr/>
                    <a:lstStyle/>
                    <a:p>
                      <a:pPr algn="ctr"/>
                      <a:r>
                        <a:rPr lang="en-US" sz="1600" dirty="0"/>
                        <a:t>Countries</a:t>
                      </a:r>
                      <a:br>
                        <a:rPr lang="en-US" sz="1600" dirty="0"/>
                      </a:br>
                      <a:endParaRPr lang="en-US" sz="1600" dirty="0"/>
                    </a:p>
                  </a:txBody>
                  <a:tcPr anchor="b">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2">
                        <a:lumMod val="75000"/>
                      </a:schemeClr>
                    </a:solidFill>
                  </a:tcPr>
                </a:tc>
                <a:extLst>
                  <a:ext uri="{0D108BD9-81ED-4DB2-BD59-A6C34878D82A}">
                    <a16:rowId xmlns:a16="http://schemas.microsoft.com/office/drawing/2014/main" val="2348600172"/>
                  </a:ext>
                </a:extLst>
              </a:tr>
              <a:tr h="721636">
                <a:tc>
                  <a:txBody>
                    <a:bodyPr/>
                    <a:lstStyle/>
                    <a:p>
                      <a:pPr algn="r"/>
                      <a:r>
                        <a:rPr kumimoji="0" lang="en-US" sz="2000" b="1" i="0" u="none" strike="noStrike" kern="400" cap="none" spc="0" normalizeH="0" baseline="0" dirty="0">
                          <a:ln>
                            <a:noFill/>
                          </a:ln>
                          <a:solidFill>
                            <a:schemeClr val="accent1"/>
                          </a:solidFill>
                          <a:effectLst/>
                          <a:uLnTx/>
                          <a:uFillTx/>
                          <a:latin typeface="+mn-lt"/>
                          <a:ea typeface="+mn-ea"/>
                          <a:cs typeface="Arial"/>
                        </a:rPr>
                        <a:t>Global</a:t>
                      </a:r>
                    </a:p>
                  </a:txBody>
                  <a:tcPr anchor="ctr">
                    <a:lnL w="12700" cap="flat" cmpd="sng" algn="ctr">
                      <a:solidFill>
                        <a:schemeClr val="bg1"/>
                      </a:solidFill>
                      <a:prstDash val="solid"/>
                      <a:round/>
                      <a:headEnd type="none" w="med" len="med"/>
                      <a:tailEnd type="none" w="med" len="med"/>
                    </a:lnL>
                    <a:solidFill>
                      <a:schemeClr val="bg1"/>
                    </a:solidFill>
                  </a:tcPr>
                </a:tc>
                <a:tc>
                  <a:txBody>
                    <a:bodyPr/>
                    <a:lstStyle/>
                    <a:p>
                      <a:pPr algn="ctr"/>
                      <a:r>
                        <a:rPr kumimoji="0" lang="en-US" sz="2000" b="1" i="0" u="none" strike="noStrike" kern="400" cap="none" spc="0" normalizeH="0" baseline="0" dirty="0">
                          <a:ln>
                            <a:noFill/>
                          </a:ln>
                          <a:solidFill>
                            <a:schemeClr val="accent2"/>
                          </a:solidFill>
                          <a:effectLst/>
                          <a:uLnTx/>
                          <a:uFillTx/>
                          <a:latin typeface="+mn-lt"/>
                          <a:ea typeface="+mn-ea"/>
                          <a:cs typeface="Arial"/>
                        </a:rPr>
                        <a:t>~15,000</a:t>
                      </a:r>
                    </a:p>
                  </a:txBody>
                  <a:tcPr anchor="ctr">
                    <a:solidFill>
                      <a:schemeClr val="bg1"/>
                    </a:solidFill>
                  </a:tcPr>
                </a:tc>
                <a:tc>
                  <a:txBody>
                    <a:bodyPr/>
                    <a:lstStyle/>
                    <a:p>
                      <a:pPr algn="ctr"/>
                      <a:r>
                        <a:rPr kumimoji="0" lang="en-US" sz="2000" b="1" i="0" u="none" strike="noStrike" kern="400" cap="none" spc="0" normalizeH="0" baseline="0" noProof="0" dirty="0">
                          <a:ln>
                            <a:noFill/>
                          </a:ln>
                          <a:solidFill>
                            <a:schemeClr val="accent2"/>
                          </a:solidFill>
                          <a:effectLst/>
                          <a:uLnTx/>
                          <a:uFillTx/>
                          <a:latin typeface="+mn-lt"/>
                          <a:ea typeface="+mn-ea"/>
                          <a:cs typeface="Arial"/>
                        </a:rPr>
                        <a:t>33</a:t>
                      </a:r>
                      <a:endParaRPr kumimoji="0" lang="en-US" sz="2000" b="1" i="0" u="none" strike="noStrike" kern="400" cap="none" spc="0" normalizeH="0" baseline="0" dirty="0">
                        <a:ln>
                          <a:noFill/>
                        </a:ln>
                        <a:solidFill>
                          <a:schemeClr val="accent2"/>
                        </a:solidFill>
                        <a:effectLst/>
                        <a:uLnTx/>
                        <a:uFillTx/>
                        <a:latin typeface="+mn-lt"/>
                        <a:ea typeface="+mn-ea"/>
                        <a:cs typeface="Arial"/>
                      </a:endParaRPr>
                    </a:p>
                  </a:txBody>
                  <a:tcPr anchor="ctr">
                    <a:solidFill>
                      <a:schemeClr val="bg1"/>
                    </a:solidFill>
                  </a:tcPr>
                </a:tc>
                <a:tc>
                  <a:txBody>
                    <a:bodyPr/>
                    <a:lstStyle/>
                    <a:p>
                      <a:pPr algn="ctr"/>
                      <a:r>
                        <a:rPr kumimoji="0" lang="en-US" sz="2000" b="1" i="0" u="none" strike="noStrike" kern="400" cap="none" spc="0" normalizeH="0" baseline="0" noProof="0" dirty="0">
                          <a:ln>
                            <a:noFill/>
                          </a:ln>
                          <a:solidFill>
                            <a:schemeClr val="accent2"/>
                          </a:solidFill>
                          <a:effectLst/>
                          <a:uLnTx/>
                          <a:uFillTx/>
                          <a:latin typeface="+mn-lt"/>
                          <a:ea typeface="+mn-ea"/>
                          <a:cs typeface="Arial"/>
                        </a:rPr>
                        <a:t>9</a:t>
                      </a:r>
                      <a:endParaRPr kumimoji="0" lang="en-US" sz="2000" b="1" i="0" u="none" strike="noStrike" kern="400" cap="none" spc="0" normalizeH="0" baseline="0" dirty="0">
                        <a:ln>
                          <a:noFill/>
                        </a:ln>
                        <a:solidFill>
                          <a:schemeClr val="accent2"/>
                        </a:solidFill>
                        <a:effectLst/>
                        <a:uLnTx/>
                        <a:uFillTx/>
                        <a:latin typeface="+mn-lt"/>
                        <a:ea typeface="+mn-ea"/>
                        <a:cs typeface="Arial"/>
                      </a:endParaRPr>
                    </a:p>
                  </a:txBody>
                  <a:tcPr anchor="ctr">
                    <a:lnR w="12700" cap="flat" cmpd="sng" algn="ctr">
                      <a:solidFill>
                        <a:schemeClr val="bg1"/>
                      </a:solidFill>
                      <a:prstDash val="solid"/>
                      <a:round/>
                      <a:headEnd type="none" w="med" len="med"/>
                      <a:tailEnd type="none" w="med" len="med"/>
                    </a:lnR>
                    <a:solidFill>
                      <a:schemeClr val="bg1"/>
                    </a:solidFill>
                  </a:tcPr>
                </a:tc>
                <a:extLst>
                  <a:ext uri="{0D108BD9-81ED-4DB2-BD59-A6C34878D82A}">
                    <a16:rowId xmlns:a16="http://schemas.microsoft.com/office/drawing/2014/main" val="4290050432"/>
                  </a:ext>
                </a:extLst>
              </a:tr>
              <a:tr h="721636">
                <a:tc>
                  <a:txBody>
                    <a:bodyPr/>
                    <a:lstStyle/>
                    <a:p>
                      <a:pPr algn="r"/>
                      <a:r>
                        <a:rPr lang="en-US" sz="2000" b="1" dirty="0">
                          <a:solidFill>
                            <a:schemeClr val="accent1"/>
                          </a:solidFill>
                        </a:rPr>
                        <a:t>North America</a:t>
                      </a:r>
                    </a:p>
                  </a:txBody>
                  <a:tcPr anchor="ctr">
                    <a:lnL w="12700" cap="flat" cmpd="sng" algn="ctr">
                      <a:solidFill>
                        <a:schemeClr val="bg1"/>
                      </a:solidFill>
                      <a:prstDash val="solid"/>
                      <a:round/>
                      <a:headEnd type="none" w="med" len="med"/>
                      <a:tailEnd type="none" w="med" len="med"/>
                    </a:lnL>
                    <a:solidFill>
                      <a:srgbClr val="FFFFFF">
                        <a:alpha val="74902"/>
                      </a:srgbClr>
                    </a:solidFill>
                  </a:tcPr>
                </a:tc>
                <a:tc>
                  <a:txBody>
                    <a:bodyPr/>
                    <a:lstStyle/>
                    <a:p>
                      <a:pPr algn="ctr"/>
                      <a:r>
                        <a:rPr lang="en-US" sz="2000" b="1" dirty="0">
                          <a:solidFill>
                            <a:schemeClr val="accent2"/>
                          </a:solidFill>
                        </a:rPr>
                        <a:t>5,900</a:t>
                      </a:r>
                    </a:p>
                  </a:txBody>
                  <a:tcPr anchor="ctr">
                    <a:solidFill>
                      <a:srgbClr val="FFFFFF">
                        <a:alpha val="74902"/>
                      </a:srgbClr>
                    </a:solidFill>
                  </a:tcPr>
                </a:tc>
                <a:tc>
                  <a:txBody>
                    <a:bodyPr/>
                    <a:lstStyle/>
                    <a:p>
                      <a:pPr marL="0" marR="0" lvl="0" indent="0" algn="ctr" defTabSz="609570" rtl="0" eaLnBrk="1" fontAlgn="auto" latinLnBrk="0" hangingPunct="1">
                        <a:lnSpc>
                          <a:spcPct val="100000"/>
                        </a:lnSpc>
                        <a:spcBef>
                          <a:spcPts val="0"/>
                        </a:spcBef>
                        <a:spcAft>
                          <a:spcPts val="0"/>
                        </a:spcAft>
                        <a:buClrTx/>
                        <a:buSzTx/>
                        <a:buFontTx/>
                        <a:buNone/>
                        <a:tabLst/>
                        <a:defRPr/>
                      </a:pPr>
                      <a:r>
                        <a:rPr kumimoji="0" lang="en-US" sz="2000" b="1" i="0" u="none" strike="noStrike" kern="400" cap="none" spc="0" normalizeH="0" baseline="0" noProof="0" dirty="0">
                          <a:ln>
                            <a:noFill/>
                          </a:ln>
                          <a:solidFill>
                            <a:schemeClr val="accent2"/>
                          </a:solidFill>
                          <a:effectLst/>
                          <a:uLnTx/>
                          <a:uFillTx/>
                          <a:latin typeface="+mn-lt"/>
                          <a:ea typeface="+mn-ea"/>
                          <a:cs typeface="Arial"/>
                        </a:rPr>
                        <a:t>16</a:t>
                      </a:r>
                    </a:p>
                  </a:txBody>
                  <a:tcPr anchor="ctr">
                    <a:solidFill>
                      <a:srgbClr val="FFFFFF">
                        <a:alpha val="74902"/>
                      </a:srgbClr>
                    </a:solidFill>
                  </a:tcPr>
                </a:tc>
                <a:tc>
                  <a:txBody>
                    <a:bodyPr/>
                    <a:lstStyle/>
                    <a:p>
                      <a:pPr marL="0" marR="0" lvl="0" indent="0" algn="ctr" defTabSz="609570" rtl="0" eaLnBrk="1" fontAlgn="auto" latinLnBrk="0" hangingPunct="1">
                        <a:lnSpc>
                          <a:spcPct val="100000"/>
                        </a:lnSpc>
                        <a:spcBef>
                          <a:spcPts val="0"/>
                        </a:spcBef>
                        <a:spcAft>
                          <a:spcPts val="0"/>
                        </a:spcAft>
                        <a:buClrTx/>
                        <a:buSzTx/>
                        <a:buFontTx/>
                        <a:buNone/>
                        <a:tabLst/>
                        <a:defRPr/>
                      </a:pPr>
                      <a:r>
                        <a:rPr kumimoji="0" lang="en-US" sz="2000" b="1" i="0" u="none" strike="noStrike" kern="400" cap="none" spc="0" normalizeH="0" baseline="0" noProof="0" dirty="0">
                          <a:ln>
                            <a:noFill/>
                          </a:ln>
                          <a:solidFill>
                            <a:schemeClr val="accent2"/>
                          </a:solidFill>
                          <a:effectLst/>
                          <a:uLnTx/>
                          <a:uFillTx/>
                          <a:latin typeface="+mn-lt"/>
                          <a:ea typeface="+mn-ea"/>
                          <a:cs typeface="Arial"/>
                        </a:rPr>
                        <a:t>2</a:t>
                      </a:r>
                    </a:p>
                  </a:txBody>
                  <a:tcPr anchor="ctr">
                    <a:lnR w="12700" cap="flat" cmpd="sng" algn="ctr">
                      <a:solidFill>
                        <a:schemeClr val="bg1"/>
                      </a:solidFill>
                      <a:prstDash val="solid"/>
                      <a:round/>
                      <a:headEnd type="none" w="med" len="med"/>
                      <a:tailEnd type="none" w="med" len="med"/>
                    </a:lnR>
                    <a:solidFill>
                      <a:srgbClr val="FFFFFF">
                        <a:alpha val="74902"/>
                      </a:srgbClr>
                    </a:solidFill>
                  </a:tcPr>
                </a:tc>
                <a:extLst>
                  <a:ext uri="{0D108BD9-81ED-4DB2-BD59-A6C34878D82A}">
                    <a16:rowId xmlns:a16="http://schemas.microsoft.com/office/drawing/2014/main" val="2431630354"/>
                  </a:ext>
                </a:extLst>
              </a:tr>
              <a:tr h="721636">
                <a:tc>
                  <a:txBody>
                    <a:bodyPr/>
                    <a:lstStyle/>
                    <a:p>
                      <a:pPr algn="r"/>
                      <a:r>
                        <a:rPr lang="en-US" sz="2000" b="1" dirty="0">
                          <a:solidFill>
                            <a:schemeClr val="accent1"/>
                          </a:solidFill>
                        </a:rPr>
                        <a:t>South America</a:t>
                      </a:r>
                    </a:p>
                  </a:txBody>
                  <a:tcPr anchor="ctr">
                    <a:lnL w="12700" cap="flat" cmpd="sng" algn="ctr">
                      <a:solidFill>
                        <a:schemeClr val="bg1"/>
                      </a:solidFill>
                      <a:prstDash val="solid"/>
                      <a:round/>
                      <a:headEnd type="none" w="med" len="med"/>
                      <a:tailEnd type="none" w="med" len="med"/>
                    </a:lnL>
                    <a:solidFill>
                      <a:schemeClr val="bg1">
                        <a:alpha val="85098"/>
                      </a:schemeClr>
                    </a:solidFill>
                  </a:tcPr>
                </a:tc>
                <a:tc>
                  <a:txBody>
                    <a:bodyPr/>
                    <a:lstStyle/>
                    <a:p>
                      <a:pPr algn="ctr"/>
                      <a:r>
                        <a:rPr lang="en-US" sz="2000" b="1" dirty="0">
                          <a:solidFill>
                            <a:schemeClr val="accent2"/>
                          </a:solidFill>
                        </a:rPr>
                        <a:t>1,600</a:t>
                      </a:r>
                    </a:p>
                  </a:txBody>
                  <a:tcPr anchor="ctr">
                    <a:solidFill>
                      <a:schemeClr val="bg1">
                        <a:alpha val="85098"/>
                      </a:schemeClr>
                    </a:solidFill>
                  </a:tcPr>
                </a:tc>
                <a:tc>
                  <a:txBody>
                    <a:bodyPr/>
                    <a:lstStyle/>
                    <a:p>
                      <a:pPr marL="0" marR="0" lvl="0" indent="0" algn="ctr" defTabSz="609570" rtl="0" eaLnBrk="1" fontAlgn="auto" latinLnBrk="0" hangingPunct="1">
                        <a:lnSpc>
                          <a:spcPct val="100000"/>
                        </a:lnSpc>
                        <a:spcBef>
                          <a:spcPts val="0"/>
                        </a:spcBef>
                        <a:spcAft>
                          <a:spcPts val="0"/>
                        </a:spcAft>
                        <a:buClrTx/>
                        <a:buSzTx/>
                        <a:buFontTx/>
                        <a:buNone/>
                        <a:tabLst/>
                        <a:defRPr/>
                      </a:pPr>
                      <a:r>
                        <a:rPr kumimoji="0" lang="en-US" sz="2000" b="1" i="0" u="none" strike="noStrike" kern="400" cap="none" spc="0" normalizeH="0" baseline="0" noProof="0" dirty="0">
                          <a:ln>
                            <a:noFill/>
                          </a:ln>
                          <a:solidFill>
                            <a:schemeClr val="accent2"/>
                          </a:solidFill>
                          <a:effectLst/>
                          <a:uLnTx/>
                          <a:uFillTx/>
                          <a:latin typeface="+mn-lt"/>
                          <a:ea typeface="+mn-ea"/>
                          <a:cs typeface="Arial"/>
                        </a:rPr>
                        <a:t>2</a:t>
                      </a:r>
                    </a:p>
                  </a:txBody>
                  <a:tcPr anchor="ctr">
                    <a:solidFill>
                      <a:schemeClr val="bg1">
                        <a:alpha val="85098"/>
                      </a:schemeClr>
                    </a:solidFill>
                  </a:tcPr>
                </a:tc>
                <a:tc>
                  <a:txBody>
                    <a:bodyPr/>
                    <a:lstStyle/>
                    <a:p>
                      <a:pPr marL="0" marR="0" lvl="0" indent="0" algn="ctr" defTabSz="609570" rtl="0" eaLnBrk="1" fontAlgn="auto" latinLnBrk="0" hangingPunct="1">
                        <a:lnSpc>
                          <a:spcPct val="100000"/>
                        </a:lnSpc>
                        <a:spcBef>
                          <a:spcPts val="0"/>
                        </a:spcBef>
                        <a:spcAft>
                          <a:spcPts val="0"/>
                        </a:spcAft>
                        <a:buClrTx/>
                        <a:buSzTx/>
                        <a:buFontTx/>
                        <a:buNone/>
                        <a:tabLst/>
                        <a:defRPr/>
                      </a:pPr>
                      <a:r>
                        <a:rPr kumimoji="0" lang="en-US" sz="2000" b="1" i="0" u="none" strike="noStrike" kern="400" cap="none" spc="0" normalizeH="0" baseline="0" noProof="0" dirty="0">
                          <a:ln>
                            <a:noFill/>
                          </a:ln>
                          <a:solidFill>
                            <a:schemeClr val="accent2"/>
                          </a:solidFill>
                          <a:effectLst/>
                          <a:uLnTx/>
                          <a:uFillTx/>
                          <a:latin typeface="+mn-lt"/>
                          <a:ea typeface="+mn-ea"/>
                          <a:cs typeface="Arial"/>
                        </a:rPr>
                        <a:t>1</a:t>
                      </a:r>
                    </a:p>
                  </a:txBody>
                  <a:tcPr anchor="ctr">
                    <a:lnR w="12700" cap="flat" cmpd="sng" algn="ctr">
                      <a:solidFill>
                        <a:schemeClr val="bg1"/>
                      </a:solidFill>
                      <a:prstDash val="solid"/>
                      <a:round/>
                      <a:headEnd type="none" w="med" len="med"/>
                      <a:tailEnd type="none" w="med" len="med"/>
                    </a:lnR>
                    <a:solidFill>
                      <a:schemeClr val="bg1">
                        <a:alpha val="85098"/>
                      </a:schemeClr>
                    </a:solidFill>
                  </a:tcPr>
                </a:tc>
                <a:extLst>
                  <a:ext uri="{0D108BD9-81ED-4DB2-BD59-A6C34878D82A}">
                    <a16:rowId xmlns:a16="http://schemas.microsoft.com/office/drawing/2014/main" val="484746507"/>
                  </a:ext>
                </a:extLst>
              </a:tr>
              <a:tr h="721636">
                <a:tc>
                  <a:txBody>
                    <a:bodyPr/>
                    <a:lstStyle/>
                    <a:p>
                      <a:pPr algn="r"/>
                      <a:r>
                        <a:rPr lang="en-US" sz="2000" b="1" dirty="0">
                          <a:solidFill>
                            <a:schemeClr val="accent1"/>
                          </a:solidFill>
                        </a:rPr>
                        <a:t>Europe</a:t>
                      </a:r>
                    </a:p>
                  </a:txBody>
                  <a:tcPr anchor="ctr">
                    <a:lnL w="12700" cap="flat" cmpd="sng" algn="ctr">
                      <a:solidFill>
                        <a:schemeClr val="bg1"/>
                      </a:solidFill>
                      <a:prstDash val="solid"/>
                      <a:round/>
                      <a:headEnd type="none" w="med" len="med"/>
                      <a:tailEnd type="none" w="med" len="med"/>
                    </a:lnL>
                    <a:solidFill>
                      <a:srgbClr val="FFFFFF">
                        <a:alpha val="74902"/>
                      </a:srgbClr>
                    </a:solidFill>
                  </a:tcPr>
                </a:tc>
                <a:tc>
                  <a:txBody>
                    <a:bodyPr/>
                    <a:lstStyle/>
                    <a:p>
                      <a:pPr algn="ctr"/>
                      <a:r>
                        <a:rPr kumimoji="0" lang="en-US" sz="2000" b="1" i="0" u="none" strike="noStrike" kern="1200" cap="none" spc="0" normalizeH="0" baseline="0" noProof="0" dirty="0">
                          <a:ln>
                            <a:noFill/>
                          </a:ln>
                          <a:solidFill>
                            <a:schemeClr val="accent2"/>
                          </a:solidFill>
                          <a:effectLst/>
                          <a:uLnTx/>
                          <a:uFillTx/>
                          <a:latin typeface="+mn-lt"/>
                          <a:ea typeface="+mn-ea"/>
                          <a:cs typeface="Arial"/>
                        </a:rPr>
                        <a:t>6,200</a:t>
                      </a:r>
                      <a:endParaRPr lang="en-US" sz="2000" b="1" dirty="0">
                        <a:solidFill>
                          <a:schemeClr val="accent2"/>
                        </a:solidFill>
                      </a:endParaRPr>
                    </a:p>
                  </a:txBody>
                  <a:tcPr anchor="ctr">
                    <a:solidFill>
                      <a:srgbClr val="FFFFFF">
                        <a:alpha val="74902"/>
                      </a:srgbClr>
                    </a:solidFill>
                  </a:tcPr>
                </a:tc>
                <a:tc>
                  <a:txBody>
                    <a:bodyPr/>
                    <a:lstStyle/>
                    <a:p>
                      <a:pPr marL="0" marR="0" lvl="0" indent="0" algn="ctr" defTabSz="609570" rtl="0" eaLnBrk="1" fontAlgn="auto" latinLnBrk="0" hangingPunct="1">
                        <a:lnSpc>
                          <a:spcPct val="100000"/>
                        </a:lnSpc>
                        <a:spcBef>
                          <a:spcPts val="0"/>
                        </a:spcBef>
                        <a:spcAft>
                          <a:spcPts val="0"/>
                        </a:spcAft>
                        <a:buClrTx/>
                        <a:buSzTx/>
                        <a:buFontTx/>
                        <a:buNone/>
                        <a:tabLst/>
                        <a:defRPr/>
                      </a:pPr>
                      <a:r>
                        <a:rPr kumimoji="0" lang="en-US" sz="2000" b="1" i="0" u="none" strike="noStrike" kern="400" cap="none" spc="0" normalizeH="0" baseline="0" noProof="0" dirty="0">
                          <a:ln>
                            <a:noFill/>
                          </a:ln>
                          <a:solidFill>
                            <a:schemeClr val="accent2"/>
                          </a:solidFill>
                          <a:effectLst/>
                          <a:uLnTx/>
                          <a:uFillTx/>
                          <a:latin typeface="+mn-lt"/>
                          <a:ea typeface="+mn-ea"/>
                          <a:cs typeface="Arial"/>
                        </a:rPr>
                        <a:t>11</a:t>
                      </a:r>
                    </a:p>
                  </a:txBody>
                  <a:tcPr anchor="ctr">
                    <a:solidFill>
                      <a:srgbClr val="FFFFFF">
                        <a:alpha val="74902"/>
                      </a:srgbClr>
                    </a:solidFill>
                  </a:tcPr>
                </a:tc>
                <a:tc>
                  <a:txBody>
                    <a:bodyPr/>
                    <a:lstStyle/>
                    <a:p>
                      <a:pPr marL="0" marR="0" lvl="0" indent="0" algn="ctr" defTabSz="609570" rtl="0" eaLnBrk="1" fontAlgn="auto" latinLnBrk="0" hangingPunct="1">
                        <a:lnSpc>
                          <a:spcPct val="100000"/>
                        </a:lnSpc>
                        <a:spcBef>
                          <a:spcPts val="0"/>
                        </a:spcBef>
                        <a:spcAft>
                          <a:spcPts val="0"/>
                        </a:spcAft>
                        <a:buClrTx/>
                        <a:buSzTx/>
                        <a:buFontTx/>
                        <a:buNone/>
                        <a:tabLst/>
                        <a:defRPr/>
                      </a:pPr>
                      <a:r>
                        <a:rPr kumimoji="0" lang="en-US" sz="2000" b="1" i="0" u="none" strike="noStrike" kern="400" cap="none" spc="0" normalizeH="0" baseline="0" noProof="0" dirty="0">
                          <a:ln>
                            <a:noFill/>
                          </a:ln>
                          <a:solidFill>
                            <a:schemeClr val="accent2"/>
                          </a:solidFill>
                          <a:effectLst/>
                          <a:uLnTx/>
                          <a:uFillTx/>
                          <a:latin typeface="+mn-lt"/>
                          <a:ea typeface="+mn-ea"/>
                          <a:cs typeface="Arial"/>
                        </a:rPr>
                        <a:t>4</a:t>
                      </a:r>
                    </a:p>
                  </a:txBody>
                  <a:tcPr anchor="ctr">
                    <a:lnR w="12700" cap="flat" cmpd="sng" algn="ctr">
                      <a:solidFill>
                        <a:schemeClr val="bg1"/>
                      </a:solidFill>
                      <a:prstDash val="solid"/>
                      <a:round/>
                      <a:headEnd type="none" w="med" len="med"/>
                      <a:tailEnd type="none" w="med" len="med"/>
                    </a:lnR>
                    <a:solidFill>
                      <a:srgbClr val="FFFFFF">
                        <a:alpha val="74902"/>
                      </a:srgbClr>
                    </a:solidFill>
                  </a:tcPr>
                </a:tc>
                <a:extLst>
                  <a:ext uri="{0D108BD9-81ED-4DB2-BD59-A6C34878D82A}">
                    <a16:rowId xmlns:a16="http://schemas.microsoft.com/office/drawing/2014/main" val="1082211009"/>
                  </a:ext>
                </a:extLst>
              </a:tr>
              <a:tr h="721636">
                <a:tc>
                  <a:txBody>
                    <a:bodyPr/>
                    <a:lstStyle/>
                    <a:p>
                      <a:pPr algn="r"/>
                      <a:r>
                        <a:rPr lang="en-US" sz="2000" b="1" dirty="0">
                          <a:solidFill>
                            <a:schemeClr val="accent1"/>
                          </a:solidFill>
                        </a:rPr>
                        <a:t>Asia</a:t>
                      </a:r>
                    </a:p>
                  </a:txBody>
                  <a:tcPr anchor="ct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alpha val="85098"/>
                      </a:schemeClr>
                    </a:solidFill>
                  </a:tcPr>
                </a:tc>
                <a:tc>
                  <a:txBody>
                    <a:bodyPr/>
                    <a:lstStyle/>
                    <a:p>
                      <a:pPr algn="ctr"/>
                      <a:r>
                        <a:rPr lang="en-US" sz="2000" b="1" dirty="0">
                          <a:solidFill>
                            <a:schemeClr val="accent2"/>
                          </a:solidFill>
                        </a:rPr>
                        <a:t>2,000</a:t>
                      </a:r>
                    </a:p>
                  </a:txBody>
                  <a:tcPr anchor="ctr">
                    <a:lnB w="12700" cap="flat" cmpd="sng" algn="ctr">
                      <a:solidFill>
                        <a:schemeClr val="bg1"/>
                      </a:solidFill>
                      <a:prstDash val="solid"/>
                      <a:round/>
                      <a:headEnd type="none" w="med" len="med"/>
                      <a:tailEnd type="none" w="med" len="med"/>
                    </a:lnB>
                    <a:solidFill>
                      <a:schemeClr val="bg1">
                        <a:alpha val="85098"/>
                      </a:schemeClr>
                    </a:solidFill>
                  </a:tcPr>
                </a:tc>
                <a:tc>
                  <a:txBody>
                    <a:bodyPr/>
                    <a:lstStyle/>
                    <a:p>
                      <a:pPr marL="0" marR="0" lvl="0" indent="0" algn="ctr" defTabSz="609570" rtl="0" eaLnBrk="1" fontAlgn="auto" latinLnBrk="0" hangingPunct="1">
                        <a:lnSpc>
                          <a:spcPct val="100000"/>
                        </a:lnSpc>
                        <a:spcBef>
                          <a:spcPts val="0"/>
                        </a:spcBef>
                        <a:spcAft>
                          <a:spcPts val="0"/>
                        </a:spcAft>
                        <a:buClrTx/>
                        <a:buSzTx/>
                        <a:buFontTx/>
                        <a:buNone/>
                        <a:tabLst/>
                        <a:defRPr/>
                      </a:pPr>
                      <a:r>
                        <a:rPr kumimoji="0" lang="en-US" sz="2000" b="1" i="0" u="none" strike="noStrike" kern="400" cap="none" spc="0" normalizeH="0" baseline="0" noProof="0" dirty="0">
                          <a:ln>
                            <a:noFill/>
                          </a:ln>
                          <a:solidFill>
                            <a:schemeClr val="accent2"/>
                          </a:solidFill>
                          <a:effectLst/>
                          <a:uLnTx/>
                          <a:uFillTx/>
                          <a:latin typeface="+mn-lt"/>
                          <a:ea typeface="+mn-ea"/>
                          <a:cs typeface="Arial"/>
                        </a:rPr>
                        <a:t>4</a:t>
                      </a:r>
                    </a:p>
                  </a:txBody>
                  <a:tcPr anchor="ctr">
                    <a:lnB w="12700" cap="flat" cmpd="sng" algn="ctr">
                      <a:solidFill>
                        <a:schemeClr val="bg1"/>
                      </a:solidFill>
                      <a:prstDash val="solid"/>
                      <a:round/>
                      <a:headEnd type="none" w="med" len="med"/>
                      <a:tailEnd type="none" w="med" len="med"/>
                    </a:lnB>
                    <a:solidFill>
                      <a:schemeClr val="bg1">
                        <a:alpha val="85098"/>
                      </a:schemeClr>
                    </a:solidFill>
                  </a:tcPr>
                </a:tc>
                <a:tc>
                  <a:txBody>
                    <a:bodyPr/>
                    <a:lstStyle/>
                    <a:p>
                      <a:pPr marL="0" marR="0" lvl="0" indent="0" algn="ctr" defTabSz="609570" rtl="0" eaLnBrk="1" fontAlgn="auto" latinLnBrk="0" hangingPunct="1">
                        <a:lnSpc>
                          <a:spcPct val="100000"/>
                        </a:lnSpc>
                        <a:spcBef>
                          <a:spcPts val="0"/>
                        </a:spcBef>
                        <a:spcAft>
                          <a:spcPts val="0"/>
                        </a:spcAft>
                        <a:buClrTx/>
                        <a:buSzTx/>
                        <a:buFontTx/>
                        <a:buNone/>
                        <a:tabLst/>
                        <a:defRPr/>
                      </a:pPr>
                      <a:r>
                        <a:rPr kumimoji="0" lang="en-US" sz="2000" b="1" i="0" u="none" strike="noStrike" kern="400" cap="none" spc="0" normalizeH="0" baseline="0" noProof="0" dirty="0">
                          <a:ln>
                            <a:noFill/>
                          </a:ln>
                          <a:solidFill>
                            <a:schemeClr val="accent2"/>
                          </a:solidFill>
                          <a:effectLst/>
                          <a:uLnTx/>
                          <a:uFillTx/>
                          <a:latin typeface="+mn-lt"/>
                          <a:ea typeface="+mn-ea"/>
                          <a:cs typeface="Arial"/>
                        </a:rPr>
                        <a:t>2</a:t>
                      </a:r>
                    </a:p>
                  </a:txBody>
                  <a:tcPr anchor="ct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alpha val="85098"/>
                      </a:schemeClr>
                    </a:solidFill>
                  </a:tcPr>
                </a:tc>
                <a:extLst>
                  <a:ext uri="{0D108BD9-81ED-4DB2-BD59-A6C34878D82A}">
                    <a16:rowId xmlns:a16="http://schemas.microsoft.com/office/drawing/2014/main" val="4098817711"/>
                  </a:ext>
                </a:extLst>
              </a:tr>
            </a:tbl>
          </a:graphicData>
        </a:graphic>
      </p:graphicFrame>
      <p:pic>
        <p:nvPicPr>
          <p:cNvPr id="4" name="Graphic 94">
            <a:extLst>
              <a:ext uri="{FF2B5EF4-FFF2-40B4-BE49-F238E27FC236}">
                <a16:creationId xmlns:a16="http://schemas.microsoft.com/office/drawing/2014/main" id="{6B3507B3-D5BB-3743-8E83-3F28ADCBCA0C}"/>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7428929" y="1705383"/>
            <a:ext cx="693909" cy="693909"/>
          </a:xfrm>
          <a:prstGeom prst="rect">
            <a:avLst/>
          </a:prstGeom>
        </p:spPr>
      </p:pic>
      <p:pic>
        <p:nvPicPr>
          <p:cNvPr id="5" name="Graphic 95">
            <a:extLst>
              <a:ext uri="{FF2B5EF4-FFF2-40B4-BE49-F238E27FC236}">
                <a16:creationId xmlns:a16="http://schemas.microsoft.com/office/drawing/2014/main" id="{09A8C7C9-765C-F743-988E-7281BCFFF4A9}"/>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9983058" y="1705383"/>
            <a:ext cx="674436" cy="674436"/>
          </a:xfrm>
          <a:prstGeom prst="rect">
            <a:avLst/>
          </a:prstGeom>
        </p:spPr>
      </p:pic>
      <p:pic>
        <p:nvPicPr>
          <p:cNvPr id="6" name="Graphic 17">
            <a:extLst>
              <a:ext uri="{FF2B5EF4-FFF2-40B4-BE49-F238E27FC236}">
                <a16:creationId xmlns:a16="http://schemas.microsoft.com/office/drawing/2014/main" id="{6BA215E9-B4A8-E24F-B98F-4B92FA0D191D}"/>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4874799" y="1705383"/>
            <a:ext cx="693909" cy="693909"/>
          </a:xfrm>
          <a:prstGeom prst="rect">
            <a:avLst/>
          </a:prstGeom>
        </p:spPr>
      </p:pic>
    </p:spTree>
    <p:extLst>
      <p:ext uri="{BB962C8B-B14F-4D97-AF65-F5344CB8AC3E}">
        <p14:creationId xmlns:p14="http://schemas.microsoft.com/office/powerpoint/2010/main" val="1172215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US" sz="2400" dirty="0">
                <a:solidFill>
                  <a:schemeClr val="accent2"/>
                </a:solidFill>
              </a:rPr>
              <a:t>Digital at Novelis</a:t>
            </a:r>
          </a:p>
        </p:txBody>
      </p:sp>
      <p:sp>
        <p:nvSpPr>
          <p:cNvPr id="5" name="TextBox 4"/>
          <p:cNvSpPr txBox="1"/>
          <p:nvPr/>
        </p:nvSpPr>
        <p:spPr>
          <a:xfrm>
            <a:off x="1152525" y="1971675"/>
            <a:ext cx="914400" cy="914400"/>
          </a:xfrm>
          <a:prstGeom prst="rect">
            <a:avLst/>
          </a:prstGeom>
        </p:spPr>
        <p:txBody>
          <a:bodyPr vert="horz" wrap="none" lIns="91440" tIns="45720" rIns="91440" bIns="45720" rtlCol="0">
            <a:noAutofit/>
          </a:bodyPr>
          <a:lstStyle/>
          <a:p>
            <a:pPr marL="0" indent="0" algn="l">
              <a:lnSpc>
                <a:spcPts val="1800"/>
              </a:lnSpc>
              <a:spcAft>
                <a:spcPts val="600"/>
              </a:spcAft>
              <a:buNone/>
            </a:pPr>
            <a:endParaRPr lang="en-US" sz="1200" dirty="0">
              <a:solidFill>
                <a:prstClr val="black">
                  <a:lumMod val="75000"/>
                  <a:lumOff val="25000"/>
                </a:prstClr>
              </a:solidFill>
              <a:latin typeface="Segoe UI" panose="020B0502040204020203" pitchFamily="34" charset="0"/>
              <a:cs typeface="Segoe UI" panose="020B0502040204020203" pitchFamily="34" charset="0"/>
            </a:endParaRPr>
          </a:p>
        </p:txBody>
      </p:sp>
      <p:sp>
        <p:nvSpPr>
          <p:cNvPr id="6" name="TextBox 5"/>
          <p:cNvSpPr txBox="1"/>
          <p:nvPr/>
        </p:nvSpPr>
        <p:spPr>
          <a:xfrm>
            <a:off x="604433" y="1657350"/>
            <a:ext cx="11158941" cy="4552950"/>
          </a:xfrm>
          <a:prstGeom prst="rect">
            <a:avLst/>
          </a:prstGeom>
        </p:spPr>
        <p:txBody>
          <a:bodyPr vert="horz" wrap="none" lIns="91440" tIns="45720" rIns="91440" bIns="45720" rtlCol="0">
            <a:noAutofit/>
          </a:bodyPr>
          <a:lstStyle/>
          <a:p>
            <a:pPr marL="0" indent="0" algn="l">
              <a:lnSpc>
                <a:spcPts val="1800"/>
              </a:lnSpc>
              <a:spcAft>
                <a:spcPts val="600"/>
              </a:spcAft>
              <a:buNone/>
            </a:pPr>
            <a:endParaRPr lang="en-US" sz="1200" dirty="0">
              <a:solidFill>
                <a:prstClr val="black">
                  <a:lumMod val="75000"/>
                  <a:lumOff val="25000"/>
                </a:prstClr>
              </a:solidFill>
              <a:latin typeface="Segoe UI" panose="020B0502040204020203" pitchFamily="34" charset="0"/>
              <a:cs typeface="Segoe UI" panose="020B0502040204020203" pitchFamily="34" charset="0"/>
            </a:endParaRPr>
          </a:p>
        </p:txBody>
      </p:sp>
      <p:sp>
        <p:nvSpPr>
          <p:cNvPr id="7" name="Content Placeholder 3"/>
          <p:cNvSpPr>
            <a:spLocks noGrp="1"/>
          </p:cNvSpPr>
          <p:nvPr>
            <p:ph idx="1"/>
          </p:nvPr>
        </p:nvSpPr>
        <p:spPr>
          <a:xfrm>
            <a:off x="604435" y="1507068"/>
            <a:ext cx="5396316" cy="4669896"/>
          </a:xfrm>
        </p:spPr>
        <p:txBody>
          <a:bodyPr anchor="t">
            <a:normAutofit/>
          </a:bodyPr>
          <a:lstStyle/>
          <a:p>
            <a:pPr marL="342900" indent="-342900">
              <a:buSzPct val="100000"/>
              <a:buFont typeface="Wingdings" panose="05000000000000000000" pitchFamily="2" charset="2"/>
              <a:buChar char="Ø"/>
            </a:pPr>
            <a:r>
              <a:rPr lang="en-US" sz="2000" dirty="0"/>
              <a:t>The </a:t>
            </a:r>
            <a:r>
              <a:rPr lang="en-US" sz="2000" dirty="0">
                <a:solidFill>
                  <a:schemeClr val="accent2"/>
                </a:solidFill>
              </a:rPr>
              <a:t>Digital </a:t>
            </a:r>
            <a:r>
              <a:rPr lang="en-US" sz="2000" dirty="0" err="1">
                <a:solidFill>
                  <a:schemeClr val="accent2"/>
                </a:solidFill>
              </a:rPr>
              <a:t>CoE</a:t>
            </a:r>
            <a:r>
              <a:rPr lang="en-US" sz="2000" dirty="0">
                <a:solidFill>
                  <a:schemeClr val="accent2"/>
                </a:solidFill>
              </a:rPr>
              <a:t> </a:t>
            </a:r>
            <a:r>
              <a:rPr lang="en-US" sz="2000" dirty="0"/>
              <a:t>was established to expedite application of digital technologies </a:t>
            </a:r>
          </a:p>
          <a:p>
            <a:pPr marL="342900" indent="-342900">
              <a:buSzPct val="100000"/>
              <a:buFont typeface="Wingdings" panose="05000000000000000000" pitchFamily="2" charset="2"/>
              <a:buChar char="Ø"/>
            </a:pPr>
            <a:r>
              <a:rPr lang="en-US" sz="2000" dirty="0"/>
              <a:t>Focus is on </a:t>
            </a:r>
            <a:r>
              <a:rPr lang="en-US" sz="2000" dirty="0">
                <a:solidFill>
                  <a:schemeClr val="accent2"/>
                </a:solidFill>
              </a:rPr>
              <a:t>operations and supply chain</a:t>
            </a:r>
            <a:r>
              <a:rPr lang="en-US" sz="2000" dirty="0"/>
              <a:t> </a:t>
            </a:r>
          </a:p>
          <a:p>
            <a:pPr marL="342900" indent="-342900">
              <a:buSzPct val="100000"/>
              <a:buFont typeface="Wingdings" panose="05000000000000000000" pitchFamily="2" charset="2"/>
              <a:buChar char="Ø"/>
            </a:pPr>
            <a:r>
              <a:rPr lang="en-US" sz="2000" dirty="0"/>
              <a:t>we leverage </a:t>
            </a:r>
            <a:r>
              <a:rPr lang="en-US" sz="2000" dirty="0">
                <a:solidFill>
                  <a:schemeClr val="accent2"/>
                </a:solidFill>
              </a:rPr>
              <a:t>Advanced Analytics techniques</a:t>
            </a:r>
            <a:r>
              <a:rPr lang="en-US" sz="2000" dirty="0"/>
              <a:t> such as Machine Learning, Linear and Non-linear Optimization, Simulation and Bayesian Statistical Modeling to name a few</a:t>
            </a:r>
          </a:p>
        </p:txBody>
      </p:sp>
      <p:pic>
        <p:nvPicPr>
          <p:cNvPr id="17" name="Picture 16"/>
          <p:cNvPicPr>
            <a:picLocks noChangeAspect="1"/>
          </p:cNvPicPr>
          <p:nvPr/>
        </p:nvPicPr>
        <p:blipFill>
          <a:blip r:embed="rId2"/>
          <a:stretch>
            <a:fillRect/>
          </a:stretch>
        </p:blipFill>
        <p:spPr>
          <a:xfrm>
            <a:off x="7487331" y="2068029"/>
            <a:ext cx="3897158" cy="3731592"/>
          </a:xfrm>
          <a:prstGeom prst="rect">
            <a:avLst/>
          </a:prstGeom>
        </p:spPr>
      </p:pic>
      <p:sp>
        <p:nvSpPr>
          <p:cNvPr id="18" name="TextBox 17"/>
          <p:cNvSpPr txBox="1"/>
          <p:nvPr/>
        </p:nvSpPr>
        <p:spPr>
          <a:xfrm>
            <a:off x="7967662" y="1507068"/>
            <a:ext cx="914400" cy="914400"/>
          </a:xfrm>
          <a:prstGeom prst="rect">
            <a:avLst/>
          </a:prstGeom>
        </p:spPr>
        <p:txBody>
          <a:bodyPr vert="horz" wrap="none" lIns="91440" tIns="45720" rIns="91440" bIns="45720" rtlCol="0">
            <a:noAutofit/>
          </a:bodyPr>
          <a:lstStyle/>
          <a:p>
            <a:pPr marL="0" indent="0" algn="l">
              <a:lnSpc>
                <a:spcPts val="1800"/>
              </a:lnSpc>
              <a:spcAft>
                <a:spcPts val="600"/>
              </a:spcAft>
              <a:buNone/>
            </a:pPr>
            <a:r>
              <a:rPr lang="en-US" sz="2400" dirty="0">
                <a:solidFill>
                  <a:schemeClr val="accent2"/>
                </a:solidFill>
                <a:latin typeface="Segoe UI" panose="020B0502040204020203" pitchFamily="34" charset="0"/>
                <a:cs typeface="Segoe UI" panose="020B0502040204020203" pitchFamily="34" charset="0"/>
              </a:rPr>
              <a:t>Our Dual Mandate </a:t>
            </a:r>
          </a:p>
        </p:txBody>
      </p:sp>
    </p:spTree>
    <p:extLst>
      <p:ext uri="{BB962C8B-B14F-4D97-AF65-F5344CB8AC3E}">
        <p14:creationId xmlns:p14="http://schemas.microsoft.com/office/powerpoint/2010/main" val="3595156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US" sz="2400" dirty="0">
                <a:solidFill>
                  <a:schemeClr val="accent2"/>
                </a:solidFill>
              </a:rPr>
              <a:t>How the Digital works within Novelis</a:t>
            </a:r>
          </a:p>
        </p:txBody>
      </p:sp>
      <p:pic>
        <p:nvPicPr>
          <p:cNvPr id="3" name="Picture 2"/>
          <p:cNvPicPr>
            <a:picLocks noChangeAspect="1"/>
          </p:cNvPicPr>
          <p:nvPr/>
        </p:nvPicPr>
        <p:blipFill>
          <a:blip r:embed="rId2"/>
          <a:stretch>
            <a:fillRect/>
          </a:stretch>
        </p:blipFill>
        <p:spPr>
          <a:xfrm>
            <a:off x="399020" y="1302393"/>
            <a:ext cx="11078605" cy="5295005"/>
          </a:xfrm>
          <a:prstGeom prst="rect">
            <a:avLst/>
          </a:prstGeom>
        </p:spPr>
      </p:pic>
    </p:spTree>
    <p:extLst>
      <p:ext uri="{BB962C8B-B14F-4D97-AF65-F5344CB8AC3E}">
        <p14:creationId xmlns:p14="http://schemas.microsoft.com/office/powerpoint/2010/main" val="3938803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2C2D56A-A57D-084E-848D-976B91B481EB}"/>
              </a:ext>
            </a:extLst>
          </p:cNvPr>
          <p:cNvGrpSpPr/>
          <p:nvPr/>
        </p:nvGrpSpPr>
        <p:grpSpPr>
          <a:xfrm>
            <a:off x="2016885" y="1133452"/>
            <a:ext cx="8138979" cy="5275195"/>
            <a:chOff x="2026443" y="1138744"/>
            <a:chExt cx="8139099" cy="5275272"/>
          </a:xfrm>
          <a:solidFill>
            <a:schemeClr val="accent3"/>
          </a:solidFill>
        </p:grpSpPr>
        <p:sp>
          <p:nvSpPr>
            <p:cNvPr id="7" name="Freeform 4">
              <a:extLst>
                <a:ext uri="{FF2B5EF4-FFF2-40B4-BE49-F238E27FC236}">
                  <a16:creationId xmlns:a16="http://schemas.microsoft.com/office/drawing/2014/main" id="{C5AEB260-50E1-154A-ADA0-B14DE46C2E6D}"/>
                </a:ext>
              </a:extLst>
            </p:cNvPr>
            <p:cNvSpPr>
              <a:spLocks noChangeAspect="1"/>
            </p:cNvSpPr>
            <p:nvPr/>
          </p:nvSpPr>
          <p:spPr bwMode="gray">
            <a:xfrm>
              <a:off x="3135446" y="2375355"/>
              <a:ext cx="419812" cy="360314"/>
            </a:xfrm>
            <a:custGeom>
              <a:avLst/>
              <a:gdLst>
                <a:gd name="T0" fmla="*/ 0 w 237"/>
                <a:gd name="T1" fmla="*/ 90 h 203"/>
                <a:gd name="T2" fmla="*/ 16 w 237"/>
                <a:gd name="T3" fmla="*/ 98 h 203"/>
                <a:gd name="T4" fmla="*/ 9 w 237"/>
                <a:gd name="T5" fmla="*/ 116 h 203"/>
                <a:gd name="T6" fmla="*/ 25 w 237"/>
                <a:gd name="T7" fmla="*/ 123 h 203"/>
                <a:gd name="T8" fmla="*/ 66 w 237"/>
                <a:gd name="T9" fmla="*/ 123 h 203"/>
                <a:gd name="T10" fmla="*/ 82 w 237"/>
                <a:gd name="T11" fmla="*/ 141 h 203"/>
                <a:gd name="T12" fmla="*/ 66 w 237"/>
                <a:gd name="T13" fmla="*/ 148 h 203"/>
                <a:gd name="T14" fmla="*/ 25 w 237"/>
                <a:gd name="T15" fmla="*/ 148 h 203"/>
                <a:gd name="T16" fmla="*/ 34 w 237"/>
                <a:gd name="T17" fmla="*/ 173 h 203"/>
                <a:gd name="T18" fmla="*/ 50 w 237"/>
                <a:gd name="T19" fmla="*/ 180 h 203"/>
                <a:gd name="T20" fmla="*/ 66 w 237"/>
                <a:gd name="T21" fmla="*/ 180 h 203"/>
                <a:gd name="T22" fmla="*/ 75 w 237"/>
                <a:gd name="T23" fmla="*/ 205 h 203"/>
                <a:gd name="T24" fmla="*/ 115 w 237"/>
                <a:gd name="T25" fmla="*/ 198 h 203"/>
                <a:gd name="T26" fmla="*/ 157 w 237"/>
                <a:gd name="T27" fmla="*/ 180 h 203"/>
                <a:gd name="T28" fmla="*/ 164 w 237"/>
                <a:gd name="T29" fmla="*/ 173 h 203"/>
                <a:gd name="T30" fmla="*/ 198 w 237"/>
                <a:gd name="T31" fmla="*/ 198 h 203"/>
                <a:gd name="T32" fmla="*/ 214 w 237"/>
                <a:gd name="T33" fmla="*/ 189 h 203"/>
                <a:gd name="T34" fmla="*/ 223 w 237"/>
                <a:gd name="T35" fmla="*/ 180 h 203"/>
                <a:gd name="T36" fmla="*/ 223 w 237"/>
                <a:gd name="T37" fmla="*/ 164 h 203"/>
                <a:gd name="T38" fmla="*/ 230 w 237"/>
                <a:gd name="T39" fmla="*/ 164 h 203"/>
                <a:gd name="T40" fmla="*/ 239 w 237"/>
                <a:gd name="T41" fmla="*/ 148 h 203"/>
                <a:gd name="T42" fmla="*/ 198 w 237"/>
                <a:gd name="T43" fmla="*/ 123 h 203"/>
                <a:gd name="T44" fmla="*/ 182 w 237"/>
                <a:gd name="T45" fmla="*/ 116 h 203"/>
                <a:gd name="T46" fmla="*/ 182 w 237"/>
                <a:gd name="T47" fmla="*/ 90 h 203"/>
                <a:gd name="T48" fmla="*/ 173 w 237"/>
                <a:gd name="T49" fmla="*/ 50 h 203"/>
                <a:gd name="T50" fmla="*/ 188 w 237"/>
                <a:gd name="T51" fmla="*/ 8 h 203"/>
                <a:gd name="T52" fmla="*/ 182 w 237"/>
                <a:gd name="T53" fmla="*/ 0 h 203"/>
                <a:gd name="T54" fmla="*/ 157 w 237"/>
                <a:gd name="T55" fmla="*/ 0 h 203"/>
                <a:gd name="T56" fmla="*/ 141 w 237"/>
                <a:gd name="T57" fmla="*/ 41 h 203"/>
                <a:gd name="T58" fmla="*/ 123 w 237"/>
                <a:gd name="T59" fmla="*/ 33 h 203"/>
                <a:gd name="T60" fmla="*/ 107 w 237"/>
                <a:gd name="T61" fmla="*/ 33 h 203"/>
                <a:gd name="T62" fmla="*/ 90 w 237"/>
                <a:gd name="T63" fmla="*/ 25 h 203"/>
                <a:gd name="T64" fmla="*/ 75 w 237"/>
                <a:gd name="T65" fmla="*/ 41 h 203"/>
                <a:gd name="T66" fmla="*/ 66 w 237"/>
                <a:gd name="T67" fmla="*/ 15 h 203"/>
                <a:gd name="T68" fmla="*/ 50 w 237"/>
                <a:gd name="T69" fmla="*/ 15 h 203"/>
                <a:gd name="T70" fmla="*/ 9 w 237"/>
                <a:gd name="T71" fmla="*/ 50 h 203"/>
                <a:gd name="T72" fmla="*/ 9 w 237"/>
                <a:gd name="T73" fmla="*/ 57 h 203"/>
                <a:gd name="T74" fmla="*/ 0 w 237"/>
                <a:gd name="T75" fmla="*/ 75 h 203"/>
                <a:gd name="T76" fmla="*/ 0 w 237"/>
                <a:gd name="T77" fmla="*/ 90 h 20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237" h="203">
                  <a:moveTo>
                    <a:pt x="0" y="89"/>
                  </a:moveTo>
                  <a:lnTo>
                    <a:pt x="16" y="97"/>
                  </a:lnTo>
                  <a:lnTo>
                    <a:pt x="9" y="114"/>
                  </a:lnTo>
                  <a:lnTo>
                    <a:pt x="25" y="121"/>
                  </a:lnTo>
                  <a:lnTo>
                    <a:pt x="65" y="121"/>
                  </a:lnTo>
                  <a:lnTo>
                    <a:pt x="81" y="139"/>
                  </a:lnTo>
                  <a:lnTo>
                    <a:pt x="65" y="146"/>
                  </a:lnTo>
                  <a:lnTo>
                    <a:pt x="25" y="146"/>
                  </a:lnTo>
                  <a:lnTo>
                    <a:pt x="34" y="170"/>
                  </a:lnTo>
                  <a:lnTo>
                    <a:pt x="49" y="177"/>
                  </a:lnTo>
                  <a:lnTo>
                    <a:pt x="65" y="177"/>
                  </a:lnTo>
                  <a:lnTo>
                    <a:pt x="74" y="202"/>
                  </a:lnTo>
                  <a:lnTo>
                    <a:pt x="114" y="195"/>
                  </a:lnTo>
                  <a:lnTo>
                    <a:pt x="155" y="177"/>
                  </a:lnTo>
                  <a:lnTo>
                    <a:pt x="162" y="170"/>
                  </a:lnTo>
                  <a:lnTo>
                    <a:pt x="196" y="195"/>
                  </a:lnTo>
                  <a:lnTo>
                    <a:pt x="211" y="186"/>
                  </a:lnTo>
                  <a:lnTo>
                    <a:pt x="220" y="177"/>
                  </a:lnTo>
                  <a:lnTo>
                    <a:pt x="220" y="162"/>
                  </a:lnTo>
                  <a:lnTo>
                    <a:pt x="227" y="162"/>
                  </a:lnTo>
                  <a:lnTo>
                    <a:pt x="236" y="146"/>
                  </a:lnTo>
                  <a:lnTo>
                    <a:pt x="196" y="121"/>
                  </a:lnTo>
                  <a:lnTo>
                    <a:pt x="180" y="114"/>
                  </a:lnTo>
                  <a:lnTo>
                    <a:pt x="180" y="89"/>
                  </a:lnTo>
                  <a:lnTo>
                    <a:pt x="171" y="49"/>
                  </a:lnTo>
                  <a:lnTo>
                    <a:pt x="186" y="8"/>
                  </a:lnTo>
                  <a:lnTo>
                    <a:pt x="180" y="0"/>
                  </a:lnTo>
                  <a:lnTo>
                    <a:pt x="155" y="0"/>
                  </a:lnTo>
                  <a:lnTo>
                    <a:pt x="139" y="40"/>
                  </a:lnTo>
                  <a:lnTo>
                    <a:pt x="121" y="33"/>
                  </a:lnTo>
                  <a:lnTo>
                    <a:pt x="106" y="33"/>
                  </a:lnTo>
                  <a:lnTo>
                    <a:pt x="89" y="25"/>
                  </a:lnTo>
                  <a:lnTo>
                    <a:pt x="74" y="40"/>
                  </a:lnTo>
                  <a:lnTo>
                    <a:pt x="65" y="15"/>
                  </a:lnTo>
                  <a:lnTo>
                    <a:pt x="49" y="15"/>
                  </a:lnTo>
                  <a:lnTo>
                    <a:pt x="9" y="49"/>
                  </a:lnTo>
                  <a:lnTo>
                    <a:pt x="9" y="56"/>
                  </a:lnTo>
                  <a:lnTo>
                    <a:pt x="0" y="74"/>
                  </a:lnTo>
                  <a:lnTo>
                    <a:pt x="0" y="89"/>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8" name="Freeform 5">
              <a:extLst>
                <a:ext uri="{FF2B5EF4-FFF2-40B4-BE49-F238E27FC236}">
                  <a16:creationId xmlns:a16="http://schemas.microsoft.com/office/drawing/2014/main" id="{BD1CF150-5153-DD47-A25C-1AB529C5F351}"/>
                </a:ext>
              </a:extLst>
            </p:cNvPr>
            <p:cNvSpPr>
              <a:spLocks noChangeAspect="1"/>
            </p:cNvSpPr>
            <p:nvPr/>
          </p:nvSpPr>
          <p:spPr bwMode="gray">
            <a:xfrm>
              <a:off x="3798398" y="2359613"/>
              <a:ext cx="650708" cy="734620"/>
            </a:xfrm>
            <a:custGeom>
              <a:avLst/>
              <a:gdLst>
                <a:gd name="T0" fmla="*/ 34 w 367"/>
                <a:gd name="T1" fmla="*/ 150 h 414"/>
                <a:gd name="T2" fmla="*/ 100 w 367"/>
                <a:gd name="T3" fmla="*/ 165 h 414"/>
                <a:gd name="T4" fmla="*/ 133 w 367"/>
                <a:gd name="T5" fmla="*/ 173 h 414"/>
                <a:gd name="T6" fmla="*/ 148 w 367"/>
                <a:gd name="T7" fmla="*/ 150 h 414"/>
                <a:gd name="T8" fmla="*/ 181 w 367"/>
                <a:gd name="T9" fmla="*/ 189 h 414"/>
                <a:gd name="T10" fmla="*/ 190 w 367"/>
                <a:gd name="T11" fmla="*/ 198 h 414"/>
                <a:gd name="T12" fmla="*/ 214 w 367"/>
                <a:gd name="T13" fmla="*/ 229 h 414"/>
                <a:gd name="T14" fmla="*/ 199 w 367"/>
                <a:gd name="T15" fmla="*/ 296 h 414"/>
                <a:gd name="T16" fmla="*/ 199 w 367"/>
                <a:gd name="T17" fmla="*/ 322 h 414"/>
                <a:gd name="T18" fmla="*/ 157 w 367"/>
                <a:gd name="T19" fmla="*/ 330 h 414"/>
                <a:gd name="T20" fmla="*/ 148 w 367"/>
                <a:gd name="T21" fmla="*/ 355 h 414"/>
                <a:gd name="T22" fmla="*/ 181 w 367"/>
                <a:gd name="T23" fmla="*/ 346 h 414"/>
                <a:gd name="T24" fmla="*/ 230 w 367"/>
                <a:gd name="T25" fmla="*/ 370 h 414"/>
                <a:gd name="T26" fmla="*/ 265 w 367"/>
                <a:gd name="T27" fmla="*/ 403 h 414"/>
                <a:gd name="T28" fmla="*/ 305 w 367"/>
                <a:gd name="T29" fmla="*/ 419 h 414"/>
                <a:gd name="T30" fmla="*/ 272 w 367"/>
                <a:gd name="T31" fmla="*/ 378 h 414"/>
                <a:gd name="T32" fmla="*/ 314 w 367"/>
                <a:gd name="T33" fmla="*/ 396 h 414"/>
                <a:gd name="T34" fmla="*/ 330 w 367"/>
                <a:gd name="T35" fmla="*/ 370 h 414"/>
                <a:gd name="T36" fmla="*/ 321 w 367"/>
                <a:gd name="T37" fmla="*/ 346 h 414"/>
                <a:gd name="T38" fmla="*/ 289 w 367"/>
                <a:gd name="T39" fmla="*/ 304 h 414"/>
                <a:gd name="T40" fmla="*/ 314 w 367"/>
                <a:gd name="T41" fmla="*/ 304 h 414"/>
                <a:gd name="T42" fmla="*/ 338 w 367"/>
                <a:gd name="T43" fmla="*/ 330 h 414"/>
                <a:gd name="T44" fmla="*/ 355 w 367"/>
                <a:gd name="T45" fmla="*/ 312 h 414"/>
                <a:gd name="T46" fmla="*/ 321 w 367"/>
                <a:gd name="T47" fmla="*/ 229 h 414"/>
                <a:gd name="T48" fmla="*/ 280 w 367"/>
                <a:gd name="T49" fmla="*/ 214 h 414"/>
                <a:gd name="T50" fmla="*/ 297 w 367"/>
                <a:gd name="T51" fmla="*/ 189 h 414"/>
                <a:gd name="T52" fmla="*/ 289 w 367"/>
                <a:gd name="T53" fmla="*/ 165 h 414"/>
                <a:gd name="T54" fmla="*/ 254 w 367"/>
                <a:gd name="T55" fmla="*/ 132 h 414"/>
                <a:gd name="T56" fmla="*/ 223 w 367"/>
                <a:gd name="T57" fmla="*/ 99 h 414"/>
                <a:gd name="T58" fmla="*/ 199 w 367"/>
                <a:gd name="T59" fmla="*/ 59 h 414"/>
                <a:gd name="T60" fmla="*/ 157 w 367"/>
                <a:gd name="T61" fmla="*/ 50 h 414"/>
                <a:gd name="T62" fmla="*/ 124 w 367"/>
                <a:gd name="T63" fmla="*/ 59 h 414"/>
                <a:gd name="T64" fmla="*/ 116 w 367"/>
                <a:gd name="T65" fmla="*/ 50 h 414"/>
                <a:gd name="T66" fmla="*/ 107 w 367"/>
                <a:gd name="T67" fmla="*/ 9 h 414"/>
                <a:gd name="T68" fmla="*/ 91 w 367"/>
                <a:gd name="T69" fmla="*/ 0 h 414"/>
                <a:gd name="T70" fmla="*/ 50 w 367"/>
                <a:gd name="T71" fmla="*/ 75 h 414"/>
                <a:gd name="T72" fmla="*/ 41 w 367"/>
                <a:gd name="T73" fmla="*/ 84 h 414"/>
                <a:gd name="T74" fmla="*/ 60 w 367"/>
                <a:gd name="T75" fmla="*/ 17 h 414"/>
                <a:gd name="T76" fmla="*/ 34 w 367"/>
                <a:gd name="T77" fmla="*/ 0 h 414"/>
                <a:gd name="T78" fmla="*/ 0 w 367"/>
                <a:gd name="T79" fmla="*/ 66 h 41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367" h="414">
                  <a:moveTo>
                    <a:pt x="0" y="89"/>
                  </a:moveTo>
                  <a:lnTo>
                    <a:pt x="34" y="148"/>
                  </a:lnTo>
                  <a:lnTo>
                    <a:pt x="49" y="155"/>
                  </a:lnTo>
                  <a:lnTo>
                    <a:pt x="99" y="163"/>
                  </a:lnTo>
                  <a:lnTo>
                    <a:pt x="106" y="163"/>
                  </a:lnTo>
                  <a:lnTo>
                    <a:pt x="131" y="171"/>
                  </a:lnTo>
                  <a:lnTo>
                    <a:pt x="139" y="171"/>
                  </a:lnTo>
                  <a:lnTo>
                    <a:pt x="146" y="148"/>
                  </a:lnTo>
                  <a:lnTo>
                    <a:pt x="155" y="163"/>
                  </a:lnTo>
                  <a:lnTo>
                    <a:pt x="179" y="186"/>
                  </a:lnTo>
                  <a:lnTo>
                    <a:pt x="171" y="204"/>
                  </a:lnTo>
                  <a:lnTo>
                    <a:pt x="187" y="195"/>
                  </a:lnTo>
                  <a:lnTo>
                    <a:pt x="196" y="211"/>
                  </a:lnTo>
                  <a:lnTo>
                    <a:pt x="211" y="226"/>
                  </a:lnTo>
                  <a:lnTo>
                    <a:pt x="220" y="251"/>
                  </a:lnTo>
                  <a:lnTo>
                    <a:pt x="196" y="292"/>
                  </a:lnTo>
                  <a:lnTo>
                    <a:pt x="202" y="308"/>
                  </a:lnTo>
                  <a:lnTo>
                    <a:pt x="196" y="317"/>
                  </a:lnTo>
                  <a:lnTo>
                    <a:pt x="155" y="308"/>
                  </a:lnTo>
                  <a:lnTo>
                    <a:pt x="155" y="325"/>
                  </a:lnTo>
                  <a:lnTo>
                    <a:pt x="146" y="325"/>
                  </a:lnTo>
                  <a:lnTo>
                    <a:pt x="146" y="350"/>
                  </a:lnTo>
                  <a:lnTo>
                    <a:pt x="171" y="350"/>
                  </a:lnTo>
                  <a:lnTo>
                    <a:pt x="179" y="341"/>
                  </a:lnTo>
                  <a:lnTo>
                    <a:pt x="196" y="341"/>
                  </a:lnTo>
                  <a:lnTo>
                    <a:pt x="227" y="365"/>
                  </a:lnTo>
                  <a:lnTo>
                    <a:pt x="227" y="373"/>
                  </a:lnTo>
                  <a:lnTo>
                    <a:pt x="261" y="397"/>
                  </a:lnTo>
                  <a:lnTo>
                    <a:pt x="276" y="407"/>
                  </a:lnTo>
                  <a:lnTo>
                    <a:pt x="301" y="413"/>
                  </a:lnTo>
                  <a:lnTo>
                    <a:pt x="301" y="407"/>
                  </a:lnTo>
                  <a:lnTo>
                    <a:pt x="268" y="373"/>
                  </a:lnTo>
                  <a:lnTo>
                    <a:pt x="268" y="357"/>
                  </a:lnTo>
                  <a:lnTo>
                    <a:pt x="310" y="390"/>
                  </a:lnTo>
                  <a:lnTo>
                    <a:pt x="326" y="390"/>
                  </a:lnTo>
                  <a:lnTo>
                    <a:pt x="326" y="365"/>
                  </a:lnTo>
                  <a:lnTo>
                    <a:pt x="317" y="357"/>
                  </a:lnTo>
                  <a:lnTo>
                    <a:pt x="317" y="341"/>
                  </a:lnTo>
                  <a:lnTo>
                    <a:pt x="293" y="317"/>
                  </a:lnTo>
                  <a:lnTo>
                    <a:pt x="285" y="300"/>
                  </a:lnTo>
                  <a:lnTo>
                    <a:pt x="293" y="285"/>
                  </a:lnTo>
                  <a:lnTo>
                    <a:pt x="310" y="300"/>
                  </a:lnTo>
                  <a:lnTo>
                    <a:pt x="317" y="317"/>
                  </a:lnTo>
                  <a:lnTo>
                    <a:pt x="333" y="325"/>
                  </a:lnTo>
                  <a:lnTo>
                    <a:pt x="333" y="308"/>
                  </a:lnTo>
                  <a:lnTo>
                    <a:pt x="350" y="308"/>
                  </a:lnTo>
                  <a:lnTo>
                    <a:pt x="366" y="276"/>
                  </a:lnTo>
                  <a:lnTo>
                    <a:pt x="317" y="226"/>
                  </a:lnTo>
                  <a:lnTo>
                    <a:pt x="293" y="226"/>
                  </a:lnTo>
                  <a:lnTo>
                    <a:pt x="276" y="211"/>
                  </a:lnTo>
                  <a:lnTo>
                    <a:pt x="276" y="195"/>
                  </a:lnTo>
                  <a:lnTo>
                    <a:pt x="293" y="186"/>
                  </a:lnTo>
                  <a:lnTo>
                    <a:pt x="276" y="171"/>
                  </a:lnTo>
                  <a:lnTo>
                    <a:pt x="285" y="163"/>
                  </a:lnTo>
                  <a:lnTo>
                    <a:pt x="276" y="139"/>
                  </a:lnTo>
                  <a:lnTo>
                    <a:pt x="251" y="130"/>
                  </a:lnTo>
                  <a:lnTo>
                    <a:pt x="236" y="106"/>
                  </a:lnTo>
                  <a:lnTo>
                    <a:pt x="220" y="98"/>
                  </a:lnTo>
                  <a:lnTo>
                    <a:pt x="202" y="89"/>
                  </a:lnTo>
                  <a:lnTo>
                    <a:pt x="196" y="58"/>
                  </a:lnTo>
                  <a:lnTo>
                    <a:pt x="179" y="58"/>
                  </a:lnTo>
                  <a:lnTo>
                    <a:pt x="155" y="49"/>
                  </a:lnTo>
                  <a:lnTo>
                    <a:pt x="139" y="58"/>
                  </a:lnTo>
                  <a:lnTo>
                    <a:pt x="122" y="58"/>
                  </a:lnTo>
                  <a:lnTo>
                    <a:pt x="106" y="74"/>
                  </a:lnTo>
                  <a:lnTo>
                    <a:pt x="114" y="49"/>
                  </a:lnTo>
                  <a:lnTo>
                    <a:pt x="106" y="34"/>
                  </a:lnTo>
                  <a:lnTo>
                    <a:pt x="106" y="9"/>
                  </a:lnTo>
                  <a:lnTo>
                    <a:pt x="106" y="0"/>
                  </a:lnTo>
                  <a:lnTo>
                    <a:pt x="90" y="0"/>
                  </a:lnTo>
                  <a:lnTo>
                    <a:pt x="59" y="42"/>
                  </a:lnTo>
                  <a:lnTo>
                    <a:pt x="49" y="74"/>
                  </a:lnTo>
                  <a:lnTo>
                    <a:pt x="59" y="98"/>
                  </a:lnTo>
                  <a:lnTo>
                    <a:pt x="40" y="83"/>
                  </a:lnTo>
                  <a:lnTo>
                    <a:pt x="40" y="42"/>
                  </a:lnTo>
                  <a:lnTo>
                    <a:pt x="59" y="17"/>
                  </a:lnTo>
                  <a:lnTo>
                    <a:pt x="74" y="0"/>
                  </a:lnTo>
                  <a:lnTo>
                    <a:pt x="34" y="0"/>
                  </a:lnTo>
                  <a:lnTo>
                    <a:pt x="9" y="34"/>
                  </a:lnTo>
                  <a:lnTo>
                    <a:pt x="0" y="65"/>
                  </a:lnTo>
                  <a:lnTo>
                    <a:pt x="0" y="89"/>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9" name="Freeform 6">
              <a:extLst>
                <a:ext uri="{FF2B5EF4-FFF2-40B4-BE49-F238E27FC236}">
                  <a16:creationId xmlns:a16="http://schemas.microsoft.com/office/drawing/2014/main" id="{12B1182B-954B-6F40-BCF0-E3FFEDED2219}"/>
                </a:ext>
              </a:extLst>
            </p:cNvPr>
            <p:cNvSpPr>
              <a:spLocks noChangeAspect="1"/>
            </p:cNvSpPr>
            <p:nvPr/>
          </p:nvSpPr>
          <p:spPr bwMode="gray">
            <a:xfrm>
              <a:off x="3007753" y="3597972"/>
              <a:ext cx="1310162" cy="703136"/>
            </a:xfrm>
            <a:custGeom>
              <a:avLst/>
              <a:gdLst>
                <a:gd name="T0" fmla="*/ 386 w 738"/>
                <a:gd name="T1" fmla="*/ 0 h 396"/>
                <a:gd name="T2" fmla="*/ 426 w 738"/>
                <a:gd name="T3" fmla="*/ 32 h 396"/>
                <a:gd name="T4" fmla="*/ 435 w 738"/>
                <a:gd name="T5" fmla="*/ 49 h 396"/>
                <a:gd name="T6" fmla="*/ 468 w 738"/>
                <a:gd name="T7" fmla="*/ 57 h 396"/>
                <a:gd name="T8" fmla="*/ 512 w 738"/>
                <a:gd name="T9" fmla="*/ 57 h 396"/>
                <a:gd name="T10" fmla="*/ 527 w 738"/>
                <a:gd name="T11" fmla="*/ 73 h 396"/>
                <a:gd name="T12" fmla="*/ 486 w 738"/>
                <a:gd name="T13" fmla="*/ 89 h 396"/>
                <a:gd name="T14" fmla="*/ 477 w 738"/>
                <a:gd name="T15" fmla="*/ 147 h 396"/>
                <a:gd name="T16" fmla="*/ 492 w 738"/>
                <a:gd name="T17" fmla="*/ 105 h 396"/>
                <a:gd name="T18" fmla="*/ 512 w 738"/>
                <a:gd name="T19" fmla="*/ 73 h 396"/>
                <a:gd name="T20" fmla="*/ 527 w 738"/>
                <a:gd name="T21" fmla="*/ 115 h 396"/>
                <a:gd name="T22" fmla="*/ 552 w 738"/>
                <a:gd name="T23" fmla="*/ 124 h 396"/>
                <a:gd name="T24" fmla="*/ 559 w 738"/>
                <a:gd name="T25" fmla="*/ 147 h 396"/>
                <a:gd name="T26" fmla="*/ 625 w 738"/>
                <a:gd name="T27" fmla="*/ 115 h 396"/>
                <a:gd name="T28" fmla="*/ 682 w 738"/>
                <a:gd name="T29" fmla="*/ 89 h 396"/>
                <a:gd name="T30" fmla="*/ 724 w 738"/>
                <a:gd name="T31" fmla="*/ 49 h 396"/>
                <a:gd name="T32" fmla="*/ 741 w 738"/>
                <a:gd name="T33" fmla="*/ 73 h 396"/>
                <a:gd name="T34" fmla="*/ 741 w 738"/>
                <a:gd name="T35" fmla="*/ 98 h 396"/>
                <a:gd name="T36" fmla="*/ 700 w 738"/>
                <a:gd name="T37" fmla="*/ 147 h 396"/>
                <a:gd name="T38" fmla="*/ 682 w 738"/>
                <a:gd name="T39" fmla="*/ 147 h 396"/>
                <a:gd name="T40" fmla="*/ 651 w 738"/>
                <a:gd name="T41" fmla="*/ 197 h 396"/>
                <a:gd name="T42" fmla="*/ 633 w 738"/>
                <a:gd name="T43" fmla="*/ 221 h 396"/>
                <a:gd name="T44" fmla="*/ 625 w 738"/>
                <a:gd name="T45" fmla="*/ 181 h 396"/>
                <a:gd name="T46" fmla="*/ 633 w 738"/>
                <a:gd name="T47" fmla="*/ 246 h 396"/>
                <a:gd name="T48" fmla="*/ 567 w 738"/>
                <a:gd name="T49" fmla="*/ 304 h 396"/>
                <a:gd name="T50" fmla="*/ 575 w 738"/>
                <a:gd name="T51" fmla="*/ 402 h 396"/>
                <a:gd name="T52" fmla="*/ 543 w 738"/>
                <a:gd name="T53" fmla="*/ 377 h 396"/>
                <a:gd name="T54" fmla="*/ 512 w 738"/>
                <a:gd name="T55" fmla="*/ 336 h 396"/>
                <a:gd name="T56" fmla="*/ 452 w 738"/>
                <a:gd name="T57" fmla="*/ 336 h 396"/>
                <a:gd name="T58" fmla="*/ 426 w 738"/>
                <a:gd name="T59" fmla="*/ 336 h 396"/>
                <a:gd name="T60" fmla="*/ 353 w 738"/>
                <a:gd name="T61" fmla="*/ 370 h 396"/>
                <a:gd name="T62" fmla="*/ 296 w 738"/>
                <a:gd name="T63" fmla="*/ 336 h 396"/>
                <a:gd name="T64" fmla="*/ 272 w 738"/>
                <a:gd name="T65" fmla="*/ 344 h 396"/>
                <a:gd name="T66" fmla="*/ 237 w 738"/>
                <a:gd name="T67" fmla="*/ 304 h 396"/>
                <a:gd name="T68" fmla="*/ 98 w 738"/>
                <a:gd name="T69" fmla="*/ 294 h 396"/>
                <a:gd name="T70" fmla="*/ 82 w 738"/>
                <a:gd name="T71" fmla="*/ 271 h 396"/>
                <a:gd name="T72" fmla="*/ 32 w 738"/>
                <a:gd name="T73" fmla="*/ 238 h 396"/>
                <a:gd name="T74" fmla="*/ 24 w 738"/>
                <a:gd name="T75" fmla="*/ 213 h 396"/>
                <a:gd name="T76" fmla="*/ 24 w 738"/>
                <a:gd name="T77" fmla="*/ 205 h 396"/>
                <a:gd name="T78" fmla="*/ 0 w 738"/>
                <a:gd name="T79" fmla="*/ 172 h 396"/>
                <a:gd name="T80" fmla="*/ 7 w 738"/>
                <a:gd name="T81" fmla="*/ 64 h 396"/>
                <a:gd name="T82" fmla="*/ 16 w 738"/>
                <a:gd name="T83" fmla="*/ 41 h 39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38" h="396">
                  <a:moveTo>
                    <a:pt x="24" y="8"/>
                  </a:moveTo>
                  <a:lnTo>
                    <a:pt x="373" y="8"/>
                  </a:lnTo>
                  <a:lnTo>
                    <a:pt x="380" y="0"/>
                  </a:lnTo>
                  <a:lnTo>
                    <a:pt x="389" y="16"/>
                  </a:lnTo>
                  <a:lnTo>
                    <a:pt x="405" y="16"/>
                  </a:lnTo>
                  <a:lnTo>
                    <a:pt x="420" y="32"/>
                  </a:lnTo>
                  <a:lnTo>
                    <a:pt x="445" y="32"/>
                  </a:lnTo>
                  <a:lnTo>
                    <a:pt x="414" y="56"/>
                  </a:lnTo>
                  <a:lnTo>
                    <a:pt x="429" y="48"/>
                  </a:lnTo>
                  <a:lnTo>
                    <a:pt x="438" y="56"/>
                  </a:lnTo>
                  <a:lnTo>
                    <a:pt x="461" y="48"/>
                  </a:lnTo>
                  <a:lnTo>
                    <a:pt x="461" y="56"/>
                  </a:lnTo>
                  <a:lnTo>
                    <a:pt x="470" y="48"/>
                  </a:lnTo>
                  <a:lnTo>
                    <a:pt x="479" y="56"/>
                  </a:lnTo>
                  <a:lnTo>
                    <a:pt x="504" y="56"/>
                  </a:lnTo>
                  <a:lnTo>
                    <a:pt x="510" y="56"/>
                  </a:lnTo>
                  <a:lnTo>
                    <a:pt x="519" y="63"/>
                  </a:lnTo>
                  <a:lnTo>
                    <a:pt x="519" y="72"/>
                  </a:lnTo>
                  <a:lnTo>
                    <a:pt x="479" y="72"/>
                  </a:lnTo>
                  <a:lnTo>
                    <a:pt x="470" y="97"/>
                  </a:lnTo>
                  <a:lnTo>
                    <a:pt x="479" y="88"/>
                  </a:lnTo>
                  <a:lnTo>
                    <a:pt x="470" y="122"/>
                  </a:lnTo>
                  <a:lnTo>
                    <a:pt x="470" y="137"/>
                  </a:lnTo>
                  <a:lnTo>
                    <a:pt x="470" y="145"/>
                  </a:lnTo>
                  <a:lnTo>
                    <a:pt x="479" y="145"/>
                  </a:lnTo>
                  <a:lnTo>
                    <a:pt x="485" y="137"/>
                  </a:lnTo>
                  <a:lnTo>
                    <a:pt x="485" y="103"/>
                  </a:lnTo>
                  <a:lnTo>
                    <a:pt x="494" y="88"/>
                  </a:lnTo>
                  <a:lnTo>
                    <a:pt x="504" y="81"/>
                  </a:lnTo>
                  <a:lnTo>
                    <a:pt x="504" y="72"/>
                  </a:lnTo>
                  <a:lnTo>
                    <a:pt x="526" y="81"/>
                  </a:lnTo>
                  <a:lnTo>
                    <a:pt x="526" y="97"/>
                  </a:lnTo>
                  <a:lnTo>
                    <a:pt x="519" y="113"/>
                  </a:lnTo>
                  <a:lnTo>
                    <a:pt x="535" y="103"/>
                  </a:lnTo>
                  <a:lnTo>
                    <a:pt x="535" y="122"/>
                  </a:lnTo>
                  <a:lnTo>
                    <a:pt x="544" y="122"/>
                  </a:lnTo>
                  <a:lnTo>
                    <a:pt x="526" y="145"/>
                  </a:lnTo>
                  <a:lnTo>
                    <a:pt x="535" y="145"/>
                  </a:lnTo>
                  <a:lnTo>
                    <a:pt x="551" y="145"/>
                  </a:lnTo>
                  <a:lnTo>
                    <a:pt x="584" y="122"/>
                  </a:lnTo>
                  <a:lnTo>
                    <a:pt x="584" y="113"/>
                  </a:lnTo>
                  <a:lnTo>
                    <a:pt x="616" y="113"/>
                  </a:lnTo>
                  <a:lnTo>
                    <a:pt x="616" y="97"/>
                  </a:lnTo>
                  <a:lnTo>
                    <a:pt x="632" y="88"/>
                  </a:lnTo>
                  <a:lnTo>
                    <a:pt x="672" y="88"/>
                  </a:lnTo>
                  <a:lnTo>
                    <a:pt x="690" y="81"/>
                  </a:lnTo>
                  <a:lnTo>
                    <a:pt x="706" y="40"/>
                  </a:lnTo>
                  <a:lnTo>
                    <a:pt x="713" y="48"/>
                  </a:lnTo>
                  <a:lnTo>
                    <a:pt x="721" y="40"/>
                  </a:lnTo>
                  <a:lnTo>
                    <a:pt x="721" y="48"/>
                  </a:lnTo>
                  <a:lnTo>
                    <a:pt x="730" y="72"/>
                  </a:lnTo>
                  <a:lnTo>
                    <a:pt x="738" y="81"/>
                  </a:lnTo>
                  <a:lnTo>
                    <a:pt x="738" y="88"/>
                  </a:lnTo>
                  <a:lnTo>
                    <a:pt x="730" y="97"/>
                  </a:lnTo>
                  <a:lnTo>
                    <a:pt x="713" y="97"/>
                  </a:lnTo>
                  <a:lnTo>
                    <a:pt x="681" y="128"/>
                  </a:lnTo>
                  <a:lnTo>
                    <a:pt x="690" y="145"/>
                  </a:lnTo>
                  <a:lnTo>
                    <a:pt x="696" y="137"/>
                  </a:lnTo>
                  <a:lnTo>
                    <a:pt x="696" y="153"/>
                  </a:lnTo>
                  <a:lnTo>
                    <a:pt x="672" y="145"/>
                  </a:lnTo>
                  <a:lnTo>
                    <a:pt x="656" y="153"/>
                  </a:lnTo>
                  <a:lnTo>
                    <a:pt x="647" y="162"/>
                  </a:lnTo>
                  <a:lnTo>
                    <a:pt x="641" y="194"/>
                  </a:lnTo>
                  <a:lnTo>
                    <a:pt x="632" y="185"/>
                  </a:lnTo>
                  <a:lnTo>
                    <a:pt x="632" y="194"/>
                  </a:lnTo>
                  <a:lnTo>
                    <a:pt x="624" y="218"/>
                  </a:lnTo>
                  <a:lnTo>
                    <a:pt x="624" y="202"/>
                  </a:lnTo>
                  <a:lnTo>
                    <a:pt x="616" y="194"/>
                  </a:lnTo>
                  <a:lnTo>
                    <a:pt x="616" y="178"/>
                  </a:lnTo>
                  <a:lnTo>
                    <a:pt x="607" y="194"/>
                  </a:lnTo>
                  <a:lnTo>
                    <a:pt x="616" y="218"/>
                  </a:lnTo>
                  <a:lnTo>
                    <a:pt x="624" y="242"/>
                  </a:lnTo>
                  <a:lnTo>
                    <a:pt x="616" y="259"/>
                  </a:lnTo>
                  <a:lnTo>
                    <a:pt x="584" y="274"/>
                  </a:lnTo>
                  <a:lnTo>
                    <a:pt x="559" y="299"/>
                  </a:lnTo>
                  <a:lnTo>
                    <a:pt x="551" y="315"/>
                  </a:lnTo>
                  <a:lnTo>
                    <a:pt x="567" y="371"/>
                  </a:lnTo>
                  <a:lnTo>
                    <a:pt x="567" y="396"/>
                  </a:lnTo>
                  <a:lnTo>
                    <a:pt x="559" y="396"/>
                  </a:lnTo>
                  <a:lnTo>
                    <a:pt x="551" y="387"/>
                  </a:lnTo>
                  <a:lnTo>
                    <a:pt x="535" y="371"/>
                  </a:lnTo>
                  <a:lnTo>
                    <a:pt x="535" y="339"/>
                  </a:lnTo>
                  <a:lnTo>
                    <a:pt x="519" y="324"/>
                  </a:lnTo>
                  <a:lnTo>
                    <a:pt x="504" y="331"/>
                  </a:lnTo>
                  <a:lnTo>
                    <a:pt x="504" y="324"/>
                  </a:lnTo>
                  <a:lnTo>
                    <a:pt x="454" y="324"/>
                  </a:lnTo>
                  <a:lnTo>
                    <a:pt x="445" y="331"/>
                  </a:lnTo>
                  <a:lnTo>
                    <a:pt x="454" y="339"/>
                  </a:lnTo>
                  <a:lnTo>
                    <a:pt x="429" y="339"/>
                  </a:lnTo>
                  <a:lnTo>
                    <a:pt x="420" y="331"/>
                  </a:lnTo>
                  <a:lnTo>
                    <a:pt x="397" y="331"/>
                  </a:lnTo>
                  <a:lnTo>
                    <a:pt x="380" y="339"/>
                  </a:lnTo>
                  <a:lnTo>
                    <a:pt x="348" y="364"/>
                  </a:lnTo>
                  <a:lnTo>
                    <a:pt x="348" y="387"/>
                  </a:lnTo>
                  <a:lnTo>
                    <a:pt x="323" y="380"/>
                  </a:lnTo>
                  <a:lnTo>
                    <a:pt x="292" y="331"/>
                  </a:lnTo>
                  <a:lnTo>
                    <a:pt x="283" y="331"/>
                  </a:lnTo>
                  <a:lnTo>
                    <a:pt x="276" y="339"/>
                  </a:lnTo>
                  <a:lnTo>
                    <a:pt x="268" y="339"/>
                  </a:lnTo>
                  <a:lnTo>
                    <a:pt x="252" y="331"/>
                  </a:lnTo>
                  <a:lnTo>
                    <a:pt x="252" y="315"/>
                  </a:lnTo>
                  <a:lnTo>
                    <a:pt x="234" y="299"/>
                  </a:lnTo>
                  <a:lnTo>
                    <a:pt x="169" y="308"/>
                  </a:lnTo>
                  <a:lnTo>
                    <a:pt x="121" y="290"/>
                  </a:lnTo>
                  <a:lnTo>
                    <a:pt x="97" y="290"/>
                  </a:lnTo>
                  <a:lnTo>
                    <a:pt x="88" y="274"/>
                  </a:lnTo>
                  <a:lnTo>
                    <a:pt x="81" y="274"/>
                  </a:lnTo>
                  <a:lnTo>
                    <a:pt x="81" y="267"/>
                  </a:lnTo>
                  <a:lnTo>
                    <a:pt x="47" y="259"/>
                  </a:lnTo>
                  <a:lnTo>
                    <a:pt x="47" y="250"/>
                  </a:lnTo>
                  <a:lnTo>
                    <a:pt x="32" y="234"/>
                  </a:lnTo>
                  <a:lnTo>
                    <a:pt x="32" y="218"/>
                  </a:lnTo>
                  <a:lnTo>
                    <a:pt x="24" y="218"/>
                  </a:lnTo>
                  <a:lnTo>
                    <a:pt x="24" y="210"/>
                  </a:lnTo>
                  <a:lnTo>
                    <a:pt x="32" y="210"/>
                  </a:lnTo>
                  <a:lnTo>
                    <a:pt x="32" y="202"/>
                  </a:lnTo>
                  <a:lnTo>
                    <a:pt x="24" y="202"/>
                  </a:lnTo>
                  <a:lnTo>
                    <a:pt x="7" y="185"/>
                  </a:lnTo>
                  <a:lnTo>
                    <a:pt x="7" y="178"/>
                  </a:lnTo>
                  <a:lnTo>
                    <a:pt x="0" y="169"/>
                  </a:lnTo>
                  <a:lnTo>
                    <a:pt x="7" y="145"/>
                  </a:lnTo>
                  <a:lnTo>
                    <a:pt x="0" y="122"/>
                  </a:lnTo>
                  <a:lnTo>
                    <a:pt x="7" y="63"/>
                  </a:lnTo>
                  <a:lnTo>
                    <a:pt x="0" y="23"/>
                  </a:lnTo>
                  <a:lnTo>
                    <a:pt x="16" y="23"/>
                  </a:lnTo>
                  <a:lnTo>
                    <a:pt x="16" y="40"/>
                  </a:lnTo>
                  <a:lnTo>
                    <a:pt x="24" y="40"/>
                  </a:lnTo>
                  <a:lnTo>
                    <a:pt x="24" y="8"/>
                  </a:lnTo>
                </a:path>
              </a:pathLst>
            </a:custGeom>
            <a:solidFill>
              <a:schemeClr val="accent2"/>
            </a:solidFill>
            <a:ln w="9525" cap="rnd" cmpd="sng">
              <a:solidFill>
                <a:schemeClr val="bg1"/>
              </a:solidFill>
              <a:prstDash val="solid"/>
              <a:round/>
              <a:headEnd type="none" w="sm" len="sm"/>
              <a:tailEnd type="none" w="sm" len="sm"/>
            </a:ln>
            <a:effec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0" name="Freeform 7">
              <a:extLst>
                <a:ext uri="{FF2B5EF4-FFF2-40B4-BE49-F238E27FC236}">
                  <a16:creationId xmlns:a16="http://schemas.microsoft.com/office/drawing/2014/main" id="{16D49E2D-B0FE-B447-A484-957247542923}"/>
                </a:ext>
              </a:extLst>
            </p:cNvPr>
            <p:cNvSpPr>
              <a:spLocks noChangeAspect="1"/>
            </p:cNvSpPr>
            <p:nvPr/>
          </p:nvSpPr>
          <p:spPr bwMode="gray">
            <a:xfrm>
              <a:off x="2026443" y="2546766"/>
              <a:ext cx="851868" cy="878046"/>
            </a:xfrm>
            <a:custGeom>
              <a:avLst/>
              <a:gdLst>
                <a:gd name="T0" fmla="*/ 486 w 480"/>
                <a:gd name="T1" fmla="*/ 460 h 494"/>
                <a:gd name="T2" fmla="*/ 438 w 480"/>
                <a:gd name="T3" fmla="*/ 394 h 494"/>
                <a:gd name="T4" fmla="*/ 420 w 480"/>
                <a:gd name="T5" fmla="*/ 371 h 494"/>
                <a:gd name="T6" fmla="*/ 395 w 480"/>
                <a:gd name="T7" fmla="*/ 387 h 494"/>
                <a:gd name="T8" fmla="*/ 371 w 480"/>
                <a:gd name="T9" fmla="*/ 354 h 494"/>
                <a:gd name="T10" fmla="*/ 346 w 480"/>
                <a:gd name="T11" fmla="*/ 354 h 494"/>
                <a:gd name="T12" fmla="*/ 322 w 480"/>
                <a:gd name="T13" fmla="*/ 50 h 494"/>
                <a:gd name="T14" fmla="*/ 280 w 480"/>
                <a:gd name="T15" fmla="*/ 50 h 494"/>
                <a:gd name="T16" fmla="*/ 239 w 480"/>
                <a:gd name="T17" fmla="*/ 34 h 494"/>
                <a:gd name="T18" fmla="*/ 199 w 480"/>
                <a:gd name="T19" fmla="*/ 17 h 494"/>
                <a:gd name="T20" fmla="*/ 164 w 480"/>
                <a:gd name="T21" fmla="*/ 8 h 494"/>
                <a:gd name="T22" fmla="*/ 133 w 480"/>
                <a:gd name="T23" fmla="*/ 17 h 494"/>
                <a:gd name="T24" fmla="*/ 91 w 480"/>
                <a:gd name="T25" fmla="*/ 43 h 494"/>
                <a:gd name="T26" fmla="*/ 66 w 480"/>
                <a:gd name="T27" fmla="*/ 58 h 494"/>
                <a:gd name="T28" fmla="*/ 25 w 480"/>
                <a:gd name="T29" fmla="*/ 100 h 494"/>
                <a:gd name="T30" fmla="*/ 51 w 480"/>
                <a:gd name="T31" fmla="*/ 141 h 494"/>
                <a:gd name="T32" fmla="*/ 75 w 480"/>
                <a:gd name="T33" fmla="*/ 182 h 494"/>
                <a:gd name="T34" fmla="*/ 51 w 480"/>
                <a:gd name="T35" fmla="*/ 189 h 494"/>
                <a:gd name="T36" fmla="*/ 41 w 480"/>
                <a:gd name="T37" fmla="*/ 173 h 494"/>
                <a:gd name="T38" fmla="*/ 0 w 480"/>
                <a:gd name="T39" fmla="*/ 205 h 494"/>
                <a:gd name="T40" fmla="*/ 18 w 480"/>
                <a:gd name="T41" fmla="*/ 223 h 494"/>
                <a:gd name="T42" fmla="*/ 34 w 480"/>
                <a:gd name="T43" fmla="*/ 239 h 494"/>
                <a:gd name="T44" fmla="*/ 66 w 480"/>
                <a:gd name="T45" fmla="*/ 239 h 494"/>
                <a:gd name="T46" fmla="*/ 83 w 480"/>
                <a:gd name="T47" fmla="*/ 239 h 494"/>
                <a:gd name="T48" fmla="*/ 83 w 480"/>
                <a:gd name="T49" fmla="*/ 271 h 494"/>
                <a:gd name="T50" fmla="*/ 60 w 480"/>
                <a:gd name="T51" fmla="*/ 280 h 494"/>
                <a:gd name="T52" fmla="*/ 41 w 480"/>
                <a:gd name="T53" fmla="*/ 280 h 494"/>
                <a:gd name="T54" fmla="*/ 51 w 480"/>
                <a:gd name="T55" fmla="*/ 371 h 494"/>
                <a:gd name="T56" fmla="*/ 75 w 480"/>
                <a:gd name="T57" fmla="*/ 362 h 494"/>
                <a:gd name="T58" fmla="*/ 75 w 480"/>
                <a:gd name="T59" fmla="*/ 387 h 494"/>
                <a:gd name="T60" fmla="*/ 108 w 480"/>
                <a:gd name="T61" fmla="*/ 394 h 494"/>
                <a:gd name="T62" fmla="*/ 116 w 480"/>
                <a:gd name="T63" fmla="*/ 394 h 494"/>
                <a:gd name="T64" fmla="*/ 133 w 480"/>
                <a:gd name="T65" fmla="*/ 413 h 494"/>
                <a:gd name="T66" fmla="*/ 91 w 480"/>
                <a:gd name="T67" fmla="*/ 460 h 494"/>
                <a:gd name="T68" fmla="*/ 60 w 480"/>
                <a:gd name="T69" fmla="*/ 479 h 494"/>
                <a:gd name="T70" fmla="*/ 41 w 480"/>
                <a:gd name="T71" fmla="*/ 501 h 494"/>
                <a:gd name="T72" fmla="*/ 116 w 480"/>
                <a:gd name="T73" fmla="*/ 460 h 494"/>
                <a:gd name="T74" fmla="*/ 141 w 480"/>
                <a:gd name="T75" fmla="*/ 436 h 494"/>
                <a:gd name="T76" fmla="*/ 190 w 480"/>
                <a:gd name="T77" fmla="*/ 394 h 494"/>
                <a:gd name="T78" fmla="*/ 182 w 480"/>
                <a:gd name="T79" fmla="*/ 378 h 494"/>
                <a:gd name="T80" fmla="*/ 199 w 480"/>
                <a:gd name="T81" fmla="*/ 347 h 494"/>
                <a:gd name="T82" fmla="*/ 230 w 480"/>
                <a:gd name="T83" fmla="*/ 330 h 494"/>
                <a:gd name="T84" fmla="*/ 214 w 480"/>
                <a:gd name="T85" fmla="*/ 347 h 494"/>
                <a:gd name="T86" fmla="*/ 214 w 480"/>
                <a:gd name="T87" fmla="*/ 378 h 494"/>
                <a:gd name="T88" fmla="*/ 214 w 480"/>
                <a:gd name="T89" fmla="*/ 387 h 494"/>
                <a:gd name="T90" fmla="*/ 247 w 480"/>
                <a:gd name="T91" fmla="*/ 371 h 494"/>
                <a:gd name="T92" fmla="*/ 247 w 480"/>
                <a:gd name="T93" fmla="*/ 337 h 494"/>
                <a:gd name="T94" fmla="*/ 305 w 480"/>
                <a:gd name="T95" fmla="*/ 362 h 494"/>
                <a:gd name="T96" fmla="*/ 354 w 480"/>
                <a:gd name="T97" fmla="*/ 371 h 494"/>
                <a:gd name="T98" fmla="*/ 363 w 480"/>
                <a:gd name="T99" fmla="*/ 378 h 494"/>
                <a:gd name="T100" fmla="*/ 429 w 480"/>
                <a:gd name="T101" fmla="*/ 460 h 494"/>
                <a:gd name="T102" fmla="*/ 413 w 480"/>
                <a:gd name="T103" fmla="*/ 413 h 494"/>
                <a:gd name="T104" fmla="*/ 420 w 480"/>
                <a:gd name="T105" fmla="*/ 394 h 494"/>
                <a:gd name="T106" fmla="*/ 438 w 480"/>
                <a:gd name="T107" fmla="*/ 428 h 494"/>
                <a:gd name="T108" fmla="*/ 438 w 480"/>
                <a:gd name="T109" fmla="*/ 436 h 494"/>
                <a:gd name="T110" fmla="*/ 438 w 480"/>
                <a:gd name="T111" fmla="*/ 460 h 494"/>
                <a:gd name="T112" fmla="*/ 444 w 480"/>
                <a:gd name="T113" fmla="*/ 469 h 494"/>
                <a:gd name="T114" fmla="*/ 462 w 480"/>
                <a:gd name="T115" fmla="*/ 479 h 494"/>
                <a:gd name="T116" fmla="*/ 462 w 480"/>
                <a:gd name="T117" fmla="*/ 460 h 494"/>
                <a:gd name="T118" fmla="*/ 470 w 480"/>
                <a:gd name="T119" fmla="*/ 486 h 494"/>
                <a:gd name="T120" fmla="*/ 486 w 480"/>
                <a:gd name="T121" fmla="*/ 486 h 49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480" h="494">
                  <a:moveTo>
                    <a:pt x="479" y="478"/>
                  </a:moveTo>
                  <a:lnTo>
                    <a:pt x="479" y="453"/>
                  </a:lnTo>
                  <a:lnTo>
                    <a:pt x="455" y="438"/>
                  </a:lnTo>
                  <a:lnTo>
                    <a:pt x="432" y="388"/>
                  </a:lnTo>
                  <a:lnTo>
                    <a:pt x="423" y="388"/>
                  </a:lnTo>
                  <a:lnTo>
                    <a:pt x="414" y="365"/>
                  </a:lnTo>
                  <a:lnTo>
                    <a:pt x="398" y="372"/>
                  </a:lnTo>
                  <a:lnTo>
                    <a:pt x="389" y="381"/>
                  </a:lnTo>
                  <a:lnTo>
                    <a:pt x="366" y="356"/>
                  </a:lnTo>
                  <a:lnTo>
                    <a:pt x="366" y="348"/>
                  </a:lnTo>
                  <a:lnTo>
                    <a:pt x="341" y="356"/>
                  </a:lnTo>
                  <a:lnTo>
                    <a:pt x="341" y="348"/>
                  </a:lnTo>
                  <a:lnTo>
                    <a:pt x="341" y="65"/>
                  </a:lnTo>
                  <a:lnTo>
                    <a:pt x="317" y="49"/>
                  </a:lnTo>
                  <a:lnTo>
                    <a:pt x="293" y="57"/>
                  </a:lnTo>
                  <a:lnTo>
                    <a:pt x="276" y="49"/>
                  </a:lnTo>
                  <a:lnTo>
                    <a:pt x="261" y="49"/>
                  </a:lnTo>
                  <a:lnTo>
                    <a:pt x="236" y="33"/>
                  </a:lnTo>
                  <a:lnTo>
                    <a:pt x="202" y="33"/>
                  </a:lnTo>
                  <a:lnTo>
                    <a:pt x="196" y="17"/>
                  </a:lnTo>
                  <a:lnTo>
                    <a:pt x="171" y="17"/>
                  </a:lnTo>
                  <a:lnTo>
                    <a:pt x="162" y="8"/>
                  </a:lnTo>
                  <a:lnTo>
                    <a:pt x="147" y="0"/>
                  </a:lnTo>
                  <a:lnTo>
                    <a:pt x="131" y="17"/>
                  </a:lnTo>
                  <a:lnTo>
                    <a:pt x="114" y="24"/>
                  </a:lnTo>
                  <a:lnTo>
                    <a:pt x="90" y="42"/>
                  </a:lnTo>
                  <a:lnTo>
                    <a:pt x="82" y="42"/>
                  </a:lnTo>
                  <a:lnTo>
                    <a:pt x="65" y="57"/>
                  </a:lnTo>
                  <a:lnTo>
                    <a:pt x="59" y="89"/>
                  </a:lnTo>
                  <a:lnTo>
                    <a:pt x="25" y="98"/>
                  </a:lnTo>
                  <a:lnTo>
                    <a:pt x="18" y="114"/>
                  </a:lnTo>
                  <a:lnTo>
                    <a:pt x="50" y="139"/>
                  </a:lnTo>
                  <a:lnTo>
                    <a:pt x="59" y="154"/>
                  </a:lnTo>
                  <a:lnTo>
                    <a:pt x="74" y="179"/>
                  </a:lnTo>
                  <a:lnTo>
                    <a:pt x="74" y="186"/>
                  </a:lnTo>
                  <a:lnTo>
                    <a:pt x="50" y="186"/>
                  </a:lnTo>
                  <a:lnTo>
                    <a:pt x="50" y="170"/>
                  </a:lnTo>
                  <a:lnTo>
                    <a:pt x="40" y="170"/>
                  </a:lnTo>
                  <a:lnTo>
                    <a:pt x="9" y="186"/>
                  </a:lnTo>
                  <a:lnTo>
                    <a:pt x="0" y="202"/>
                  </a:lnTo>
                  <a:lnTo>
                    <a:pt x="18" y="211"/>
                  </a:lnTo>
                  <a:lnTo>
                    <a:pt x="18" y="219"/>
                  </a:lnTo>
                  <a:lnTo>
                    <a:pt x="18" y="226"/>
                  </a:lnTo>
                  <a:lnTo>
                    <a:pt x="34" y="235"/>
                  </a:lnTo>
                  <a:lnTo>
                    <a:pt x="50" y="235"/>
                  </a:lnTo>
                  <a:lnTo>
                    <a:pt x="65" y="235"/>
                  </a:lnTo>
                  <a:lnTo>
                    <a:pt x="82" y="226"/>
                  </a:lnTo>
                  <a:lnTo>
                    <a:pt x="82" y="235"/>
                  </a:lnTo>
                  <a:lnTo>
                    <a:pt x="90" y="251"/>
                  </a:lnTo>
                  <a:lnTo>
                    <a:pt x="82" y="267"/>
                  </a:lnTo>
                  <a:lnTo>
                    <a:pt x="65" y="267"/>
                  </a:lnTo>
                  <a:lnTo>
                    <a:pt x="59" y="276"/>
                  </a:lnTo>
                  <a:lnTo>
                    <a:pt x="50" y="276"/>
                  </a:lnTo>
                  <a:lnTo>
                    <a:pt x="40" y="276"/>
                  </a:lnTo>
                  <a:lnTo>
                    <a:pt x="25" y="316"/>
                  </a:lnTo>
                  <a:lnTo>
                    <a:pt x="50" y="365"/>
                  </a:lnTo>
                  <a:lnTo>
                    <a:pt x="59" y="365"/>
                  </a:lnTo>
                  <a:lnTo>
                    <a:pt x="74" y="356"/>
                  </a:lnTo>
                  <a:lnTo>
                    <a:pt x="74" y="372"/>
                  </a:lnTo>
                  <a:lnTo>
                    <a:pt x="74" y="381"/>
                  </a:lnTo>
                  <a:lnTo>
                    <a:pt x="82" y="388"/>
                  </a:lnTo>
                  <a:lnTo>
                    <a:pt x="106" y="388"/>
                  </a:lnTo>
                  <a:lnTo>
                    <a:pt x="114" y="396"/>
                  </a:lnTo>
                  <a:lnTo>
                    <a:pt x="114" y="388"/>
                  </a:lnTo>
                  <a:lnTo>
                    <a:pt x="131" y="388"/>
                  </a:lnTo>
                  <a:lnTo>
                    <a:pt x="131" y="406"/>
                  </a:lnTo>
                  <a:lnTo>
                    <a:pt x="131" y="421"/>
                  </a:lnTo>
                  <a:lnTo>
                    <a:pt x="90" y="453"/>
                  </a:lnTo>
                  <a:lnTo>
                    <a:pt x="65" y="462"/>
                  </a:lnTo>
                  <a:lnTo>
                    <a:pt x="59" y="471"/>
                  </a:lnTo>
                  <a:lnTo>
                    <a:pt x="34" y="487"/>
                  </a:lnTo>
                  <a:lnTo>
                    <a:pt x="40" y="493"/>
                  </a:lnTo>
                  <a:lnTo>
                    <a:pt x="82" y="471"/>
                  </a:lnTo>
                  <a:lnTo>
                    <a:pt x="114" y="453"/>
                  </a:lnTo>
                  <a:lnTo>
                    <a:pt x="122" y="446"/>
                  </a:lnTo>
                  <a:lnTo>
                    <a:pt x="139" y="429"/>
                  </a:lnTo>
                  <a:lnTo>
                    <a:pt x="179" y="396"/>
                  </a:lnTo>
                  <a:lnTo>
                    <a:pt x="187" y="388"/>
                  </a:lnTo>
                  <a:lnTo>
                    <a:pt x="171" y="381"/>
                  </a:lnTo>
                  <a:lnTo>
                    <a:pt x="179" y="372"/>
                  </a:lnTo>
                  <a:lnTo>
                    <a:pt x="196" y="356"/>
                  </a:lnTo>
                  <a:lnTo>
                    <a:pt x="196" y="341"/>
                  </a:lnTo>
                  <a:lnTo>
                    <a:pt x="221" y="325"/>
                  </a:lnTo>
                  <a:lnTo>
                    <a:pt x="227" y="325"/>
                  </a:lnTo>
                  <a:lnTo>
                    <a:pt x="221" y="332"/>
                  </a:lnTo>
                  <a:lnTo>
                    <a:pt x="211" y="341"/>
                  </a:lnTo>
                  <a:lnTo>
                    <a:pt x="202" y="365"/>
                  </a:lnTo>
                  <a:lnTo>
                    <a:pt x="211" y="372"/>
                  </a:lnTo>
                  <a:lnTo>
                    <a:pt x="202" y="381"/>
                  </a:lnTo>
                  <a:lnTo>
                    <a:pt x="211" y="381"/>
                  </a:lnTo>
                  <a:lnTo>
                    <a:pt x="236" y="365"/>
                  </a:lnTo>
                  <a:lnTo>
                    <a:pt x="243" y="365"/>
                  </a:lnTo>
                  <a:lnTo>
                    <a:pt x="252" y="348"/>
                  </a:lnTo>
                  <a:lnTo>
                    <a:pt x="243" y="332"/>
                  </a:lnTo>
                  <a:lnTo>
                    <a:pt x="268" y="341"/>
                  </a:lnTo>
                  <a:lnTo>
                    <a:pt x="301" y="356"/>
                  </a:lnTo>
                  <a:lnTo>
                    <a:pt x="324" y="356"/>
                  </a:lnTo>
                  <a:lnTo>
                    <a:pt x="349" y="365"/>
                  </a:lnTo>
                  <a:lnTo>
                    <a:pt x="358" y="365"/>
                  </a:lnTo>
                  <a:lnTo>
                    <a:pt x="358" y="372"/>
                  </a:lnTo>
                  <a:lnTo>
                    <a:pt x="398" y="406"/>
                  </a:lnTo>
                  <a:lnTo>
                    <a:pt x="423" y="453"/>
                  </a:lnTo>
                  <a:lnTo>
                    <a:pt x="414" y="413"/>
                  </a:lnTo>
                  <a:lnTo>
                    <a:pt x="407" y="406"/>
                  </a:lnTo>
                  <a:lnTo>
                    <a:pt x="414" y="406"/>
                  </a:lnTo>
                  <a:lnTo>
                    <a:pt x="414" y="388"/>
                  </a:lnTo>
                  <a:lnTo>
                    <a:pt x="423" y="429"/>
                  </a:lnTo>
                  <a:lnTo>
                    <a:pt x="432" y="421"/>
                  </a:lnTo>
                  <a:lnTo>
                    <a:pt x="447" y="438"/>
                  </a:lnTo>
                  <a:lnTo>
                    <a:pt x="432" y="429"/>
                  </a:lnTo>
                  <a:lnTo>
                    <a:pt x="432" y="438"/>
                  </a:lnTo>
                  <a:lnTo>
                    <a:pt x="432" y="453"/>
                  </a:lnTo>
                  <a:lnTo>
                    <a:pt x="438" y="446"/>
                  </a:lnTo>
                  <a:lnTo>
                    <a:pt x="438" y="462"/>
                  </a:lnTo>
                  <a:lnTo>
                    <a:pt x="455" y="487"/>
                  </a:lnTo>
                  <a:lnTo>
                    <a:pt x="455" y="471"/>
                  </a:lnTo>
                  <a:lnTo>
                    <a:pt x="447" y="453"/>
                  </a:lnTo>
                  <a:lnTo>
                    <a:pt x="455" y="453"/>
                  </a:lnTo>
                  <a:lnTo>
                    <a:pt x="455" y="462"/>
                  </a:lnTo>
                  <a:lnTo>
                    <a:pt x="463" y="478"/>
                  </a:lnTo>
                  <a:lnTo>
                    <a:pt x="472" y="487"/>
                  </a:lnTo>
                  <a:lnTo>
                    <a:pt x="479" y="47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1" name="Freeform 8">
              <a:extLst>
                <a:ext uri="{FF2B5EF4-FFF2-40B4-BE49-F238E27FC236}">
                  <a16:creationId xmlns:a16="http://schemas.microsoft.com/office/drawing/2014/main" id="{D092E7CA-0F67-274F-BDB1-549EBE8881F6}"/>
                </a:ext>
              </a:extLst>
            </p:cNvPr>
            <p:cNvSpPr>
              <a:spLocks noChangeAspect="1"/>
            </p:cNvSpPr>
            <p:nvPr/>
          </p:nvSpPr>
          <p:spPr bwMode="gray">
            <a:xfrm>
              <a:off x="2631672" y="2329878"/>
              <a:ext cx="1945127" cy="1526960"/>
            </a:xfrm>
            <a:custGeom>
              <a:avLst/>
              <a:gdLst>
                <a:gd name="T0" fmla="*/ 767 w 1096"/>
                <a:gd name="T1" fmla="*/ 864 h 860"/>
                <a:gd name="T2" fmla="*/ 774 w 1096"/>
                <a:gd name="T3" fmla="*/ 840 h 860"/>
                <a:gd name="T4" fmla="*/ 782 w 1096"/>
                <a:gd name="T5" fmla="*/ 798 h 860"/>
                <a:gd name="T6" fmla="*/ 716 w 1096"/>
                <a:gd name="T7" fmla="*/ 757 h 860"/>
                <a:gd name="T8" fmla="*/ 641 w 1096"/>
                <a:gd name="T9" fmla="*/ 757 h 860"/>
                <a:gd name="T10" fmla="*/ 594 w 1096"/>
                <a:gd name="T11" fmla="*/ 733 h 860"/>
                <a:gd name="T12" fmla="*/ 173 w 1096"/>
                <a:gd name="T13" fmla="*/ 690 h 860"/>
                <a:gd name="T14" fmla="*/ 140 w 1096"/>
                <a:gd name="T15" fmla="*/ 624 h 860"/>
                <a:gd name="T16" fmla="*/ 92 w 1096"/>
                <a:gd name="T17" fmla="*/ 518 h 860"/>
                <a:gd name="T18" fmla="*/ 49 w 1096"/>
                <a:gd name="T19" fmla="*/ 511 h 860"/>
                <a:gd name="T20" fmla="*/ 0 w 1096"/>
                <a:gd name="T21" fmla="*/ 477 h 860"/>
                <a:gd name="T22" fmla="*/ 67 w 1096"/>
                <a:gd name="T23" fmla="*/ 205 h 860"/>
                <a:gd name="T24" fmla="*/ 149 w 1096"/>
                <a:gd name="T25" fmla="*/ 166 h 860"/>
                <a:gd name="T26" fmla="*/ 190 w 1096"/>
                <a:gd name="T27" fmla="*/ 174 h 860"/>
                <a:gd name="T28" fmla="*/ 215 w 1096"/>
                <a:gd name="T29" fmla="*/ 198 h 860"/>
                <a:gd name="T30" fmla="*/ 272 w 1096"/>
                <a:gd name="T31" fmla="*/ 198 h 860"/>
                <a:gd name="T32" fmla="*/ 346 w 1096"/>
                <a:gd name="T33" fmla="*/ 223 h 860"/>
                <a:gd name="T34" fmla="*/ 363 w 1096"/>
                <a:gd name="T35" fmla="*/ 265 h 860"/>
                <a:gd name="T36" fmla="*/ 421 w 1096"/>
                <a:gd name="T37" fmla="*/ 240 h 860"/>
                <a:gd name="T38" fmla="*/ 511 w 1096"/>
                <a:gd name="T39" fmla="*/ 256 h 860"/>
                <a:gd name="T40" fmla="*/ 560 w 1096"/>
                <a:gd name="T41" fmla="*/ 230 h 860"/>
                <a:gd name="T42" fmla="*/ 577 w 1096"/>
                <a:gd name="T43" fmla="*/ 205 h 860"/>
                <a:gd name="T44" fmla="*/ 585 w 1096"/>
                <a:gd name="T45" fmla="*/ 265 h 860"/>
                <a:gd name="T46" fmla="*/ 610 w 1096"/>
                <a:gd name="T47" fmla="*/ 198 h 860"/>
                <a:gd name="T48" fmla="*/ 601 w 1096"/>
                <a:gd name="T49" fmla="*/ 107 h 860"/>
                <a:gd name="T50" fmla="*/ 626 w 1096"/>
                <a:gd name="T51" fmla="*/ 0 h 860"/>
                <a:gd name="T52" fmla="*/ 626 w 1096"/>
                <a:gd name="T53" fmla="*/ 66 h 860"/>
                <a:gd name="T54" fmla="*/ 641 w 1096"/>
                <a:gd name="T55" fmla="*/ 174 h 860"/>
                <a:gd name="T56" fmla="*/ 676 w 1096"/>
                <a:gd name="T57" fmla="*/ 205 h 860"/>
                <a:gd name="T58" fmla="*/ 707 w 1096"/>
                <a:gd name="T59" fmla="*/ 271 h 860"/>
                <a:gd name="T60" fmla="*/ 742 w 1096"/>
                <a:gd name="T61" fmla="*/ 182 h 860"/>
                <a:gd name="T62" fmla="*/ 774 w 1096"/>
                <a:gd name="T63" fmla="*/ 230 h 860"/>
                <a:gd name="T64" fmla="*/ 774 w 1096"/>
                <a:gd name="T65" fmla="*/ 280 h 860"/>
                <a:gd name="T66" fmla="*/ 707 w 1096"/>
                <a:gd name="T67" fmla="*/ 296 h 860"/>
                <a:gd name="T68" fmla="*/ 683 w 1096"/>
                <a:gd name="T69" fmla="*/ 379 h 860"/>
                <a:gd name="T70" fmla="*/ 635 w 1096"/>
                <a:gd name="T71" fmla="*/ 419 h 860"/>
                <a:gd name="T72" fmla="*/ 601 w 1096"/>
                <a:gd name="T73" fmla="*/ 485 h 860"/>
                <a:gd name="T74" fmla="*/ 635 w 1096"/>
                <a:gd name="T75" fmla="*/ 568 h 860"/>
                <a:gd name="T76" fmla="*/ 726 w 1096"/>
                <a:gd name="T77" fmla="*/ 602 h 860"/>
                <a:gd name="T78" fmla="*/ 800 w 1096"/>
                <a:gd name="T79" fmla="*/ 690 h 860"/>
                <a:gd name="T80" fmla="*/ 831 w 1096"/>
                <a:gd name="T81" fmla="*/ 584 h 860"/>
                <a:gd name="T82" fmla="*/ 824 w 1096"/>
                <a:gd name="T83" fmla="*/ 511 h 860"/>
                <a:gd name="T84" fmla="*/ 815 w 1096"/>
                <a:gd name="T85" fmla="*/ 435 h 860"/>
                <a:gd name="T86" fmla="*/ 872 w 1096"/>
                <a:gd name="T87" fmla="*/ 419 h 860"/>
                <a:gd name="T88" fmla="*/ 931 w 1096"/>
                <a:gd name="T89" fmla="*/ 461 h 860"/>
                <a:gd name="T90" fmla="*/ 981 w 1096"/>
                <a:gd name="T91" fmla="*/ 494 h 860"/>
                <a:gd name="T92" fmla="*/ 1030 w 1096"/>
                <a:gd name="T93" fmla="*/ 584 h 860"/>
                <a:gd name="T94" fmla="*/ 1070 w 1096"/>
                <a:gd name="T95" fmla="*/ 609 h 860"/>
                <a:gd name="T96" fmla="*/ 1086 w 1096"/>
                <a:gd name="T97" fmla="*/ 643 h 860"/>
                <a:gd name="T98" fmla="*/ 1111 w 1096"/>
                <a:gd name="T99" fmla="*/ 675 h 860"/>
                <a:gd name="T100" fmla="*/ 1030 w 1096"/>
                <a:gd name="T101" fmla="*/ 716 h 860"/>
                <a:gd name="T102" fmla="*/ 947 w 1096"/>
                <a:gd name="T103" fmla="*/ 733 h 860"/>
                <a:gd name="T104" fmla="*/ 939 w 1096"/>
                <a:gd name="T105" fmla="*/ 748 h 860"/>
                <a:gd name="T106" fmla="*/ 997 w 1096"/>
                <a:gd name="T107" fmla="*/ 748 h 860"/>
                <a:gd name="T108" fmla="*/ 988 w 1096"/>
                <a:gd name="T109" fmla="*/ 757 h 860"/>
                <a:gd name="T110" fmla="*/ 1030 w 1096"/>
                <a:gd name="T111" fmla="*/ 798 h 860"/>
                <a:gd name="T112" fmla="*/ 1054 w 1096"/>
                <a:gd name="T113" fmla="*/ 789 h 860"/>
                <a:gd name="T114" fmla="*/ 981 w 1096"/>
                <a:gd name="T115" fmla="*/ 840 h 860"/>
                <a:gd name="T116" fmla="*/ 988 w 1096"/>
                <a:gd name="T117" fmla="*/ 798 h 860"/>
                <a:gd name="T118" fmla="*/ 947 w 1096"/>
                <a:gd name="T119" fmla="*/ 774 h 860"/>
                <a:gd name="T120" fmla="*/ 915 w 1096"/>
                <a:gd name="T121" fmla="*/ 807 h 860"/>
                <a:gd name="T122" fmla="*/ 831 w 1096"/>
                <a:gd name="T123" fmla="*/ 829 h 86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096" h="860">
                  <a:moveTo>
                    <a:pt x="796" y="817"/>
                  </a:moveTo>
                  <a:lnTo>
                    <a:pt x="796" y="836"/>
                  </a:lnTo>
                  <a:lnTo>
                    <a:pt x="763" y="842"/>
                  </a:lnTo>
                  <a:lnTo>
                    <a:pt x="756" y="851"/>
                  </a:lnTo>
                  <a:lnTo>
                    <a:pt x="738" y="859"/>
                  </a:lnTo>
                  <a:lnTo>
                    <a:pt x="756" y="836"/>
                  </a:lnTo>
                  <a:lnTo>
                    <a:pt x="747" y="836"/>
                  </a:lnTo>
                  <a:lnTo>
                    <a:pt x="763" y="827"/>
                  </a:lnTo>
                  <a:lnTo>
                    <a:pt x="763" y="795"/>
                  </a:lnTo>
                  <a:lnTo>
                    <a:pt x="779" y="811"/>
                  </a:lnTo>
                  <a:lnTo>
                    <a:pt x="788" y="802"/>
                  </a:lnTo>
                  <a:lnTo>
                    <a:pt x="771" y="786"/>
                  </a:lnTo>
                  <a:lnTo>
                    <a:pt x="731" y="777"/>
                  </a:lnTo>
                  <a:lnTo>
                    <a:pt x="722" y="770"/>
                  </a:lnTo>
                  <a:lnTo>
                    <a:pt x="716" y="746"/>
                  </a:lnTo>
                  <a:lnTo>
                    <a:pt x="706" y="746"/>
                  </a:lnTo>
                  <a:lnTo>
                    <a:pt x="697" y="730"/>
                  </a:lnTo>
                  <a:lnTo>
                    <a:pt x="682" y="722"/>
                  </a:lnTo>
                  <a:lnTo>
                    <a:pt x="657" y="746"/>
                  </a:lnTo>
                  <a:lnTo>
                    <a:pt x="632" y="746"/>
                  </a:lnTo>
                  <a:lnTo>
                    <a:pt x="617" y="730"/>
                  </a:lnTo>
                  <a:lnTo>
                    <a:pt x="601" y="730"/>
                  </a:lnTo>
                  <a:lnTo>
                    <a:pt x="592" y="714"/>
                  </a:lnTo>
                  <a:lnTo>
                    <a:pt x="585" y="722"/>
                  </a:lnTo>
                  <a:lnTo>
                    <a:pt x="236" y="722"/>
                  </a:lnTo>
                  <a:lnTo>
                    <a:pt x="228" y="722"/>
                  </a:lnTo>
                  <a:lnTo>
                    <a:pt x="219" y="714"/>
                  </a:lnTo>
                  <a:lnTo>
                    <a:pt x="171" y="680"/>
                  </a:lnTo>
                  <a:lnTo>
                    <a:pt x="162" y="656"/>
                  </a:lnTo>
                  <a:lnTo>
                    <a:pt x="154" y="649"/>
                  </a:lnTo>
                  <a:lnTo>
                    <a:pt x="131" y="625"/>
                  </a:lnTo>
                  <a:lnTo>
                    <a:pt x="138" y="615"/>
                  </a:lnTo>
                  <a:lnTo>
                    <a:pt x="138" y="600"/>
                  </a:lnTo>
                  <a:lnTo>
                    <a:pt x="138" y="575"/>
                  </a:lnTo>
                  <a:lnTo>
                    <a:pt x="114" y="560"/>
                  </a:lnTo>
                  <a:lnTo>
                    <a:pt x="91" y="510"/>
                  </a:lnTo>
                  <a:lnTo>
                    <a:pt x="82" y="510"/>
                  </a:lnTo>
                  <a:lnTo>
                    <a:pt x="73" y="487"/>
                  </a:lnTo>
                  <a:lnTo>
                    <a:pt x="57" y="494"/>
                  </a:lnTo>
                  <a:lnTo>
                    <a:pt x="48" y="503"/>
                  </a:lnTo>
                  <a:lnTo>
                    <a:pt x="25" y="478"/>
                  </a:lnTo>
                  <a:lnTo>
                    <a:pt x="25" y="470"/>
                  </a:lnTo>
                  <a:lnTo>
                    <a:pt x="0" y="478"/>
                  </a:lnTo>
                  <a:lnTo>
                    <a:pt x="0" y="470"/>
                  </a:lnTo>
                  <a:lnTo>
                    <a:pt x="0" y="187"/>
                  </a:lnTo>
                  <a:lnTo>
                    <a:pt x="17" y="187"/>
                  </a:lnTo>
                  <a:lnTo>
                    <a:pt x="66" y="220"/>
                  </a:lnTo>
                  <a:lnTo>
                    <a:pt x="66" y="202"/>
                  </a:lnTo>
                  <a:lnTo>
                    <a:pt x="73" y="195"/>
                  </a:lnTo>
                  <a:lnTo>
                    <a:pt x="91" y="187"/>
                  </a:lnTo>
                  <a:lnTo>
                    <a:pt x="97" y="195"/>
                  </a:lnTo>
                  <a:lnTo>
                    <a:pt x="147" y="164"/>
                  </a:lnTo>
                  <a:lnTo>
                    <a:pt x="147" y="179"/>
                  </a:lnTo>
                  <a:lnTo>
                    <a:pt x="162" y="179"/>
                  </a:lnTo>
                  <a:lnTo>
                    <a:pt x="171" y="155"/>
                  </a:lnTo>
                  <a:lnTo>
                    <a:pt x="187" y="171"/>
                  </a:lnTo>
                  <a:lnTo>
                    <a:pt x="187" y="187"/>
                  </a:lnTo>
                  <a:lnTo>
                    <a:pt x="203" y="195"/>
                  </a:lnTo>
                  <a:lnTo>
                    <a:pt x="212" y="179"/>
                  </a:lnTo>
                  <a:lnTo>
                    <a:pt x="212" y="195"/>
                  </a:lnTo>
                  <a:lnTo>
                    <a:pt x="228" y="195"/>
                  </a:lnTo>
                  <a:lnTo>
                    <a:pt x="228" y="179"/>
                  </a:lnTo>
                  <a:lnTo>
                    <a:pt x="253" y="179"/>
                  </a:lnTo>
                  <a:lnTo>
                    <a:pt x="268" y="195"/>
                  </a:lnTo>
                  <a:lnTo>
                    <a:pt x="284" y="202"/>
                  </a:lnTo>
                  <a:lnTo>
                    <a:pt x="300" y="211"/>
                  </a:lnTo>
                  <a:lnTo>
                    <a:pt x="318" y="211"/>
                  </a:lnTo>
                  <a:lnTo>
                    <a:pt x="341" y="220"/>
                  </a:lnTo>
                  <a:lnTo>
                    <a:pt x="341" y="236"/>
                  </a:lnTo>
                  <a:lnTo>
                    <a:pt x="333" y="242"/>
                  </a:lnTo>
                  <a:lnTo>
                    <a:pt x="333" y="252"/>
                  </a:lnTo>
                  <a:lnTo>
                    <a:pt x="358" y="261"/>
                  </a:lnTo>
                  <a:lnTo>
                    <a:pt x="398" y="242"/>
                  </a:lnTo>
                  <a:lnTo>
                    <a:pt x="423" y="261"/>
                  </a:lnTo>
                  <a:lnTo>
                    <a:pt x="423" y="242"/>
                  </a:lnTo>
                  <a:lnTo>
                    <a:pt x="415" y="236"/>
                  </a:lnTo>
                  <a:lnTo>
                    <a:pt x="423" y="227"/>
                  </a:lnTo>
                  <a:lnTo>
                    <a:pt x="455" y="211"/>
                  </a:lnTo>
                  <a:lnTo>
                    <a:pt x="464" y="236"/>
                  </a:lnTo>
                  <a:lnTo>
                    <a:pt x="504" y="252"/>
                  </a:lnTo>
                  <a:lnTo>
                    <a:pt x="529" y="261"/>
                  </a:lnTo>
                  <a:lnTo>
                    <a:pt x="544" y="261"/>
                  </a:lnTo>
                  <a:lnTo>
                    <a:pt x="544" y="236"/>
                  </a:lnTo>
                  <a:lnTo>
                    <a:pt x="552" y="227"/>
                  </a:lnTo>
                  <a:lnTo>
                    <a:pt x="529" y="211"/>
                  </a:lnTo>
                  <a:lnTo>
                    <a:pt x="544" y="202"/>
                  </a:lnTo>
                  <a:lnTo>
                    <a:pt x="552" y="179"/>
                  </a:lnTo>
                  <a:lnTo>
                    <a:pt x="569" y="202"/>
                  </a:lnTo>
                  <a:lnTo>
                    <a:pt x="585" y="220"/>
                  </a:lnTo>
                  <a:lnTo>
                    <a:pt x="569" y="236"/>
                  </a:lnTo>
                  <a:lnTo>
                    <a:pt x="569" y="252"/>
                  </a:lnTo>
                  <a:lnTo>
                    <a:pt x="577" y="261"/>
                  </a:lnTo>
                  <a:lnTo>
                    <a:pt x="585" y="242"/>
                  </a:lnTo>
                  <a:lnTo>
                    <a:pt x="601" y="227"/>
                  </a:lnTo>
                  <a:lnTo>
                    <a:pt x="592" y="211"/>
                  </a:lnTo>
                  <a:lnTo>
                    <a:pt x="601" y="195"/>
                  </a:lnTo>
                  <a:lnTo>
                    <a:pt x="585" y="179"/>
                  </a:lnTo>
                  <a:lnTo>
                    <a:pt x="569" y="164"/>
                  </a:lnTo>
                  <a:lnTo>
                    <a:pt x="577" y="114"/>
                  </a:lnTo>
                  <a:lnTo>
                    <a:pt x="592" y="105"/>
                  </a:lnTo>
                  <a:lnTo>
                    <a:pt x="592" y="65"/>
                  </a:lnTo>
                  <a:lnTo>
                    <a:pt x="585" y="25"/>
                  </a:lnTo>
                  <a:lnTo>
                    <a:pt x="585" y="9"/>
                  </a:lnTo>
                  <a:lnTo>
                    <a:pt x="617" y="0"/>
                  </a:lnTo>
                  <a:lnTo>
                    <a:pt x="641" y="9"/>
                  </a:lnTo>
                  <a:lnTo>
                    <a:pt x="650" y="16"/>
                  </a:lnTo>
                  <a:lnTo>
                    <a:pt x="626" y="65"/>
                  </a:lnTo>
                  <a:lnTo>
                    <a:pt x="617" y="65"/>
                  </a:lnTo>
                  <a:lnTo>
                    <a:pt x="601" y="74"/>
                  </a:lnTo>
                  <a:lnTo>
                    <a:pt x="609" y="90"/>
                  </a:lnTo>
                  <a:lnTo>
                    <a:pt x="601" y="99"/>
                  </a:lnTo>
                  <a:lnTo>
                    <a:pt x="632" y="171"/>
                  </a:lnTo>
                  <a:lnTo>
                    <a:pt x="626" y="187"/>
                  </a:lnTo>
                  <a:lnTo>
                    <a:pt x="632" y="195"/>
                  </a:lnTo>
                  <a:lnTo>
                    <a:pt x="657" y="227"/>
                  </a:lnTo>
                  <a:lnTo>
                    <a:pt x="666" y="202"/>
                  </a:lnTo>
                  <a:lnTo>
                    <a:pt x="682" y="220"/>
                  </a:lnTo>
                  <a:lnTo>
                    <a:pt x="673" y="252"/>
                  </a:lnTo>
                  <a:lnTo>
                    <a:pt x="691" y="267"/>
                  </a:lnTo>
                  <a:lnTo>
                    <a:pt x="697" y="267"/>
                  </a:lnTo>
                  <a:lnTo>
                    <a:pt x="697" y="252"/>
                  </a:lnTo>
                  <a:lnTo>
                    <a:pt x="716" y="242"/>
                  </a:lnTo>
                  <a:lnTo>
                    <a:pt x="716" y="179"/>
                  </a:lnTo>
                  <a:lnTo>
                    <a:pt x="731" y="179"/>
                  </a:lnTo>
                  <a:lnTo>
                    <a:pt x="747" y="187"/>
                  </a:lnTo>
                  <a:lnTo>
                    <a:pt x="747" y="202"/>
                  </a:lnTo>
                  <a:lnTo>
                    <a:pt x="763" y="202"/>
                  </a:lnTo>
                  <a:lnTo>
                    <a:pt x="763" y="227"/>
                  </a:lnTo>
                  <a:lnTo>
                    <a:pt x="747" y="236"/>
                  </a:lnTo>
                  <a:lnTo>
                    <a:pt x="747" y="252"/>
                  </a:lnTo>
                  <a:lnTo>
                    <a:pt x="763" y="261"/>
                  </a:lnTo>
                  <a:lnTo>
                    <a:pt x="763" y="276"/>
                  </a:lnTo>
                  <a:lnTo>
                    <a:pt x="731" y="308"/>
                  </a:lnTo>
                  <a:lnTo>
                    <a:pt x="716" y="301"/>
                  </a:lnTo>
                  <a:lnTo>
                    <a:pt x="716" y="292"/>
                  </a:lnTo>
                  <a:lnTo>
                    <a:pt x="697" y="292"/>
                  </a:lnTo>
                  <a:lnTo>
                    <a:pt x="706" y="308"/>
                  </a:lnTo>
                  <a:lnTo>
                    <a:pt x="691" y="324"/>
                  </a:lnTo>
                  <a:lnTo>
                    <a:pt x="691" y="341"/>
                  </a:lnTo>
                  <a:lnTo>
                    <a:pt x="673" y="373"/>
                  </a:lnTo>
                  <a:lnTo>
                    <a:pt x="657" y="373"/>
                  </a:lnTo>
                  <a:lnTo>
                    <a:pt x="641" y="389"/>
                  </a:lnTo>
                  <a:lnTo>
                    <a:pt x="650" y="406"/>
                  </a:lnTo>
                  <a:lnTo>
                    <a:pt x="626" y="413"/>
                  </a:lnTo>
                  <a:lnTo>
                    <a:pt x="626" y="429"/>
                  </a:lnTo>
                  <a:lnTo>
                    <a:pt x="617" y="429"/>
                  </a:lnTo>
                  <a:lnTo>
                    <a:pt x="609" y="438"/>
                  </a:lnTo>
                  <a:lnTo>
                    <a:pt x="592" y="478"/>
                  </a:lnTo>
                  <a:lnTo>
                    <a:pt x="592" y="503"/>
                  </a:lnTo>
                  <a:lnTo>
                    <a:pt x="601" y="510"/>
                  </a:lnTo>
                  <a:lnTo>
                    <a:pt x="617" y="510"/>
                  </a:lnTo>
                  <a:lnTo>
                    <a:pt x="626" y="560"/>
                  </a:lnTo>
                  <a:lnTo>
                    <a:pt x="641" y="551"/>
                  </a:lnTo>
                  <a:lnTo>
                    <a:pt x="666" y="560"/>
                  </a:lnTo>
                  <a:lnTo>
                    <a:pt x="682" y="575"/>
                  </a:lnTo>
                  <a:lnTo>
                    <a:pt x="716" y="593"/>
                  </a:lnTo>
                  <a:lnTo>
                    <a:pt x="747" y="593"/>
                  </a:lnTo>
                  <a:lnTo>
                    <a:pt x="756" y="600"/>
                  </a:lnTo>
                  <a:lnTo>
                    <a:pt x="756" y="649"/>
                  </a:lnTo>
                  <a:lnTo>
                    <a:pt x="788" y="680"/>
                  </a:lnTo>
                  <a:lnTo>
                    <a:pt x="803" y="665"/>
                  </a:lnTo>
                  <a:lnTo>
                    <a:pt x="788" y="609"/>
                  </a:lnTo>
                  <a:lnTo>
                    <a:pt x="803" y="600"/>
                  </a:lnTo>
                  <a:lnTo>
                    <a:pt x="819" y="575"/>
                  </a:lnTo>
                  <a:lnTo>
                    <a:pt x="812" y="528"/>
                  </a:lnTo>
                  <a:lnTo>
                    <a:pt x="796" y="510"/>
                  </a:lnTo>
                  <a:lnTo>
                    <a:pt x="803" y="503"/>
                  </a:lnTo>
                  <a:lnTo>
                    <a:pt x="812" y="503"/>
                  </a:lnTo>
                  <a:lnTo>
                    <a:pt x="812" y="470"/>
                  </a:lnTo>
                  <a:lnTo>
                    <a:pt x="803" y="463"/>
                  </a:lnTo>
                  <a:lnTo>
                    <a:pt x="812" y="438"/>
                  </a:lnTo>
                  <a:lnTo>
                    <a:pt x="803" y="429"/>
                  </a:lnTo>
                  <a:lnTo>
                    <a:pt x="803" y="423"/>
                  </a:lnTo>
                  <a:lnTo>
                    <a:pt x="812" y="413"/>
                  </a:lnTo>
                  <a:lnTo>
                    <a:pt x="836" y="423"/>
                  </a:lnTo>
                  <a:lnTo>
                    <a:pt x="859" y="413"/>
                  </a:lnTo>
                  <a:lnTo>
                    <a:pt x="893" y="438"/>
                  </a:lnTo>
                  <a:lnTo>
                    <a:pt x="884" y="447"/>
                  </a:lnTo>
                  <a:lnTo>
                    <a:pt x="893" y="454"/>
                  </a:lnTo>
                  <a:lnTo>
                    <a:pt x="918" y="454"/>
                  </a:lnTo>
                  <a:lnTo>
                    <a:pt x="918" y="503"/>
                  </a:lnTo>
                  <a:lnTo>
                    <a:pt x="942" y="528"/>
                  </a:lnTo>
                  <a:lnTo>
                    <a:pt x="974" y="494"/>
                  </a:lnTo>
                  <a:lnTo>
                    <a:pt x="967" y="487"/>
                  </a:lnTo>
                  <a:lnTo>
                    <a:pt x="974" y="470"/>
                  </a:lnTo>
                  <a:lnTo>
                    <a:pt x="1023" y="551"/>
                  </a:lnTo>
                  <a:lnTo>
                    <a:pt x="1015" y="560"/>
                  </a:lnTo>
                  <a:lnTo>
                    <a:pt x="1015" y="575"/>
                  </a:lnTo>
                  <a:lnTo>
                    <a:pt x="1030" y="584"/>
                  </a:lnTo>
                  <a:lnTo>
                    <a:pt x="1030" y="593"/>
                  </a:lnTo>
                  <a:lnTo>
                    <a:pt x="1047" y="600"/>
                  </a:lnTo>
                  <a:lnTo>
                    <a:pt x="1055" y="600"/>
                  </a:lnTo>
                  <a:lnTo>
                    <a:pt x="1070" y="609"/>
                  </a:lnTo>
                  <a:lnTo>
                    <a:pt x="1055" y="615"/>
                  </a:lnTo>
                  <a:lnTo>
                    <a:pt x="1070" y="615"/>
                  </a:lnTo>
                  <a:lnTo>
                    <a:pt x="1070" y="633"/>
                  </a:lnTo>
                  <a:lnTo>
                    <a:pt x="1079" y="633"/>
                  </a:lnTo>
                  <a:lnTo>
                    <a:pt x="1089" y="640"/>
                  </a:lnTo>
                  <a:lnTo>
                    <a:pt x="1089" y="649"/>
                  </a:lnTo>
                  <a:lnTo>
                    <a:pt x="1095" y="665"/>
                  </a:lnTo>
                  <a:lnTo>
                    <a:pt x="1079" y="674"/>
                  </a:lnTo>
                  <a:lnTo>
                    <a:pt x="1055" y="680"/>
                  </a:lnTo>
                  <a:lnTo>
                    <a:pt x="1039" y="705"/>
                  </a:lnTo>
                  <a:lnTo>
                    <a:pt x="1015" y="705"/>
                  </a:lnTo>
                  <a:lnTo>
                    <a:pt x="990" y="697"/>
                  </a:lnTo>
                  <a:lnTo>
                    <a:pt x="950" y="705"/>
                  </a:lnTo>
                  <a:lnTo>
                    <a:pt x="942" y="722"/>
                  </a:lnTo>
                  <a:lnTo>
                    <a:pt x="933" y="722"/>
                  </a:lnTo>
                  <a:lnTo>
                    <a:pt x="918" y="730"/>
                  </a:lnTo>
                  <a:lnTo>
                    <a:pt x="893" y="762"/>
                  </a:lnTo>
                  <a:lnTo>
                    <a:pt x="902" y="762"/>
                  </a:lnTo>
                  <a:lnTo>
                    <a:pt x="925" y="737"/>
                  </a:lnTo>
                  <a:lnTo>
                    <a:pt x="950" y="722"/>
                  </a:lnTo>
                  <a:lnTo>
                    <a:pt x="974" y="722"/>
                  </a:lnTo>
                  <a:lnTo>
                    <a:pt x="983" y="722"/>
                  </a:lnTo>
                  <a:lnTo>
                    <a:pt x="983" y="737"/>
                  </a:lnTo>
                  <a:lnTo>
                    <a:pt x="967" y="746"/>
                  </a:lnTo>
                  <a:lnTo>
                    <a:pt x="958" y="746"/>
                  </a:lnTo>
                  <a:lnTo>
                    <a:pt x="967" y="754"/>
                  </a:lnTo>
                  <a:lnTo>
                    <a:pt x="974" y="746"/>
                  </a:lnTo>
                  <a:lnTo>
                    <a:pt x="974" y="770"/>
                  </a:lnTo>
                  <a:lnTo>
                    <a:pt x="983" y="777"/>
                  </a:lnTo>
                  <a:lnTo>
                    <a:pt x="999" y="786"/>
                  </a:lnTo>
                  <a:lnTo>
                    <a:pt x="1015" y="786"/>
                  </a:lnTo>
                  <a:lnTo>
                    <a:pt x="1015" y="777"/>
                  </a:lnTo>
                  <a:lnTo>
                    <a:pt x="1030" y="762"/>
                  </a:lnTo>
                  <a:lnTo>
                    <a:pt x="1030" y="777"/>
                  </a:lnTo>
                  <a:lnTo>
                    <a:pt x="1039" y="777"/>
                  </a:lnTo>
                  <a:lnTo>
                    <a:pt x="1030" y="786"/>
                  </a:lnTo>
                  <a:lnTo>
                    <a:pt x="1023" y="795"/>
                  </a:lnTo>
                  <a:lnTo>
                    <a:pt x="983" y="811"/>
                  </a:lnTo>
                  <a:lnTo>
                    <a:pt x="967" y="827"/>
                  </a:lnTo>
                  <a:lnTo>
                    <a:pt x="958" y="811"/>
                  </a:lnTo>
                  <a:lnTo>
                    <a:pt x="983" y="795"/>
                  </a:lnTo>
                  <a:lnTo>
                    <a:pt x="974" y="795"/>
                  </a:lnTo>
                  <a:lnTo>
                    <a:pt x="974" y="786"/>
                  </a:lnTo>
                  <a:lnTo>
                    <a:pt x="958" y="795"/>
                  </a:lnTo>
                  <a:lnTo>
                    <a:pt x="950" y="795"/>
                  </a:lnTo>
                  <a:lnTo>
                    <a:pt x="942" y="786"/>
                  </a:lnTo>
                  <a:lnTo>
                    <a:pt x="933" y="762"/>
                  </a:lnTo>
                  <a:lnTo>
                    <a:pt x="933" y="754"/>
                  </a:lnTo>
                  <a:lnTo>
                    <a:pt x="925" y="762"/>
                  </a:lnTo>
                  <a:lnTo>
                    <a:pt x="918" y="754"/>
                  </a:lnTo>
                  <a:lnTo>
                    <a:pt x="902" y="795"/>
                  </a:lnTo>
                  <a:lnTo>
                    <a:pt x="884" y="802"/>
                  </a:lnTo>
                  <a:lnTo>
                    <a:pt x="844" y="802"/>
                  </a:lnTo>
                  <a:lnTo>
                    <a:pt x="828" y="811"/>
                  </a:lnTo>
                  <a:lnTo>
                    <a:pt x="819" y="817"/>
                  </a:lnTo>
                  <a:lnTo>
                    <a:pt x="796" y="81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2" name="Freeform 9">
              <a:extLst>
                <a:ext uri="{FF2B5EF4-FFF2-40B4-BE49-F238E27FC236}">
                  <a16:creationId xmlns:a16="http://schemas.microsoft.com/office/drawing/2014/main" id="{C9F7CD89-D1FC-7E4A-91E3-4708FC0EB194}"/>
                </a:ext>
              </a:extLst>
            </p:cNvPr>
            <p:cNvSpPr>
              <a:spLocks noChangeAspect="1"/>
            </p:cNvSpPr>
            <p:nvPr/>
          </p:nvSpPr>
          <p:spPr bwMode="gray">
            <a:xfrm>
              <a:off x="7513732" y="3454546"/>
              <a:ext cx="1385379" cy="963752"/>
            </a:xfrm>
            <a:custGeom>
              <a:avLst/>
              <a:gdLst>
                <a:gd name="T0" fmla="*/ 197 w 780"/>
                <a:gd name="T1" fmla="*/ 115 h 543"/>
                <a:gd name="T2" fmla="*/ 222 w 780"/>
                <a:gd name="T3" fmla="*/ 164 h 543"/>
                <a:gd name="T4" fmla="*/ 345 w 780"/>
                <a:gd name="T5" fmla="*/ 206 h 543"/>
                <a:gd name="T6" fmla="*/ 437 w 780"/>
                <a:gd name="T7" fmla="*/ 212 h 543"/>
                <a:gd name="T8" fmla="*/ 487 w 780"/>
                <a:gd name="T9" fmla="*/ 181 h 543"/>
                <a:gd name="T10" fmla="*/ 543 w 780"/>
                <a:gd name="T11" fmla="*/ 155 h 543"/>
                <a:gd name="T12" fmla="*/ 584 w 780"/>
                <a:gd name="T13" fmla="*/ 123 h 543"/>
                <a:gd name="T14" fmla="*/ 543 w 780"/>
                <a:gd name="T15" fmla="*/ 123 h 543"/>
                <a:gd name="T16" fmla="*/ 569 w 780"/>
                <a:gd name="T17" fmla="*/ 82 h 543"/>
                <a:gd name="T18" fmla="*/ 609 w 780"/>
                <a:gd name="T19" fmla="*/ 32 h 543"/>
                <a:gd name="T20" fmla="*/ 609 w 780"/>
                <a:gd name="T21" fmla="*/ 7 h 543"/>
                <a:gd name="T22" fmla="*/ 682 w 780"/>
                <a:gd name="T23" fmla="*/ 23 h 543"/>
                <a:gd name="T24" fmla="*/ 742 w 780"/>
                <a:gd name="T25" fmla="*/ 98 h 543"/>
                <a:gd name="T26" fmla="*/ 791 w 780"/>
                <a:gd name="T27" fmla="*/ 106 h 543"/>
                <a:gd name="T28" fmla="*/ 758 w 780"/>
                <a:gd name="T29" fmla="*/ 164 h 543"/>
                <a:gd name="T30" fmla="*/ 742 w 780"/>
                <a:gd name="T31" fmla="*/ 212 h 543"/>
                <a:gd name="T32" fmla="*/ 708 w 780"/>
                <a:gd name="T33" fmla="*/ 221 h 543"/>
                <a:gd name="T34" fmla="*/ 660 w 780"/>
                <a:gd name="T35" fmla="*/ 254 h 543"/>
                <a:gd name="T36" fmla="*/ 618 w 780"/>
                <a:gd name="T37" fmla="*/ 279 h 543"/>
                <a:gd name="T38" fmla="*/ 626 w 780"/>
                <a:gd name="T39" fmla="*/ 247 h 543"/>
                <a:gd name="T40" fmla="*/ 584 w 780"/>
                <a:gd name="T41" fmla="*/ 270 h 543"/>
                <a:gd name="T42" fmla="*/ 594 w 780"/>
                <a:gd name="T43" fmla="*/ 303 h 543"/>
                <a:gd name="T44" fmla="*/ 635 w 780"/>
                <a:gd name="T45" fmla="*/ 313 h 543"/>
                <a:gd name="T46" fmla="*/ 594 w 780"/>
                <a:gd name="T47" fmla="*/ 336 h 543"/>
                <a:gd name="T48" fmla="*/ 626 w 780"/>
                <a:gd name="T49" fmla="*/ 386 h 543"/>
                <a:gd name="T50" fmla="*/ 601 w 780"/>
                <a:gd name="T51" fmla="*/ 411 h 543"/>
                <a:gd name="T52" fmla="*/ 601 w 780"/>
                <a:gd name="T53" fmla="*/ 459 h 543"/>
                <a:gd name="T54" fmla="*/ 584 w 780"/>
                <a:gd name="T55" fmla="*/ 492 h 543"/>
                <a:gd name="T56" fmla="*/ 552 w 780"/>
                <a:gd name="T57" fmla="*/ 518 h 543"/>
                <a:gd name="T58" fmla="*/ 519 w 780"/>
                <a:gd name="T59" fmla="*/ 518 h 543"/>
                <a:gd name="T60" fmla="*/ 477 w 780"/>
                <a:gd name="T61" fmla="*/ 541 h 543"/>
                <a:gd name="T62" fmla="*/ 453 w 780"/>
                <a:gd name="T63" fmla="*/ 534 h 543"/>
                <a:gd name="T64" fmla="*/ 430 w 780"/>
                <a:gd name="T65" fmla="*/ 518 h 543"/>
                <a:gd name="T66" fmla="*/ 370 w 780"/>
                <a:gd name="T67" fmla="*/ 518 h 543"/>
                <a:gd name="T68" fmla="*/ 364 w 780"/>
                <a:gd name="T69" fmla="*/ 541 h 543"/>
                <a:gd name="T70" fmla="*/ 345 w 780"/>
                <a:gd name="T71" fmla="*/ 534 h 543"/>
                <a:gd name="T72" fmla="*/ 329 w 780"/>
                <a:gd name="T73" fmla="*/ 509 h 543"/>
                <a:gd name="T74" fmla="*/ 322 w 780"/>
                <a:gd name="T75" fmla="*/ 459 h 543"/>
                <a:gd name="T76" fmla="*/ 288 w 780"/>
                <a:gd name="T77" fmla="*/ 426 h 543"/>
                <a:gd name="T78" fmla="*/ 205 w 780"/>
                <a:gd name="T79" fmla="*/ 442 h 543"/>
                <a:gd name="T80" fmla="*/ 181 w 780"/>
                <a:gd name="T81" fmla="*/ 442 h 543"/>
                <a:gd name="T82" fmla="*/ 131 w 780"/>
                <a:gd name="T83" fmla="*/ 426 h 543"/>
                <a:gd name="T84" fmla="*/ 89 w 780"/>
                <a:gd name="T85" fmla="*/ 411 h 543"/>
                <a:gd name="T86" fmla="*/ 74 w 780"/>
                <a:gd name="T87" fmla="*/ 376 h 543"/>
                <a:gd name="T88" fmla="*/ 83 w 780"/>
                <a:gd name="T89" fmla="*/ 328 h 543"/>
                <a:gd name="T90" fmla="*/ 32 w 780"/>
                <a:gd name="T91" fmla="*/ 320 h 543"/>
                <a:gd name="T92" fmla="*/ 16 w 780"/>
                <a:gd name="T93" fmla="*/ 303 h 543"/>
                <a:gd name="T94" fmla="*/ 0 w 780"/>
                <a:gd name="T95" fmla="*/ 254 h 543"/>
                <a:gd name="T96" fmla="*/ 41 w 780"/>
                <a:gd name="T97" fmla="*/ 237 h 543"/>
                <a:gd name="T98" fmla="*/ 89 w 780"/>
                <a:gd name="T99" fmla="*/ 206 h 543"/>
                <a:gd name="T100" fmla="*/ 108 w 780"/>
                <a:gd name="T101" fmla="*/ 164 h 543"/>
                <a:gd name="T102" fmla="*/ 149 w 780"/>
                <a:gd name="T103" fmla="*/ 131 h 54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80" h="543">
                  <a:moveTo>
                    <a:pt x="162" y="97"/>
                  </a:moveTo>
                  <a:lnTo>
                    <a:pt x="178" y="89"/>
                  </a:lnTo>
                  <a:lnTo>
                    <a:pt x="194" y="113"/>
                  </a:lnTo>
                  <a:lnTo>
                    <a:pt x="212" y="113"/>
                  </a:lnTo>
                  <a:lnTo>
                    <a:pt x="219" y="129"/>
                  </a:lnTo>
                  <a:lnTo>
                    <a:pt x="219" y="162"/>
                  </a:lnTo>
                  <a:lnTo>
                    <a:pt x="268" y="178"/>
                  </a:lnTo>
                  <a:lnTo>
                    <a:pt x="293" y="203"/>
                  </a:lnTo>
                  <a:lnTo>
                    <a:pt x="340" y="203"/>
                  </a:lnTo>
                  <a:lnTo>
                    <a:pt x="364" y="218"/>
                  </a:lnTo>
                  <a:lnTo>
                    <a:pt x="398" y="226"/>
                  </a:lnTo>
                  <a:lnTo>
                    <a:pt x="430" y="209"/>
                  </a:lnTo>
                  <a:lnTo>
                    <a:pt x="463" y="209"/>
                  </a:lnTo>
                  <a:lnTo>
                    <a:pt x="486" y="184"/>
                  </a:lnTo>
                  <a:lnTo>
                    <a:pt x="480" y="178"/>
                  </a:lnTo>
                  <a:lnTo>
                    <a:pt x="495" y="162"/>
                  </a:lnTo>
                  <a:lnTo>
                    <a:pt x="511" y="169"/>
                  </a:lnTo>
                  <a:lnTo>
                    <a:pt x="535" y="153"/>
                  </a:lnTo>
                  <a:lnTo>
                    <a:pt x="551" y="137"/>
                  </a:lnTo>
                  <a:lnTo>
                    <a:pt x="585" y="137"/>
                  </a:lnTo>
                  <a:lnTo>
                    <a:pt x="575" y="121"/>
                  </a:lnTo>
                  <a:lnTo>
                    <a:pt x="567" y="113"/>
                  </a:lnTo>
                  <a:lnTo>
                    <a:pt x="551" y="121"/>
                  </a:lnTo>
                  <a:lnTo>
                    <a:pt x="535" y="121"/>
                  </a:lnTo>
                  <a:lnTo>
                    <a:pt x="535" y="89"/>
                  </a:lnTo>
                  <a:lnTo>
                    <a:pt x="544" y="72"/>
                  </a:lnTo>
                  <a:lnTo>
                    <a:pt x="560" y="81"/>
                  </a:lnTo>
                  <a:lnTo>
                    <a:pt x="585" y="72"/>
                  </a:lnTo>
                  <a:lnTo>
                    <a:pt x="592" y="41"/>
                  </a:lnTo>
                  <a:lnTo>
                    <a:pt x="600" y="32"/>
                  </a:lnTo>
                  <a:lnTo>
                    <a:pt x="600" y="23"/>
                  </a:lnTo>
                  <a:lnTo>
                    <a:pt x="592" y="23"/>
                  </a:lnTo>
                  <a:lnTo>
                    <a:pt x="600" y="7"/>
                  </a:lnTo>
                  <a:lnTo>
                    <a:pt x="632" y="0"/>
                  </a:lnTo>
                  <a:lnTo>
                    <a:pt x="657" y="7"/>
                  </a:lnTo>
                  <a:lnTo>
                    <a:pt x="672" y="23"/>
                  </a:lnTo>
                  <a:lnTo>
                    <a:pt x="690" y="81"/>
                  </a:lnTo>
                  <a:lnTo>
                    <a:pt x="706" y="81"/>
                  </a:lnTo>
                  <a:lnTo>
                    <a:pt x="731" y="97"/>
                  </a:lnTo>
                  <a:lnTo>
                    <a:pt x="731" y="113"/>
                  </a:lnTo>
                  <a:lnTo>
                    <a:pt x="747" y="113"/>
                  </a:lnTo>
                  <a:lnTo>
                    <a:pt x="779" y="104"/>
                  </a:lnTo>
                  <a:lnTo>
                    <a:pt x="779" y="121"/>
                  </a:lnTo>
                  <a:lnTo>
                    <a:pt x="756" y="169"/>
                  </a:lnTo>
                  <a:lnTo>
                    <a:pt x="747" y="162"/>
                  </a:lnTo>
                  <a:lnTo>
                    <a:pt x="731" y="169"/>
                  </a:lnTo>
                  <a:lnTo>
                    <a:pt x="737" y="194"/>
                  </a:lnTo>
                  <a:lnTo>
                    <a:pt x="731" y="209"/>
                  </a:lnTo>
                  <a:lnTo>
                    <a:pt x="722" y="209"/>
                  </a:lnTo>
                  <a:lnTo>
                    <a:pt x="706" y="218"/>
                  </a:lnTo>
                  <a:lnTo>
                    <a:pt x="697" y="218"/>
                  </a:lnTo>
                  <a:lnTo>
                    <a:pt x="690" y="226"/>
                  </a:lnTo>
                  <a:lnTo>
                    <a:pt x="682" y="226"/>
                  </a:lnTo>
                  <a:lnTo>
                    <a:pt x="650" y="250"/>
                  </a:lnTo>
                  <a:lnTo>
                    <a:pt x="650" y="259"/>
                  </a:lnTo>
                  <a:lnTo>
                    <a:pt x="632" y="259"/>
                  </a:lnTo>
                  <a:lnTo>
                    <a:pt x="609" y="275"/>
                  </a:lnTo>
                  <a:lnTo>
                    <a:pt x="609" y="266"/>
                  </a:lnTo>
                  <a:lnTo>
                    <a:pt x="609" y="259"/>
                  </a:lnTo>
                  <a:lnTo>
                    <a:pt x="617" y="243"/>
                  </a:lnTo>
                  <a:lnTo>
                    <a:pt x="609" y="234"/>
                  </a:lnTo>
                  <a:lnTo>
                    <a:pt x="585" y="259"/>
                  </a:lnTo>
                  <a:lnTo>
                    <a:pt x="575" y="266"/>
                  </a:lnTo>
                  <a:lnTo>
                    <a:pt x="567" y="266"/>
                  </a:lnTo>
                  <a:lnTo>
                    <a:pt x="560" y="275"/>
                  </a:lnTo>
                  <a:lnTo>
                    <a:pt x="585" y="299"/>
                  </a:lnTo>
                  <a:lnTo>
                    <a:pt x="600" y="291"/>
                  </a:lnTo>
                  <a:lnTo>
                    <a:pt x="625" y="299"/>
                  </a:lnTo>
                  <a:lnTo>
                    <a:pt x="625" y="308"/>
                  </a:lnTo>
                  <a:lnTo>
                    <a:pt x="617" y="299"/>
                  </a:lnTo>
                  <a:lnTo>
                    <a:pt x="600" y="308"/>
                  </a:lnTo>
                  <a:lnTo>
                    <a:pt x="585" y="331"/>
                  </a:lnTo>
                  <a:lnTo>
                    <a:pt x="592" y="340"/>
                  </a:lnTo>
                  <a:lnTo>
                    <a:pt x="600" y="371"/>
                  </a:lnTo>
                  <a:lnTo>
                    <a:pt x="617" y="380"/>
                  </a:lnTo>
                  <a:lnTo>
                    <a:pt x="609" y="380"/>
                  </a:lnTo>
                  <a:lnTo>
                    <a:pt x="617" y="396"/>
                  </a:lnTo>
                  <a:lnTo>
                    <a:pt x="592" y="405"/>
                  </a:lnTo>
                  <a:lnTo>
                    <a:pt x="617" y="405"/>
                  </a:lnTo>
                  <a:lnTo>
                    <a:pt x="609" y="436"/>
                  </a:lnTo>
                  <a:lnTo>
                    <a:pt x="592" y="452"/>
                  </a:lnTo>
                  <a:lnTo>
                    <a:pt x="585" y="452"/>
                  </a:lnTo>
                  <a:lnTo>
                    <a:pt x="585" y="468"/>
                  </a:lnTo>
                  <a:lnTo>
                    <a:pt x="575" y="485"/>
                  </a:lnTo>
                  <a:lnTo>
                    <a:pt x="567" y="485"/>
                  </a:lnTo>
                  <a:lnTo>
                    <a:pt x="567" y="493"/>
                  </a:lnTo>
                  <a:lnTo>
                    <a:pt x="544" y="510"/>
                  </a:lnTo>
                  <a:lnTo>
                    <a:pt x="520" y="510"/>
                  </a:lnTo>
                  <a:lnTo>
                    <a:pt x="520" y="517"/>
                  </a:lnTo>
                  <a:lnTo>
                    <a:pt x="511" y="510"/>
                  </a:lnTo>
                  <a:lnTo>
                    <a:pt x="511" y="517"/>
                  </a:lnTo>
                  <a:lnTo>
                    <a:pt x="503" y="517"/>
                  </a:lnTo>
                  <a:lnTo>
                    <a:pt x="470" y="533"/>
                  </a:lnTo>
                  <a:lnTo>
                    <a:pt x="463" y="542"/>
                  </a:lnTo>
                  <a:lnTo>
                    <a:pt x="463" y="526"/>
                  </a:lnTo>
                  <a:lnTo>
                    <a:pt x="446" y="526"/>
                  </a:lnTo>
                  <a:lnTo>
                    <a:pt x="438" y="526"/>
                  </a:lnTo>
                  <a:lnTo>
                    <a:pt x="423" y="526"/>
                  </a:lnTo>
                  <a:lnTo>
                    <a:pt x="423" y="510"/>
                  </a:lnTo>
                  <a:lnTo>
                    <a:pt x="405" y="510"/>
                  </a:lnTo>
                  <a:lnTo>
                    <a:pt x="373" y="517"/>
                  </a:lnTo>
                  <a:lnTo>
                    <a:pt x="364" y="510"/>
                  </a:lnTo>
                  <a:lnTo>
                    <a:pt x="364" y="517"/>
                  </a:lnTo>
                  <a:lnTo>
                    <a:pt x="358" y="517"/>
                  </a:lnTo>
                  <a:lnTo>
                    <a:pt x="358" y="533"/>
                  </a:lnTo>
                  <a:lnTo>
                    <a:pt x="349" y="533"/>
                  </a:lnTo>
                  <a:lnTo>
                    <a:pt x="349" y="526"/>
                  </a:lnTo>
                  <a:lnTo>
                    <a:pt x="340" y="526"/>
                  </a:lnTo>
                  <a:lnTo>
                    <a:pt x="324" y="517"/>
                  </a:lnTo>
                  <a:lnTo>
                    <a:pt x="324" y="510"/>
                  </a:lnTo>
                  <a:lnTo>
                    <a:pt x="324" y="502"/>
                  </a:lnTo>
                  <a:lnTo>
                    <a:pt x="317" y="493"/>
                  </a:lnTo>
                  <a:lnTo>
                    <a:pt x="308" y="493"/>
                  </a:lnTo>
                  <a:lnTo>
                    <a:pt x="317" y="452"/>
                  </a:lnTo>
                  <a:lnTo>
                    <a:pt x="308" y="436"/>
                  </a:lnTo>
                  <a:lnTo>
                    <a:pt x="299" y="436"/>
                  </a:lnTo>
                  <a:lnTo>
                    <a:pt x="284" y="420"/>
                  </a:lnTo>
                  <a:lnTo>
                    <a:pt x="268" y="420"/>
                  </a:lnTo>
                  <a:lnTo>
                    <a:pt x="227" y="436"/>
                  </a:lnTo>
                  <a:lnTo>
                    <a:pt x="202" y="436"/>
                  </a:lnTo>
                  <a:lnTo>
                    <a:pt x="194" y="445"/>
                  </a:lnTo>
                  <a:lnTo>
                    <a:pt x="187" y="436"/>
                  </a:lnTo>
                  <a:lnTo>
                    <a:pt x="178" y="436"/>
                  </a:lnTo>
                  <a:lnTo>
                    <a:pt x="154" y="436"/>
                  </a:lnTo>
                  <a:lnTo>
                    <a:pt x="137" y="428"/>
                  </a:lnTo>
                  <a:lnTo>
                    <a:pt x="129" y="420"/>
                  </a:lnTo>
                  <a:lnTo>
                    <a:pt x="122" y="420"/>
                  </a:lnTo>
                  <a:lnTo>
                    <a:pt x="106" y="405"/>
                  </a:lnTo>
                  <a:lnTo>
                    <a:pt x="88" y="405"/>
                  </a:lnTo>
                  <a:lnTo>
                    <a:pt x="65" y="396"/>
                  </a:lnTo>
                  <a:lnTo>
                    <a:pt x="57" y="371"/>
                  </a:lnTo>
                  <a:lnTo>
                    <a:pt x="73" y="371"/>
                  </a:lnTo>
                  <a:lnTo>
                    <a:pt x="65" y="355"/>
                  </a:lnTo>
                  <a:lnTo>
                    <a:pt x="82" y="340"/>
                  </a:lnTo>
                  <a:lnTo>
                    <a:pt x="82" y="323"/>
                  </a:lnTo>
                  <a:lnTo>
                    <a:pt x="73" y="315"/>
                  </a:lnTo>
                  <a:lnTo>
                    <a:pt x="48" y="323"/>
                  </a:lnTo>
                  <a:lnTo>
                    <a:pt x="32" y="315"/>
                  </a:lnTo>
                  <a:lnTo>
                    <a:pt x="25" y="308"/>
                  </a:lnTo>
                  <a:lnTo>
                    <a:pt x="8" y="299"/>
                  </a:lnTo>
                  <a:lnTo>
                    <a:pt x="16" y="299"/>
                  </a:lnTo>
                  <a:lnTo>
                    <a:pt x="16" y="275"/>
                  </a:lnTo>
                  <a:lnTo>
                    <a:pt x="0" y="275"/>
                  </a:lnTo>
                  <a:lnTo>
                    <a:pt x="0" y="250"/>
                  </a:lnTo>
                  <a:lnTo>
                    <a:pt x="16" y="243"/>
                  </a:lnTo>
                  <a:lnTo>
                    <a:pt x="32" y="243"/>
                  </a:lnTo>
                  <a:lnTo>
                    <a:pt x="40" y="234"/>
                  </a:lnTo>
                  <a:lnTo>
                    <a:pt x="57" y="234"/>
                  </a:lnTo>
                  <a:lnTo>
                    <a:pt x="82" y="218"/>
                  </a:lnTo>
                  <a:lnTo>
                    <a:pt x="88" y="203"/>
                  </a:lnTo>
                  <a:lnTo>
                    <a:pt x="82" y="169"/>
                  </a:lnTo>
                  <a:lnTo>
                    <a:pt x="82" y="162"/>
                  </a:lnTo>
                  <a:lnTo>
                    <a:pt x="106" y="162"/>
                  </a:lnTo>
                  <a:lnTo>
                    <a:pt x="113" y="129"/>
                  </a:lnTo>
                  <a:lnTo>
                    <a:pt x="137" y="129"/>
                  </a:lnTo>
                  <a:lnTo>
                    <a:pt x="147" y="129"/>
                  </a:lnTo>
                  <a:lnTo>
                    <a:pt x="154" y="104"/>
                  </a:lnTo>
                  <a:lnTo>
                    <a:pt x="162" y="9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3" name="Freeform 10">
              <a:extLst>
                <a:ext uri="{FF2B5EF4-FFF2-40B4-BE49-F238E27FC236}">
                  <a16:creationId xmlns:a16="http://schemas.microsoft.com/office/drawing/2014/main" id="{71B7C6F9-3DB7-504B-8718-D70FA92EF5DF}"/>
                </a:ext>
              </a:extLst>
            </p:cNvPr>
            <p:cNvSpPr>
              <a:spLocks noChangeAspect="1"/>
            </p:cNvSpPr>
            <p:nvPr/>
          </p:nvSpPr>
          <p:spPr bwMode="gray">
            <a:xfrm>
              <a:off x="7225111" y="3984522"/>
              <a:ext cx="376081" cy="362063"/>
            </a:xfrm>
            <a:custGeom>
              <a:avLst/>
              <a:gdLst>
                <a:gd name="T0" fmla="*/ 8 w 211"/>
                <a:gd name="T1" fmla="*/ 181 h 204"/>
                <a:gd name="T2" fmla="*/ 8 w 211"/>
                <a:gd name="T3" fmla="*/ 164 h 204"/>
                <a:gd name="T4" fmla="*/ 23 w 211"/>
                <a:gd name="T5" fmla="*/ 155 h 204"/>
                <a:gd name="T6" fmla="*/ 16 w 211"/>
                <a:gd name="T7" fmla="*/ 139 h 204"/>
                <a:gd name="T8" fmla="*/ 8 w 211"/>
                <a:gd name="T9" fmla="*/ 131 h 204"/>
                <a:gd name="T10" fmla="*/ 0 w 211"/>
                <a:gd name="T11" fmla="*/ 115 h 204"/>
                <a:gd name="T12" fmla="*/ 16 w 211"/>
                <a:gd name="T13" fmla="*/ 123 h 204"/>
                <a:gd name="T14" fmla="*/ 66 w 211"/>
                <a:gd name="T15" fmla="*/ 115 h 204"/>
                <a:gd name="T16" fmla="*/ 66 w 211"/>
                <a:gd name="T17" fmla="*/ 98 h 204"/>
                <a:gd name="T18" fmla="*/ 74 w 211"/>
                <a:gd name="T19" fmla="*/ 91 h 204"/>
                <a:gd name="T20" fmla="*/ 109 w 211"/>
                <a:gd name="T21" fmla="*/ 82 h 204"/>
                <a:gd name="T22" fmla="*/ 109 w 211"/>
                <a:gd name="T23" fmla="*/ 67 h 204"/>
                <a:gd name="T24" fmla="*/ 115 w 211"/>
                <a:gd name="T25" fmla="*/ 57 h 204"/>
                <a:gd name="T26" fmla="*/ 115 w 211"/>
                <a:gd name="T27" fmla="*/ 50 h 204"/>
                <a:gd name="T28" fmla="*/ 124 w 211"/>
                <a:gd name="T29" fmla="*/ 50 h 204"/>
                <a:gd name="T30" fmla="*/ 131 w 211"/>
                <a:gd name="T31" fmla="*/ 32 h 204"/>
                <a:gd name="T32" fmla="*/ 131 w 211"/>
                <a:gd name="T33" fmla="*/ 16 h 204"/>
                <a:gd name="T34" fmla="*/ 150 w 211"/>
                <a:gd name="T35" fmla="*/ 9 h 204"/>
                <a:gd name="T36" fmla="*/ 165 w 211"/>
                <a:gd name="T37" fmla="*/ 0 h 204"/>
                <a:gd name="T38" fmla="*/ 173 w 211"/>
                <a:gd name="T39" fmla="*/ 0 h 204"/>
                <a:gd name="T40" fmla="*/ 191 w 211"/>
                <a:gd name="T41" fmla="*/ 9 h 204"/>
                <a:gd name="T42" fmla="*/ 198 w 211"/>
                <a:gd name="T43" fmla="*/ 16 h 204"/>
                <a:gd name="T44" fmla="*/ 214 w 211"/>
                <a:gd name="T45" fmla="*/ 24 h 204"/>
                <a:gd name="T46" fmla="*/ 206 w 211"/>
                <a:gd name="T47" fmla="*/ 32 h 204"/>
                <a:gd name="T48" fmla="*/ 191 w 211"/>
                <a:gd name="T49" fmla="*/ 42 h 204"/>
                <a:gd name="T50" fmla="*/ 173 w 211"/>
                <a:gd name="T51" fmla="*/ 32 h 204"/>
                <a:gd name="T52" fmla="*/ 165 w 211"/>
                <a:gd name="T53" fmla="*/ 42 h 204"/>
                <a:gd name="T54" fmla="*/ 173 w 211"/>
                <a:gd name="T55" fmla="*/ 50 h 204"/>
                <a:gd name="T56" fmla="*/ 165 w 211"/>
                <a:gd name="T57" fmla="*/ 67 h 204"/>
                <a:gd name="T58" fmla="*/ 181 w 211"/>
                <a:gd name="T59" fmla="*/ 73 h 204"/>
                <a:gd name="T60" fmla="*/ 181 w 211"/>
                <a:gd name="T61" fmla="*/ 82 h 204"/>
                <a:gd name="T62" fmla="*/ 173 w 211"/>
                <a:gd name="T63" fmla="*/ 82 h 204"/>
                <a:gd name="T64" fmla="*/ 181 w 211"/>
                <a:gd name="T65" fmla="*/ 91 h 204"/>
                <a:gd name="T66" fmla="*/ 141 w 211"/>
                <a:gd name="T67" fmla="*/ 139 h 204"/>
                <a:gd name="T68" fmla="*/ 124 w 211"/>
                <a:gd name="T69" fmla="*/ 148 h 204"/>
                <a:gd name="T70" fmla="*/ 115 w 211"/>
                <a:gd name="T71" fmla="*/ 139 h 204"/>
                <a:gd name="T72" fmla="*/ 109 w 211"/>
                <a:gd name="T73" fmla="*/ 148 h 204"/>
                <a:gd name="T74" fmla="*/ 109 w 211"/>
                <a:gd name="T75" fmla="*/ 164 h 204"/>
                <a:gd name="T76" fmla="*/ 115 w 211"/>
                <a:gd name="T77" fmla="*/ 164 h 204"/>
                <a:gd name="T78" fmla="*/ 115 w 211"/>
                <a:gd name="T79" fmla="*/ 171 h 204"/>
                <a:gd name="T80" fmla="*/ 124 w 211"/>
                <a:gd name="T81" fmla="*/ 171 h 204"/>
                <a:gd name="T82" fmla="*/ 124 w 211"/>
                <a:gd name="T83" fmla="*/ 189 h 204"/>
                <a:gd name="T84" fmla="*/ 124 w 211"/>
                <a:gd name="T85" fmla="*/ 197 h 204"/>
                <a:gd name="T86" fmla="*/ 99 w 211"/>
                <a:gd name="T87" fmla="*/ 197 h 204"/>
                <a:gd name="T88" fmla="*/ 90 w 211"/>
                <a:gd name="T89" fmla="*/ 206 h 204"/>
                <a:gd name="T90" fmla="*/ 84 w 211"/>
                <a:gd name="T91" fmla="*/ 197 h 204"/>
                <a:gd name="T92" fmla="*/ 74 w 211"/>
                <a:gd name="T93" fmla="*/ 181 h 204"/>
                <a:gd name="T94" fmla="*/ 49 w 211"/>
                <a:gd name="T95" fmla="*/ 181 h 204"/>
                <a:gd name="T96" fmla="*/ 33 w 211"/>
                <a:gd name="T97" fmla="*/ 181 h 204"/>
                <a:gd name="T98" fmla="*/ 8 w 211"/>
                <a:gd name="T99" fmla="*/ 181 h 20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11" h="204">
                  <a:moveTo>
                    <a:pt x="8" y="178"/>
                  </a:moveTo>
                  <a:lnTo>
                    <a:pt x="8" y="162"/>
                  </a:lnTo>
                  <a:lnTo>
                    <a:pt x="23" y="153"/>
                  </a:lnTo>
                  <a:lnTo>
                    <a:pt x="16" y="137"/>
                  </a:lnTo>
                  <a:lnTo>
                    <a:pt x="8" y="129"/>
                  </a:lnTo>
                  <a:lnTo>
                    <a:pt x="0" y="113"/>
                  </a:lnTo>
                  <a:lnTo>
                    <a:pt x="16" y="121"/>
                  </a:lnTo>
                  <a:lnTo>
                    <a:pt x="65" y="113"/>
                  </a:lnTo>
                  <a:lnTo>
                    <a:pt x="65" y="97"/>
                  </a:lnTo>
                  <a:lnTo>
                    <a:pt x="73" y="90"/>
                  </a:lnTo>
                  <a:lnTo>
                    <a:pt x="107" y="81"/>
                  </a:lnTo>
                  <a:lnTo>
                    <a:pt x="107" y="66"/>
                  </a:lnTo>
                  <a:lnTo>
                    <a:pt x="113" y="56"/>
                  </a:lnTo>
                  <a:lnTo>
                    <a:pt x="113" y="49"/>
                  </a:lnTo>
                  <a:lnTo>
                    <a:pt x="122" y="49"/>
                  </a:lnTo>
                  <a:lnTo>
                    <a:pt x="129" y="32"/>
                  </a:lnTo>
                  <a:lnTo>
                    <a:pt x="129" y="16"/>
                  </a:lnTo>
                  <a:lnTo>
                    <a:pt x="147" y="9"/>
                  </a:lnTo>
                  <a:lnTo>
                    <a:pt x="162" y="0"/>
                  </a:lnTo>
                  <a:lnTo>
                    <a:pt x="170" y="0"/>
                  </a:lnTo>
                  <a:lnTo>
                    <a:pt x="187" y="9"/>
                  </a:lnTo>
                  <a:lnTo>
                    <a:pt x="194" y="16"/>
                  </a:lnTo>
                  <a:lnTo>
                    <a:pt x="210" y="24"/>
                  </a:lnTo>
                  <a:lnTo>
                    <a:pt x="202" y="32"/>
                  </a:lnTo>
                  <a:lnTo>
                    <a:pt x="187" y="41"/>
                  </a:lnTo>
                  <a:lnTo>
                    <a:pt x="170" y="32"/>
                  </a:lnTo>
                  <a:lnTo>
                    <a:pt x="162" y="41"/>
                  </a:lnTo>
                  <a:lnTo>
                    <a:pt x="170" y="49"/>
                  </a:lnTo>
                  <a:lnTo>
                    <a:pt x="162" y="66"/>
                  </a:lnTo>
                  <a:lnTo>
                    <a:pt x="178" y="72"/>
                  </a:lnTo>
                  <a:lnTo>
                    <a:pt x="178" y="81"/>
                  </a:lnTo>
                  <a:lnTo>
                    <a:pt x="170" y="81"/>
                  </a:lnTo>
                  <a:lnTo>
                    <a:pt x="178" y="90"/>
                  </a:lnTo>
                  <a:lnTo>
                    <a:pt x="138" y="137"/>
                  </a:lnTo>
                  <a:lnTo>
                    <a:pt x="122" y="146"/>
                  </a:lnTo>
                  <a:lnTo>
                    <a:pt x="113" y="137"/>
                  </a:lnTo>
                  <a:lnTo>
                    <a:pt x="107" y="146"/>
                  </a:lnTo>
                  <a:lnTo>
                    <a:pt x="107" y="162"/>
                  </a:lnTo>
                  <a:lnTo>
                    <a:pt x="113" y="162"/>
                  </a:lnTo>
                  <a:lnTo>
                    <a:pt x="113" y="169"/>
                  </a:lnTo>
                  <a:lnTo>
                    <a:pt x="122" y="169"/>
                  </a:lnTo>
                  <a:lnTo>
                    <a:pt x="122" y="186"/>
                  </a:lnTo>
                  <a:lnTo>
                    <a:pt x="122" y="194"/>
                  </a:lnTo>
                  <a:lnTo>
                    <a:pt x="97" y="194"/>
                  </a:lnTo>
                  <a:lnTo>
                    <a:pt x="88" y="203"/>
                  </a:lnTo>
                  <a:lnTo>
                    <a:pt x="82" y="194"/>
                  </a:lnTo>
                  <a:lnTo>
                    <a:pt x="73" y="178"/>
                  </a:lnTo>
                  <a:lnTo>
                    <a:pt x="48" y="178"/>
                  </a:lnTo>
                  <a:lnTo>
                    <a:pt x="32" y="178"/>
                  </a:lnTo>
                  <a:lnTo>
                    <a:pt x="8" y="17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4" name="Freeform 11">
              <a:extLst>
                <a:ext uri="{FF2B5EF4-FFF2-40B4-BE49-F238E27FC236}">
                  <a16:creationId xmlns:a16="http://schemas.microsoft.com/office/drawing/2014/main" id="{2F5D4DE4-F132-7A47-BBAC-55D275E06003}"/>
                </a:ext>
              </a:extLst>
            </p:cNvPr>
            <p:cNvSpPr>
              <a:spLocks noChangeAspect="1"/>
            </p:cNvSpPr>
            <p:nvPr/>
          </p:nvSpPr>
          <p:spPr bwMode="gray">
            <a:xfrm>
              <a:off x="7211117" y="3942544"/>
              <a:ext cx="332351" cy="258866"/>
            </a:xfrm>
            <a:custGeom>
              <a:avLst/>
              <a:gdLst>
                <a:gd name="T0" fmla="*/ 181 w 188"/>
                <a:gd name="T1" fmla="*/ 24 h 146"/>
                <a:gd name="T2" fmla="*/ 173 w 188"/>
                <a:gd name="T3" fmla="*/ 24 h 146"/>
                <a:gd name="T4" fmla="*/ 158 w 188"/>
                <a:gd name="T5" fmla="*/ 33 h 146"/>
                <a:gd name="T6" fmla="*/ 139 w 188"/>
                <a:gd name="T7" fmla="*/ 41 h 146"/>
                <a:gd name="T8" fmla="*/ 139 w 188"/>
                <a:gd name="T9" fmla="*/ 57 h 146"/>
                <a:gd name="T10" fmla="*/ 132 w 188"/>
                <a:gd name="T11" fmla="*/ 74 h 146"/>
                <a:gd name="T12" fmla="*/ 123 w 188"/>
                <a:gd name="T13" fmla="*/ 74 h 146"/>
                <a:gd name="T14" fmla="*/ 123 w 188"/>
                <a:gd name="T15" fmla="*/ 81 h 146"/>
                <a:gd name="T16" fmla="*/ 117 w 188"/>
                <a:gd name="T17" fmla="*/ 91 h 146"/>
                <a:gd name="T18" fmla="*/ 117 w 188"/>
                <a:gd name="T19" fmla="*/ 106 h 146"/>
                <a:gd name="T20" fmla="*/ 83 w 188"/>
                <a:gd name="T21" fmla="*/ 116 h 146"/>
                <a:gd name="T22" fmla="*/ 75 w 188"/>
                <a:gd name="T23" fmla="*/ 123 h 146"/>
                <a:gd name="T24" fmla="*/ 75 w 188"/>
                <a:gd name="T25" fmla="*/ 139 h 146"/>
                <a:gd name="T26" fmla="*/ 25 w 188"/>
                <a:gd name="T27" fmla="*/ 147 h 146"/>
                <a:gd name="T28" fmla="*/ 9 w 188"/>
                <a:gd name="T29" fmla="*/ 139 h 146"/>
                <a:gd name="T30" fmla="*/ 17 w 188"/>
                <a:gd name="T31" fmla="*/ 123 h 146"/>
                <a:gd name="T32" fmla="*/ 17 w 188"/>
                <a:gd name="T33" fmla="*/ 116 h 146"/>
                <a:gd name="T34" fmla="*/ 0 w 188"/>
                <a:gd name="T35" fmla="*/ 106 h 146"/>
                <a:gd name="T36" fmla="*/ 0 w 188"/>
                <a:gd name="T37" fmla="*/ 74 h 146"/>
                <a:gd name="T38" fmla="*/ 9 w 188"/>
                <a:gd name="T39" fmla="*/ 57 h 146"/>
                <a:gd name="T40" fmla="*/ 9 w 188"/>
                <a:gd name="T41" fmla="*/ 49 h 146"/>
                <a:gd name="T42" fmla="*/ 32 w 188"/>
                <a:gd name="T43" fmla="*/ 49 h 146"/>
                <a:gd name="T44" fmla="*/ 32 w 188"/>
                <a:gd name="T45" fmla="*/ 41 h 146"/>
                <a:gd name="T46" fmla="*/ 51 w 188"/>
                <a:gd name="T47" fmla="*/ 41 h 146"/>
                <a:gd name="T48" fmla="*/ 58 w 188"/>
                <a:gd name="T49" fmla="*/ 24 h 146"/>
                <a:gd name="T50" fmla="*/ 67 w 188"/>
                <a:gd name="T51" fmla="*/ 24 h 146"/>
                <a:gd name="T52" fmla="*/ 67 w 188"/>
                <a:gd name="T53" fmla="*/ 16 h 146"/>
                <a:gd name="T54" fmla="*/ 98 w 188"/>
                <a:gd name="T55" fmla="*/ 24 h 146"/>
                <a:gd name="T56" fmla="*/ 117 w 188"/>
                <a:gd name="T57" fmla="*/ 24 h 146"/>
                <a:gd name="T58" fmla="*/ 117 w 188"/>
                <a:gd name="T59" fmla="*/ 16 h 146"/>
                <a:gd name="T60" fmla="*/ 123 w 188"/>
                <a:gd name="T61" fmla="*/ 16 h 146"/>
                <a:gd name="T62" fmla="*/ 132 w 188"/>
                <a:gd name="T63" fmla="*/ 0 h 146"/>
                <a:gd name="T64" fmla="*/ 139 w 188"/>
                <a:gd name="T65" fmla="*/ 8 h 146"/>
                <a:gd name="T66" fmla="*/ 149 w 188"/>
                <a:gd name="T67" fmla="*/ 33 h 146"/>
                <a:gd name="T68" fmla="*/ 164 w 188"/>
                <a:gd name="T69" fmla="*/ 16 h 146"/>
                <a:gd name="T70" fmla="*/ 189 w 188"/>
                <a:gd name="T71" fmla="*/ 24 h 146"/>
                <a:gd name="T72" fmla="*/ 181 w 188"/>
                <a:gd name="T73" fmla="*/ 24 h 14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88" h="146">
                  <a:moveTo>
                    <a:pt x="179" y="24"/>
                  </a:moveTo>
                  <a:lnTo>
                    <a:pt x="171" y="24"/>
                  </a:lnTo>
                  <a:lnTo>
                    <a:pt x="156" y="33"/>
                  </a:lnTo>
                  <a:lnTo>
                    <a:pt x="138" y="40"/>
                  </a:lnTo>
                  <a:lnTo>
                    <a:pt x="138" y="56"/>
                  </a:lnTo>
                  <a:lnTo>
                    <a:pt x="131" y="73"/>
                  </a:lnTo>
                  <a:lnTo>
                    <a:pt x="122" y="73"/>
                  </a:lnTo>
                  <a:lnTo>
                    <a:pt x="122" y="80"/>
                  </a:lnTo>
                  <a:lnTo>
                    <a:pt x="116" y="90"/>
                  </a:lnTo>
                  <a:lnTo>
                    <a:pt x="116" y="105"/>
                  </a:lnTo>
                  <a:lnTo>
                    <a:pt x="82" y="114"/>
                  </a:lnTo>
                  <a:lnTo>
                    <a:pt x="74" y="121"/>
                  </a:lnTo>
                  <a:lnTo>
                    <a:pt x="74" y="137"/>
                  </a:lnTo>
                  <a:lnTo>
                    <a:pt x="25" y="145"/>
                  </a:lnTo>
                  <a:lnTo>
                    <a:pt x="9" y="137"/>
                  </a:lnTo>
                  <a:lnTo>
                    <a:pt x="17" y="121"/>
                  </a:lnTo>
                  <a:lnTo>
                    <a:pt x="17" y="114"/>
                  </a:lnTo>
                  <a:lnTo>
                    <a:pt x="0" y="105"/>
                  </a:lnTo>
                  <a:lnTo>
                    <a:pt x="0" y="73"/>
                  </a:lnTo>
                  <a:lnTo>
                    <a:pt x="9" y="56"/>
                  </a:lnTo>
                  <a:lnTo>
                    <a:pt x="9" y="48"/>
                  </a:lnTo>
                  <a:lnTo>
                    <a:pt x="32" y="48"/>
                  </a:lnTo>
                  <a:lnTo>
                    <a:pt x="32" y="40"/>
                  </a:lnTo>
                  <a:lnTo>
                    <a:pt x="50" y="40"/>
                  </a:lnTo>
                  <a:lnTo>
                    <a:pt x="57" y="24"/>
                  </a:lnTo>
                  <a:lnTo>
                    <a:pt x="66" y="24"/>
                  </a:lnTo>
                  <a:lnTo>
                    <a:pt x="66" y="16"/>
                  </a:lnTo>
                  <a:lnTo>
                    <a:pt x="97" y="24"/>
                  </a:lnTo>
                  <a:lnTo>
                    <a:pt x="116" y="24"/>
                  </a:lnTo>
                  <a:lnTo>
                    <a:pt x="116" y="16"/>
                  </a:lnTo>
                  <a:lnTo>
                    <a:pt x="122" y="16"/>
                  </a:lnTo>
                  <a:lnTo>
                    <a:pt x="131" y="0"/>
                  </a:lnTo>
                  <a:lnTo>
                    <a:pt x="138" y="8"/>
                  </a:lnTo>
                  <a:lnTo>
                    <a:pt x="147" y="33"/>
                  </a:lnTo>
                  <a:lnTo>
                    <a:pt x="162" y="16"/>
                  </a:lnTo>
                  <a:lnTo>
                    <a:pt x="187" y="24"/>
                  </a:lnTo>
                  <a:lnTo>
                    <a:pt x="179" y="24"/>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5" name="Freeform 12">
              <a:extLst>
                <a:ext uri="{FF2B5EF4-FFF2-40B4-BE49-F238E27FC236}">
                  <a16:creationId xmlns:a16="http://schemas.microsoft.com/office/drawing/2014/main" id="{9AB6A42C-C5D1-5846-9638-9CD7D9FD4D8D}"/>
                </a:ext>
              </a:extLst>
            </p:cNvPr>
            <p:cNvSpPr>
              <a:spLocks noChangeAspect="1"/>
            </p:cNvSpPr>
            <p:nvPr/>
          </p:nvSpPr>
          <p:spPr bwMode="gray">
            <a:xfrm>
              <a:off x="6838534" y="3898817"/>
              <a:ext cx="430307" cy="402292"/>
            </a:xfrm>
            <a:custGeom>
              <a:avLst/>
              <a:gdLst>
                <a:gd name="T0" fmla="*/ 230 w 243"/>
                <a:gd name="T1" fmla="*/ 229 h 228"/>
                <a:gd name="T2" fmla="*/ 172 w 243"/>
                <a:gd name="T3" fmla="*/ 220 h 228"/>
                <a:gd name="T4" fmla="*/ 164 w 243"/>
                <a:gd name="T5" fmla="*/ 204 h 228"/>
                <a:gd name="T6" fmla="*/ 139 w 243"/>
                <a:gd name="T7" fmla="*/ 213 h 228"/>
                <a:gd name="T8" fmla="*/ 122 w 243"/>
                <a:gd name="T9" fmla="*/ 213 h 228"/>
                <a:gd name="T10" fmla="*/ 97 w 243"/>
                <a:gd name="T11" fmla="*/ 188 h 228"/>
                <a:gd name="T12" fmla="*/ 81 w 243"/>
                <a:gd name="T13" fmla="*/ 163 h 228"/>
                <a:gd name="T14" fmla="*/ 66 w 243"/>
                <a:gd name="T15" fmla="*/ 156 h 228"/>
                <a:gd name="T16" fmla="*/ 57 w 243"/>
                <a:gd name="T17" fmla="*/ 156 h 228"/>
                <a:gd name="T18" fmla="*/ 49 w 243"/>
                <a:gd name="T19" fmla="*/ 147 h 228"/>
                <a:gd name="T20" fmla="*/ 40 w 243"/>
                <a:gd name="T21" fmla="*/ 122 h 228"/>
                <a:gd name="T22" fmla="*/ 24 w 243"/>
                <a:gd name="T23" fmla="*/ 116 h 228"/>
                <a:gd name="T24" fmla="*/ 15 w 243"/>
                <a:gd name="T25" fmla="*/ 99 h 228"/>
                <a:gd name="T26" fmla="*/ 24 w 243"/>
                <a:gd name="T27" fmla="*/ 82 h 228"/>
                <a:gd name="T28" fmla="*/ 24 w 243"/>
                <a:gd name="T29" fmla="*/ 66 h 228"/>
                <a:gd name="T30" fmla="*/ 15 w 243"/>
                <a:gd name="T31" fmla="*/ 66 h 228"/>
                <a:gd name="T32" fmla="*/ 8 w 243"/>
                <a:gd name="T33" fmla="*/ 49 h 228"/>
                <a:gd name="T34" fmla="*/ 0 w 243"/>
                <a:gd name="T35" fmla="*/ 9 h 228"/>
                <a:gd name="T36" fmla="*/ 8 w 243"/>
                <a:gd name="T37" fmla="*/ 0 h 228"/>
                <a:gd name="T38" fmla="*/ 15 w 243"/>
                <a:gd name="T39" fmla="*/ 16 h 228"/>
                <a:gd name="T40" fmla="*/ 24 w 243"/>
                <a:gd name="T41" fmla="*/ 16 h 228"/>
                <a:gd name="T42" fmla="*/ 31 w 243"/>
                <a:gd name="T43" fmla="*/ 16 h 228"/>
                <a:gd name="T44" fmla="*/ 49 w 243"/>
                <a:gd name="T45" fmla="*/ 9 h 228"/>
                <a:gd name="T46" fmla="*/ 57 w 243"/>
                <a:gd name="T47" fmla="*/ 9 h 228"/>
                <a:gd name="T48" fmla="*/ 49 w 243"/>
                <a:gd name="T49" fmla="*/ 16 h 228"/>
                <a:gd name="T50" fmla="*/ 66 w 243"/>
                <a:gd name="T51" fmla="*/ 25 h 228"/>
                <a:gd name="T52" fmla="*/ 66 w 243"/>
                <a:gd name="T53" fmla="*/ 41 h 228"/>
                <a:gd name="T54" fmla="*/ 97 w 243"/>
                <a:gd name="T55" fmla="*/ 59 h 228"/>
                <a:gd name="T56" fmla="*/ 132 w 243"/>
                <a:gd name="T57" fmla="*/ 59 h 228"/>
                <a:gd name="T58" fmla="*/ 132 w 243"/>
                <a:gd name="T59" fmla="*/ 41 h 228"/>
                <a:gd name="T60" fmla="*/ 147 w 243"/>
                <a:gd name="T61" fmla="*/ 33 h 228"/>
                <a:gd name="T62" fmla="*/ 172 w 243"/>
                <a:gd name="T63" fmla="*/ 33 h 228"/>
                <a:gd name="T64" fmla="*/ 222 w 243"/>
                <a:gd name="T65" fmla="*/ 59 h 228"/>
                <a:gd name="T66" fmla="*/ 222 w 243"/>
                <a:gd name="T67" fmla="*/ 66 h 228"/>
                <a:gd name="T68" fmla="*/ 222 w 243"/>
                <a:gd name="T69" fmla="*/ 74 h 228"/>
                <a:gd name="T70" fmla="*/ 222 w 243"/>
                <a:gd name="T71" fmla="*/ 82 h 228"/>
                <a:gd name="T72" fmla="*/ 213 w 243"/>
                <a:gd name="T73" fmla="*/ 99 h 228"/>
                <a:gd name="T74" fmla="*/ 213 w 243"/>
                <a:gd name="T75" fmla="*/ 131 h 228"/>
                <a:gd name="T76" fmla="*/ 230 w 243"/>
                <a:gd name="T77" fmla="*/ 140 h 228"/>
                <a:gd name="T78" fmla="*/ 230 w 243"/>
                <a:gd name="T79" fmla="*/ 147 h 228"/>
                <a:gd name="T80" fmla="*/ 222 w 243"/>
                <a:gd name="T81" fmla="*/ 163 h 228"/>
                <a:gd name="T82" fmla="*/ 230 w 243"/>
                <a:gd name="T83" fmla="*/ 180 h 228"/>
                <a:gd name="T84" fmla="*/ 238 w 243"/>
                <a:gd name="T85" fmla="*/ 188 h 228"/>
                <a:gd name="T86" fmla="*/ 245 w 243"/>
                <a:gd name="T87" fmla="*/ 204 h 228"/>
                <a:gd name="T88" fmla="*/ 230 w 243"/>
                <a:gd name="T89" fmla="*/ 213 h 228"/>
                <a:gd name="T90" fmla="*/ 230 w 243"/>
                <a:gd name="T91" fmla="*/ 229 h 228"/>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43" h="228">
                  <a:moveTo>
                    <a:pt x="227" y="227"/>
                  </a:moveTo>
                  <a:lnTo>
                    <a:pt x="170" y="218"/>
                  </a:lnTo>
                  <a:lnTo>
                    <a:pt x="162" y="202"/>
                  </a:lnTo>
                  <a:lnTo>
                    <a:pt x="137" y="211"/>
                  </a:lnTo>
                  <a:lnTo>
                    <a:pt x="121" y="211"/>
                  </a:lnTo>
                  <a:lnTo>
                    <a:pt x="96" y="186"/>
                  </a:lnTo>
                  <a:lnTo>
                    <a:pt x="80" y="162"/>
                  </a:lnTo>
                  <a:lnTo>
                    <a:pt x="65" y="155"/>
                  </a:lnTo>
                  <a:lnTo>
                    <a:pt x="56" y="155"/>
                  </a:lnTo>
                  <a:lnTo>
                    <a:pt x="48" y="146"/>
                  </a:lnTo>
                  <a:lnTo>
                    <a:pt x="40" y="121"/>
                  </a:lnTo>
                  <a:lnTo>
                    <a:pt x="24" y="115"/>
                  </a:lnTo>
                  <a:lnTo>
                    <a:pt x="15" y="98"/>
                  </a:lnTo>
                  <a:lnTo>
                    <a:pt x="24" y="81"/>
                  </a:lnTo>
                  <a:lnTo>
                    <a:pt x="24" y="65"/>
                  </a:lnTo>
                  <a:lnTo>
                    <a:pt x="15" y="65"/>
                  </a:lnTo>
                  <a:lnTo>
                    <a:pt x="8" y="49"/>
                  </a:lnTo>
                  <a:lnTo>
                    <a:pt x="0" y="9"/>
                  </a:lnTo>
                  <a:lnTo>
                    <a:pt x="8" y="0"/>
                  </a:lnTo>
                  <a:lnTo>
                    <a:pt x="15" y="16"/>
                  </a:lnTo>
                  <a:lnTo>
                    <a:pt x="24" y="16"/>
                  </a:lnTo>
                  <a:lnTo>
                    <a:pt x="31" y="16"/>
                  </a:lnTo>
                  <a:lnTo>
                    <a:pt x="48" y="9"/>
                  </a:lnTo>
                  <a:lnTo>
                    <a:pt x="56" y="9"/>
                  </a:lnTo>
                  <a:lnTo>
                    <a:pt x="48" y="16"/>
                  </a:lnTo>
                  <a:lnTo>
                    <a:pt x="65" y="25"/>
                  </a:lnTo>
                  <a:lnTo>
                    <a:pt x="65" y="41"/>
                  </a:lnTo>
                  <a:lnTo>
                    <a:pt x="96" y="58"/>
                  </a:lnTo>
                  <a:lnTo>
                    <a:pt x="130" y="58"/>
                  </a:lnTo>
                  <a:lnTo>
                    <a:pt x="130" y="41"/>
                  </a:lnTo>
                  <a:lnTo>
                    <a:pt x="145" y="33"/>
                  </a:lnTo>
                  <a:lnTo>
                    <a:pt x="170" y="33"/>
                  </a:lnTo>
                  <a:lnTo>
                    <a:pt x="219" y="58"/>
                  </a:lnTo>
                  <a:lnTo>
                    <a:pt x="219" y="65"/>
                  </a:lnTo>
                  <a:lnTo>
                    <a:pt x="219" y="73"/>
                  </a:lnTo>
                  <a:lnTo>
                    <a:pt x="219" y="81"/>
                  </a:lnTo>
                  <a:lnTo>
                    <a:pt x="210" y="98"/>
                  </a:lnTo>
                  <a:lnTo>
                    <a:pt x="210" y="130"/>
                  </a:lnTo>
                  <a:lnTo>
                    <a:pt x="227" y="139"/>
                  </a:lnTo>
                  <a:lnTo>
                    <a:pt x="227" y="146"/>
                  </a:lnTo>
                  <a:lnTo>
                    <a:pt x="219" y="162"/>
                  </a:lnTo>
                  <a:lnTo>
                    <a:pt x="227" y="178"/>
                  </a:lnTo>
                  <a:lnTo>
                    <a:pt x="235" y="186"/>
                  </a:lnTo>
                  <a:lnTo>
                    <a:pt x="242" y="202"/>
                  </a:lnTo>
                  <a:lnTo>
                    <a:pt x="227" y="211"/>
                  </a:lnTo>
                  <a:lnTo>
                    <a:pt x="227" y="22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6" name="Freeform 13">
              <a:extLst>
                <a:ext uri="{FF2B5EF4-FFF2-40B4-BE49-F238E27FC236}">
                  <a16:creationId xmlns:a16="http://schemas.microsoft.com/office/drawing/2014/main" id="{7714230B-6529-BF41-89F6-830C2582DB16}"/>
                </a:ext>
              </a:extLst>
            </p:cNvPr>
            <p:cNvSpPr>
              <a:spLocks noChangeAspect="1"/>
            </p:cNvSpPr>
            <p:nvPr/>
          </p:nvSpPr>
          <p:spPr bwMode="gray">
            <a:xfrm>
              <a:off x="7415775" y="3799118"/>
              <a:ext cx="244890" cy="117189"/>
            </a:xfrm>
            <a:custGeom>
              <a:avLst/>
              <a:gdLst>
                <a:gd name="T0" fmla="*/ 139 w 138"/>
                <a:gd name="T1" fmla="*/ 15 h 66"/>
                <a:gd name="T2" fmla="*/ 139 w 138"/>
                <a:gd name="T3" fmla="*/ 24 h 66"/>
                <a:gd name="T4" fmla="*/ 114 w 138"/>
                <a:gd name="T5" fmla="*/ 41 h 66"/>
                <a:gd name="T6" fmla="*/ 96 w 138"/>
                <a:gd name="T7" fmla="*/ 41 h 66"/>
                <a:gd name="T8" fmla="*/ 88 w 138"/>
                <a:gd name="T9" fmla="*/ 50 h 66"/>
                <a:gd name="T10" fmla="*/ 72 w 138"/>
                <a:gd name="T11" fmla="*/ 50 h 66"/>
                <a:gd name="T12" fmla="*/ 56 w 138"/>
                <a:gd name="T13" fmla="*/ 57 h 66"/>
                <a:gd name="T14" fmla="*/ 56 w 138"/>
                <a:gd name="T15" fmla="*/ 66 h 66"/>
                <a:gd name="T16" fmla="*/ 31 w 138"/>
                <a:gd name="T17" fmla="*/ 66 h 66"/>
                <a:gd name="T18" fmla="*/ 22 w 138"/>
                <a:gd name="T19" fmla="*/ 66 h 66"/>
                <a:gd name="T20" fmla="*/ 0 w 138"/>
                <a:gd name="T21" fmla="*/ 66 h 66"/>
                <a:gd name="T22" fmla="*/ 0 w 138"/>
                <a:gd name="T23" fmla="*/ 57 h 66"/>
                <a:gd name="T24" fmla="*/ 15 w 138"/>
                <a:gd name="T25" fmla="*/ 57 h 66"/>
                <a:gd name="T26" fmla="*/ 15 w 138"/>
                <a:gd name="T27" fmla="*/ 50 h 66"/>
                <a:gd name="T28" fmla="*/ 31 w 138"/>
                <a:gd name="T29" fmla="*/ 50 h 66"/>
                <a:gd name="T30" fmla="*/ 47 w 138"/>
                <a:gd name="T31" fmla="*/ 41 h 66"/>
                <a:gd name="T32" fmla="*/ 31 w 138"/>
                <a:gd name="T33" fmla="*/ 32 h 66"/>
                <a:gd name="T34" fmla="*/ 22 w 138"/>
                <a:gd name="T35" fmla="*/ 32 h 66"/>
                <a:gd name="T36" fmla="*/ 6 w 138"/>
                <a:gd name="T37" fmla="*/ 32 h 66"/>
                <a:gd name="T38" fmla="*/ 22 w 138"/>
                <a:gd name="T39" fmla="*/ 15 h 66"/>
                <a:gd name="T40" fmla="*/ 15 w 138"/>
                <a:gd name="T41" fmla="*/ 15 h 66"/>
                <a:gd name="T42" fmla="*/ 22 w 138"/>
                <a:gd name="T43" fmla="*/ 9 h 66"/>
                <a:gd name="T44" fmla="*/ 47 w 138"/>
                <a:gd name="T45" fmla="*/ 15 h 66"/>
                <a:gd name="T46" fmla="*/ 47 w 138"/>
                <a:gd name="T47" fmla="*/ 9 h 66"/>
                <a:gd name="T48" fmla="*/ 56 w 138"/>
                <a:gd name="T49" fmla="*/ 0 h 66"/>
                <a:gd name="T50" fmla="*/ 72 w 138"/>
                <a:gd name="T51" fmla="*/ 9 h 66"/>
                <a:gd name="T52" fmla="*/ 122 w 138"/>
                <a:gd name="T53" fmla="*/ 9 h 66"/>
                <a:gd name="T54" fmla="*/ 139 w 138"/>
                <a:gd name="T55" fmla="*/ 15 h 6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38" h="66">
                  <a:moveTo>
                    <a:pt x="137" y="15"/>
                  </a:moveTo>
                  <a:lnTo>
                    <a:pt x="137" y="24"/>
                  </a:lnTo>
                  <a:lnTo>
                    <a:pt x="112" y="40"/>
                  </a:lnTo>
                  <a:lnTo>
                    <a:pt x="95" y="40"/>
                  </a:lnTo>
                  <a:lnTo>
                    <a:pt x="87" y="49"/>
                  </a:lnTo>
                  <a:lnTo>
                    <a:pt x="71" y="49"/>
                  </a:lnTo>
                  <a:lnTo>
                    <a:pt x="55" y="56"/>
                  </a:lnTo>
                  <a:lnTo>
                    <a:pt x="55" y="65"/>
                  </a:lnTo>
                  <a:lnTo>
                    <a:pt x="31" y="65"/>
                  </a:lnTo>
                  <a:lnTo>
                    <a:pt x="22" y="65"/>
                  </a:lnTo>
                  <a:lnTo>
                    <a:pt x="0" y="65"/>
                  </a:lnTo>
                  <a:lnTo>
                    <a:pt x="0" y="56"/>
                  </a:lnTo>
                  <a:lnTo>
                    <a:pt x="15" y="56"/>
                  </a:lnTo>
                  <a:lnTo>
                    <a:pt x="15" y="49"/>
                  </a:lnTo>
                  <a:lnTo>
                    <a:pt x="31" y="49"/>
                  </a:lnTo>
                  <a:lnTo>
                    <a:pt x="46" y="40"/>
                  </a:lnTo>
                  <a:lnTo>
                    <a:pt x="31" y="32"/>
                  </a:lnTo>
                  <a:lnTo>
                    <a:pt x="22" y="32"/>
                  </a:lnTo>
                  <a:lnTo>
                    <a:pt x="6" y="32"/>
                  </a:lnTo>
                  <a:lnTo>
                    <a:pt x="22" y="15"/>
                  </a:lnTo>
                  <a:lnTo>
                    <a:pt x="15" y="15"/>
                  </a:lnTo>
                  <a:lnTo>
                    <a:pt x="22" y="9"/>
                  </a:lnTo>
                  <a:lnTo>
                    <a:pt x="46" y="15"/>
                  </a:lnTo>
                  <a:lnTo>
                    <a:pt x="46" y="9"/>
                  </a:lnTo>
                  <a:lnTo>
                    <a:pt x="55" y="0"/>
                  </a:lnTo>
                  <a:lnTo>
                    <a:pt x="71" y="9"/>
                  </a:lnTo>
                  <a:lnTo>
                    <a:pt x="120" y="9"/>
                  </a:lnTo>
                  <a:lnTo>
                    <a:pt x="137" y="15"/>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7" name="Freeform 14">
              <a:extLst>
                <a:ext uri="{FF2B5EF4-FFF2-40B4-BE49-F238E27FC236}">
                  <a16:creationId xmlns:a16="http://schemas.microsoft.com/office/drawing/2014/main" id="{29D0EC4F-015D-664A-B854-A9A335FEBAEF}"/>
                </a:ext>
              </a:extLst>
            </p:cNvPr>
            <p:cNvSpPr>
              <a:spLocks noChangeAspect="1"/>
            </p:cNvSpPr>
            <p:nvPr/>
          </p:nvSpPr>
          <p:spPr bwMode="gray">
            <a:xfrm>
              <a:off x="7023951" y="3814860"/>
              <a:ext cx="334100" cy="213390"/>
            </a:xfrm>
            <a:custGeom>
              <a:avLst/>
              <a:gdLst>
                <a:gd name="T0" fmla="*/ 182 w 188"/>
                <a:gd name="T1" fmla="*/ 97 h 121"/>
                <a:gd name="T2" fmla="*/ 174 w 188"/>
                <a:gd name="T3" fmla="*/ 89 h 121"/>
                <a:gd name="T4" fmla="*/ 174 w 188"/>
                <a:gd name="T5" fmla="*/ 97 h 121"/>
                <a:gd name="T6" fmla="*/ 165 w 188"/>
                <a:gd name="T7" fmla="*/ 97 h 121"/>
                <a:gd name="T8" fmla="*/ 157 w 188"/>
                <a:gd name="T9" fmla="*/ 113 h 121"/>
                <a:gd name="T10" fmla="*/ 139 w 188"/>
                <a:gd name="T11" fmla="*/ 113 h 121"/>
                <a:gd name="T12" fmla="*/ 139 w 188"/>
                <a:gd name="T13" fmla="*/ 121 h 121"/>
                <a:gd name="T14" fmla="*/ 116 w 188"/>
                <a:gd name="T15" fmla="*/ 121 h 121"/>
                <a:gd name="T16" fmla="*/ 116 w 188"/>
                <a:gd name="T17" fmla="*/ 113 h 121"/>
                <a:gd name="T18" fmla="*/ 116 w 188"/>
                <a:gd name="T19" fmla="*/ 106 h 121"/>
                <a:gd name="T20" fmla="*/ 66 w 188"/>
                <a:gd name="T21" fmla="*/ 81 h 121"/>
                <a:gd name="T22" fmla="*/ 41 w 188"/>
                <a:gd name="T23" fmla="*/ 81 h 121"/>
                <a:gd name="T24" fmla="*/ 25 w 188"/>
                <a:gd name="T25" fmla="*/ 89 h 121"/>
                <a:gd name="T26" fmla="*/ 25 w 188"/>
                <a:gd name="T27" fmla="*/ 64 h 121"/>
                <a:gd name="T28" fmla="*/ 16 w 188"/>
                <a:gd name="T29" fmla="*/ 64 h 121"/>
                <a:gd name="T30" fmla="*/ 16 w 188"/>
                <a:gd name="T31" fmla="*/ 47 h 121"/>
                <a:gd name="T32" fmla="*/ 9 w 188"/>
                <a:gd name="T33" fmla="*/ 47 h 121"/>
                <a:gd name="T34" fmla="*/ 9 w 188"/>
                <a:gd name="T35" fmla="*/ 40 h 121"/>
                <a:gd name="T36" fmla="*/ 25 w 188"/>
                <a:gd name="T37" fmla="*/ 40 h 121"/>
                <a:gd name="T38" fmla="*/ 33 w 188"/>
                <a:gd name="T39" fmla="*/ 31 h 121"/>
                <a:gd name="T40" fmla="*/ 16 w 188"/>
                <a:gd name="T41" fmla="*/ 15 h 121"/>
                <a:gd name="T42" fmla="*/ 9 w 188"/>
                <a:gd name="T43" fmla="*/ 15 h 121"/>
                <a:gd name="T44" fmla="*/ 9 w 188"/>
                <a:gd name="T45" fmla="*/ 31 h 121"/>
                <a:gd name="T46" fmla="*/ 0 w 188"/>
                <a:gd name="T47" fmla="*/ 15 h 121"/>
                <a:gd name="T48" fmla="*/ 25 w 188"/>
                <a:gd name="T49" fmla="*/ 6 h 121"/>
                <a:gd name="T50" fmla="*/ 41 w 188"/>
                <a:gd name="T51" fmla="*/ 23 h 121"/>
                <a:gd name="T52" fmla="*/ 50 w 188"/>
                <a:gd name="T53" fmla="*/ 23 h 121"/>
                <a:gd name="T54" fmla="*/ 58 w 188"/>
                <a:gd name="T55" fmla="*/ 23 h 121"/>
                <a:gd name="T56" fmla="*/ 58 w 188"/>
                <a:gd name="T57" fmla="*/ 15 h 121"/>
                <a:gd name="T58" fmla="*/ 75 w 188"/>
                <a:gd name="T59" fmla="*/ 6 h 121"/>
                <a:gd name="T60" fmla="*/ 82 w 188"/>
                <a:gd name="T61" fmla="*/ 6 h 121"/>
                <a:gd name="T62" fmla="*/ 75 w 188"/>
                <a:gd name="T63" fmla="*/ 0 h 121"/>
                <a:gd name="T64" fmla="*/ 82 w 188"/>
                <a:gd name="T65" fmla="*/ 0 h 121"/>
                <a:gd name="T66" fmla="*/ 99 w 188"/>
                <a:gd name="T67" fmla="*/ 6 h 121"/>
                <a:gd name="T68" fmla="*/ 99 w 188"/>
                <a:gd name="T69" fmla="*/ 23 h 121"/>
                <a:gd name="T70" fmla="*/ 124 w 188"/>
                <a:gd name="T71" fmla="*/ 23 h 121"/>
                <a:gd name="T72" fmla="*/ 132 w 188"/>
                <a:gd name="T73" fmla="*/ 47 h 121"/>
                <a:gd name="T74" fmla="*/ 174 w 188"/>
                <a:gd name="T75" fmla="*/ 73 h 121"/>
                <a:gd name="T76" fmla="*/ 190 w 188"/>
                <a:gd name="T77" fmla="*/ 81 h 121"/>
                <a:gd name="T78" fmla="*/ 182 w 188"/>
                <a:gd name="T79" fmla="*/ 97 h 121"/>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88" h="121">
                  <a:moveTo>
                    <a:pt x="179" y="96"/>
                  </a:moveTo>
                  <a:lnTo>
                    <a:pt x="171" y="88"/>
                  </a:lnTo>
                  <a:lnTo>
                    <a:pt x="171" y="96"/>
                  </a:lnTo>
                  <a:lnTo>
                    <a:pt x="162" y="96"/>
                  </a:lnTo>
                  <a:lnTo>
                    <a:pt x="155" y="112"/>
                  </a:lnTo>
                  <a:lnTo>
                    <a:pt x="137" y="112"/>
                  </a:lnTo>
                  <a:lnTo>
                    <a:pt x="137" y="120"/>
                  </a:lnTo>
                  <a:lnTo>
                    <a:pt x="114" y="120"/>
                  </a:lnTo>
                  <a:lnTo>
                    <a:pt x="114" y="112"/>
                  </a:lnTo>
                  <a:lnTo>
                    <a:pt x="114" y="105"/>
                  </a:lnTo>
                  <a:lnTo>
                    <a:pt x="65" y="80"/>
                  </a:lnTo>
                  <a:lnTo>
                    <a:pt x="40" y="80"/>
                  </a:lnTo>
                  <a:lnTo>
                    <a:pt x="25" y="88"/>
                  </a:lnTo>
                  <a:lnTo>
                    <a:pt x="25" y="63"/>
                  </a:lnTo>
                  <a:lnTo>
                    <a:pt x="16" y="63"/>
                  </a:lnTo>
                  <a:lnTo>
                    <a:pt x="16" y="47"/>
                  </a:lnTo>
                  <a:lnTo>
                    <a:pt x="9" y="47"/>
                  </a:lnTo>
                  <a:lnTo>
                    <a:pt x="9" y="40"/>
                  </a:lnTo>
                  <a:lnTo>
                    <a:pt x="25" y="40"/>
                  </a:lnTo>
                  <a:lnTo>
                    <a:pt x="32" y="31"/>
                  </a:lnTo>
                  <a:lnTo>
                    <a:pt x="16" y="15"/>
                  </a:lnTo>
                  <a:lnTo>
                    <a:pt x="9" y="15"/>
                  </a:lnTo>
                  <a:lnTo>
                    <a:pt x="9" y="31"/>
                  </a:lnTo>
                  <a:lnTo>
                    <a:pt x="0" y="15"/>
                  </a:lnTo>
                  <a:lnTo>
                    <a:pt x="25" y="6"/>
                  </a:lnTo>
                  <a:lnTo>
                    <a:pt x="40" y="23"/>
                  </a:lnTo>
                  <a:lnTo>
                    <a:pt x="49" y="23"/>
                  </a:lnTo>
                  <a:lnTo>
                    <a:pt x="57" y="23"/>
                  </a:lnTo>
                  <a:lnTo>
                    <a:pt x="57" y="15"/>
                  </a:lnTo>
                  <a:lnTo>
                    <a:pt x="74" y="6"/>
                  </a:lnTo>
                  <a:lnTo>
                    <a:pt x="81" y="6"/>
                  </a:lnTo>
                  <a:lnTo>
                    <a:pt x="74" y="0"/>
                  </a:lnTo>
                  <a:lnTo>
                    <a:pt x="81" y="0"/>
                  </a:lnTo>
                  <a:lnTo>
                    <a:pt x="97" y="6"/>
                  </a:lnTo>
                  <a:lnTo>
                    <a:pt x="97" y="23"/>
                  </a:lnTo>
                  <a:lnTo>
                    <a:pt x="122" y="23"/>
                  </a:lnTo>
                  <a:lnTo>
                    <a:pt x="130" y="47"/>
                  </a:lnTo>
                  <a:lnTo>
                    <a:pt x="171" y="72"/>
                  </a:lnTo>
                  <a:lnTo>
                    <a:pt x="187" y="80"/>
                  </a:lnTo>
                  <a:lnTo>
                    <a:pt x="179" y="9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8" name="Freeform 15">
              <a:extLst>
                <a:ext uri="{FF2B5EF4-FFF2-40B4-BE49-F238E27FC236}">
                  <a16:creationId xmlns:a16="http://schemas.microsoft.com/office/drawing/2014/main" id="{4DC172DF-8D56-1B4F-ABA2-7D2036FF8EB1}"/>
                </a:ext>
              </a:extLst>
            </p:cNvPr>
            <p:cNvSpPr>
              <a:spLocks noChangeAspect="1"/>
            </p:cNvSpPr>
            <p:nvPr/>
          </p:nvSpPr>
          <p:spPr bwMode="gray">
            <a:xfrm>
              <a:off x="7111412" y="3725656"/>
              <a:ext cx="388326" cy="262364"/>
            </a:xfrm>
            <a:custGeom>
              <a:avLst/>
              <a:gdLst>
                <a:gd name="T0" fmla="*/ 132 w 219"/>
                <a:gd name="T1" fmla="*/ 149 h 147"/>
                <a:gd name="T2" fmla="*/ 149 w 219"/>
                <a:gd name="T3" fmla="*/ 149 h 147"/>
                <a:gd name="T4" fmla="*/ 155 w 219"/>
                <a:gd name="T5" fmla="*/ 133 h 147"/>
                <a:gd name="T6" fmla="*/ 155 w 219"/>
                <a:gd name="T7" fmla="*/ 115 h 147"/>
                <a:gd name="T8" fmla="*/ 149 w 219"/>
                <a:gd name="T9" fmla="*/ 108 h 147"/>
                <a:gd name="T10" fmla="*/ 164 w 219"/>
                <a:gd name="T11" fmla="*/ 108 h 147"/>
                <a:gd name="T12" fmla="*/ 174 w 219"/>
                <a:gd name="T13" fmla="*/ 92 h 147"/>
                <a:gd name="T14" fmla="*/ 174 w 219"/>
                <a:gd name="T15" fmla="*/ 83 h 147"/>
                <a:gd name="T16" fmla="*/ 190 w 219"/>
                <a:gd name="T17" fmla="*/ 83 h 147"/>
                <a:gd name="T18" fmla="*/ 190 w 219"/>
                <a:gd name="T19" fmla="*/ 92 h 147"/>
                <a:gd name="T20" fmla="*/ 206 w 219"/>
                <a:gd name="T21" fmla="*/ 92 h 147"/>
                <a:gd name="T22" fmla="*/ 221 w 219"/>
                <a:gd name="T23" fmla="*/ 83 h 147"/>
                <a:gd name="T24" fmla="*/ 206 w 219"/>
                <a:gd name="T25" fmla="*/ 74 h 147"/>
                <a:gd name="T26" fmla="*/ 197 w 219"/>
                <a:gd name="T27" fmla="*/ 74 h 147"/>
                <a:gd name="T28" fmla="*/ 180 w 219"/>
                <a:gd name="T29" fmla="*/ 74 h 147"/>
                <a:gd name="T30" fmla="*/ 197 w 219"/>
                <a:gd name="T31" fmla="*/ 57 h 147"/>
                <a:gd name="T32" fmla="*/ 190 w 219"/>
                <a:gd name="T33" fmla="*/ 57 h 147"/>
                <a:gd name="T34" fmla="*/ 164 w 219"/>
                <a:gd name="T35" fmla="*/ 83 h 147"/>
                <a:gd name="T36" fmla="*/ 155 w 219"/>
                <a:gd name="T37" fmla="*/ 74 h 147"/>
                <a:gd name="T38" fmla="*/ 140 w 219"/>
                <a:gd name="T39" fmla="*/ 74 h 147"/>
                <a:gd name="T40" fmla="*/ 140 w 219"/>
                <a:gd name="T41" fmla="*/ 66 h 147"/>
                <a:gd name="T42" fmla="*/ 132 w 219"/>
                <a:gd name="T43" fmla="*/ 66 h 147"/>
                <a:gd name="T44" fmla="*/ 132 w 219"/>
                <a:gd name="T45" fmla="*/ 51 h 147"/>
                <a:gd name="T46" fmla="*/ 115 w 219"/>
                <a:gd name="T47" fmla="*/ 32 h 147"/>
                <a:gd name="T48" fmla="*/ 74 w 219"/>
                <a:gd name="T49" fmla="*/ 32 h 147"/>
                <a:gd name="T50" fmla="*/ 49 w 219"/>
                <a:gd name="T51" fmla="*/ 9 h 147"/>
                <a:gd name="T52" fmla="*/ 32 w 219"/>
                <a:gd name="T53" fmla="*/ 0 h 147"/>
                <a:gd name="T54" fmla="*/ 0 w 219"/>
                <a:gd name="T55" fmla="*/ 9 h 147"/>
                <a:gd name="T56" fmla="*/ 0 w 219"/>
                <a:gd name="T57" fmla="*/ 74 h 147"/>
                <a:gd name="T58" fmla="*/ 8 w 219"/>
                <a:gd name="T59" fmla="*/ 74 h 147"/>
                <a:gd name="T60" fmla="*/ 8 w 219"/>
                <a:gd name="T61" fmla="*/ 66 h 147"/>
                <a:gd name="T62" fmla="*/ 25 w 219"/>
                <a:gd name="T63" fmla="*/ 57 h 147"/>
                <a:gd name="T64" fmla="*/ 32 w 219"/>
                <a:gd name="T65" fmla="*/ 57 h 147"/>
                <a:gd name="T66" fmla="*/ 25 w 219"/>
                <a:gd name="T67" fmla="*/ 51 h 147"/>
                <a:gd name="T68" fmla="*/ 32 w 219"/>
                <a:gd name="T69" fmla="*/ 51 h 147"/>
                <a:gd name="T70" fmla="*/ 49 w 219"/>
                <a:gd name="T71" fmla="*/ 57 h 147"/>
                <a:gd name="T72" fmla="*/ 49 w 219"/>
                <a:gd name="T73" fmla="*/ 74 h 147"/>
                <a:gd name="T74" fmla="*/ 74 w 219"/>
                <a:gd name="T75" fmla="*/ 74 h 147"/>
                <a:gd name="T76" fmla="*/ 82 w 219"/>
                <a:gd name="T77" fmla="*/ 99 h 147"/>
                <a:gd name="T78" fmla="*/ 124 w 219"/>
                <a:gd name="T79" fmla="*/ 124 h 147"/>
                <a:gd name="T80" fmla="*/ 140 w 219"/>
                <a:gd name="T81" fmla="*/ 133 h 147"/>
                <a:gd name="T82" fmla="*/ 132 w 219"/>
                <a:gd name="T83" fmla="*/ 149 h 14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19" h="147">
                  <a:moveTo>
                    <a:pt x="130" y="146"/>
                  </a:moveTo>
                  <a:lnTo>
                    <a:pt x="147" y="146"/>
                  </a:lnTo>
                  <a:lnTo>
                    <a:pt x="153" y="130"/>
                  </a:lnTo>
                  <a:lnTo>
                    <a:pt x="153" y="113"/>
                  </a:lnTo>
                  <a:lnTo>
                    <a:pt x="147" y="106"/>
                  </a:lnTo>
                  <a:lnTo>
                    <a:pt x="162" y="106"/>
                  </a:lnTo>
                  <a:lnTo>
                    <a:pt x="172" y="90"/>
                  </a:lnTo>
                  <a:lnTo>
                    <a:pt x="172" y="81"/>
                  </a:lnTo>
                  <a:lnTo>
                    <a:pt x="187" y="81"/>
                  </a:lnTo>
                  <a:lnTo>
                    <a:pt x="187" y="90"/>
                  </a:lnTo>
                  <a:lnTo>
                    <a:pt x="203" y="90"/>
                  </a:lnTo>
                  <a:lnTo>
                    <a:pt x="218" y="81"/>
                  </a:lnTo>
                  <a:lnTo>
                    <a:pt x="203" y="73"/>
                  </a:lnTo>
                  <a:lnTo>
                    <a:pt x="194" y="73"/>
                  </a:lnTo>
                  <a:lnTo>
                    <a:pt x="178" y="73"/>
                  </a:lnTo>
                  <a:lnTo>
                    <a:pt x="194" y="56"/>
                  </a:lnTo>
                  <a:lnTo>
                    <a:pt x="187" y="56"/>
                  </a:lnTo>
                  <a:lnTo>
                    <a:pt x="162" y="81"/>
                  </a:lnTo>
                  <a:lnTo>
                    <a:pt x="153" y="73"/>
                  </a:lnTo>
                  <a:lnTo>
                    <a:pt x="138" y="73"/>
                  </a:lnTo>
                  <a:lnTo>
                    <a:pt x="138" y="65"/>
                  </a:lnTo>
                  <a:lnTo>
                    <a:pt x="130" y="65"/>
                  </a:lnTo>
                  <a:lnTo>
                    <a:pt x="130" y="50"/>
                  </a:lnTo>
                  <a:lnTo>
                    <a:pt x="113" y="31"/>
                  </a:lnTo>
                  <a:lnTo>
                    <a:pt x="73" y="31"/>
                  </a:lnTo>
                  <a:lnTo>
                    <a:pt x="48" y="9"/>
                  </a:lnTo>
                  <a:lnTo>
                    <a:pt x="32" y="0"/>
                  </a:lnTo>
                  <a:lnTo>
                    <a:pt x="0" y="9"/>
                  </a:lnTo>
                  <a:lnTo>
                    <a:pt x="0" y="73"/>
                  </a:lnTo>
                  <a:lnTo>
                    <a:pt x="8" y="73"/>
                  </a:lnTo>
                  <a:lnTo>
                    <a:pt x="8" y="65"/>
                  </a:lnTo>
                  <a:lnTo>
                    <a:pt x="25" y="56"/>
                  </a:lnTo>
                  <a:lnTo>
                    <a:pt x="32" y="56"/>
                  </a:lnTo>
                  <a:lnTo>
                    <a:pt x="25" y="50"/>
                  </a:lnTo>
                  <a:lnTo>
                    <a:pt x="32" y="50"/>
                  </a:lnTo>
                  <a:lnTo>
                    <a:pt x="48" y="56"/>
                  </a:lnTo>
                  <a:lnTo>
                    <a:pt x="48" y="73"/>
                  </a:lnTo>
                  <a:lnTo>
                    <a:pt x="73" y="73"/>
                  </a:lnTo>
                  <a:lnTo>
                    <a:pt x="81" y="97"/>
                  </a:lnTo>
                  <a:lnTo>
                    <a:pt x="122" y="122"/>
                  </a:lnTo>
                  <a:lnTo>
                    <a:pt x="138" y="130"/>
                  </a:lnTo>
                  <a:lnTo>
                    <a:pt x="130" y="14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9" name="Freeform 16">
              <a:extLst>
                <a:ext uri="{FF2B5EF4-FFF2-40B4-BE49-F238E27FC236}">
                  <a16:creationId xmlns:a16="http://schemas.microsoft.com/office/drawing/2014/main" id="{A9A34250-19B1-1D4B-A25F-441EC481ED83}"/>
                </a:ext>
              </a:extLst>
            </p:cNvPr>
            <p:cNvSpPr>
              <a:spLocks noChangeAspect="1"/>
            </p:cNvSpPr>
            <p:nvPr/>
          </p:nvSpPr>
          <p:spPr bwMode="gray">
            <a:xfrm>
              <a:off x="6892760" y="3382834"/>
              <a:ext cx="939329" cy="487998"/>
            </a:xfrm>
            <a:custGeom>
              <a:avLst/>
              <a:gdLst>
                <a:gd name="T0" fmla="*/ 512 w 529"/>
                <a:gd name="T1" fmla="*/ 146 h 275"/>
                <a:gd name="T2" fmla="*/ 494 w 529"/>
                <a:gd name="T3" fmla="*/ 171 h 275"/>
                <a:gd name="T4" fmla="*/ 463 w 529"/>
                <a:gd name="T5" fmla="*/ 205 h 275"/>
                <a:gd name="T6" fmla="*/ 439 w 529"/>
                <a:gd name="T7" fmla="*/ 212 h 275"/>
                <a:gd name="T8" fmla="*/ 439 w 529"/>
                <a:gd name="T9" fmla="*/ 253 h 275"/>
                <a:gd name="T10" fmla="*/ 372 w 529"/>
                <a:gd name="T11" fmla="*/ 247 h 275"/>
                <a:gd name="T12" fmla="*/ 346 w 529"/>
                <a:gd name="T13" fmla="*/ 247 h 275"/>
                <a:gd name="T14" fmla="*/ 322 w 529"/>
                <a:gd name="T15" fmla="*/ 247 h 275"/>
                <a:gd name="T16" fmla="*/ 289 w 529"/>
                <a:gd name="T17" fmla="*/ 278 h 275"/>
                <a:gd name="T18" fmla="*/ 265 w 529"/>
                <a:gd name="T19" fmla="*/ 270 h 275"/>
                <a:gd name="T20" fmla="*/ 257 w 529"/>
                <a:gd name="T21" fmla="*/ 262 h 275"/>
                <a:gd name="T22" fmla="*/ 240 w 529"/>
                <a:gd name="T23" fmla="*/ 227 h 275"/>
                <a:gd name="T24" fmla="*/ 174 w 529"/>
                <a:gd name="T25" fmla="*/ 205 h 275"/>
                <a:gd name="T26" fmla="*/ 125 w 529"/>
                <a:gd name="T27" fmla="*/ 205 h 275"/>
                <a:gd name="T28" fmla="*/ 116 w 529"/>
                <a:gd name="T29" fmla="*/ 270 h 275"/>
                <a:gd name="T30" fmla="*/ 75 w 529"/>
                <a:gd name="T31" fmla="*/ 262 h 275"/>
                <a:gd name="T32" fmla="*/ 66 w 529"/>
                <a:gd name="T33" fmla="*/ 247 h 275"/>
                <a:gd name="T34" fmla="*/ 50 w 529"/>
                <a:gd name="T35" fmla="*/ 221 h 275"/>
                <a:gd name="T36" fmla="*/ 60 w 529"/>
                <a:gd name="T37" fmla="*/ 212 h 275"/>
                <a:gd name="T38" fmla="*/ 100 w 529"/>
                <a:gd name="T39" fmla="*/ 205 h 275"/>
                <a:gd name="T40" fmla="*/ 75 w 529"/>
                <a:gd name="T41" fmla="*/ 171 h 275"/>
                <a:gd name="T42" fmla="*/ 35 w 529"/>
                <a:gd name="T43" fmla="*/ 180 h 275"/>
                <a:gd name="T44" fmla="*/ 35 w 529"/>
                <a:gd name="T45" fmla="*/ 171 h 275"/>
                <a:gd name="T46" fmla="*/ 9 w 529"/>
                <a:gd name="T47" fmla="*/ 155 h 275"/>
                <a:gd name="T48" fmla="*/ 9 w 529"/>
                <a:gd name="T49" fmla="*/ 97 h 275"/>
                <a:gd name="T50" fmla="*/ 35 w 529"/>
                <a:gd name="T51" fmla="*/ 114 h 275"/>
                <a:gd name="T52" fmla="*/ 50 w 529"/>
                <a:gd name="T53" fmla="*/ 73 h 275"/>
                <a:gd name="T54" fmla="*/ 75 w 529"/>
                <a:gd name="T55" fmla="*/ 73 h 275"/>
                <a:gd name="T56" fmla="*/ 116 w 529"/>
                <a:gd name="T57" fmla="*/ 97 h 275"/>
                <a:gd name="T58" fmla="*/ 150 w 529"/>
                <a:gd name="T59" fmla="*/ 88 h 275"/>
                <a:gd name="T60" fmla="*/ 191 w 529"/>
                <a:gd name="T61" fmla="*/ 97 h 275"/>
                <a:gd name="T62" fmla="*/ 174 w 529"/>
                <a:gd name="T63" fmla="*/ 73 h 275"/>
                <a:gd name="T64" fmla="*/ 182 w 529"/>
                <a:gd name="T65" fmla="*/ 57 h 275"/>
                <a:gd name="T66" fmla="*/ 191 w 529"/>
                <a:gd name="T67" fmla="*/ 22 h 275"/>
                <a:gd name="T68" fmla="*/ 280 w 529"/>
                <a:gd name="T69" fmla="*/ 7 h 275"/>
                <a:gd name="T70" fmla="*/ 289 w 529"/>
                <a:gd name="T71" fmla="*/ 0 h 275"/>
                <a:gd name="T72" fmla="*/ 322 w 529"/>
                <a:gd name="T73" fmla="*/ 16 h 275"/>
                <a:gd name="T74" fmla="*/ 331 w 529"/>
                <a:gd name="T75" fmla="*/ 22 h 275"/>
                <a:gd name="T76" fmla="*/ 346 w 529"/>
                <a:gd name="T77" fmla="*/ 41 h 275"/>
                <a:gd name="T78" fmla="*/ 381 w 529"/>
                <a:gd name="T79" fmla="*/ 22 h 275"/>
                <a:gd name="T80" fmla="*/ 404 w 529"/>
                <a:gd name="T81" fmla="*/ 41 h 275"/>
                <a:gd name="T82" fmla="*/ 445 w 529"/>
                <a:gd name="T83" fmla="*/ 82 h 275"/>
                <a:gd name="T84" fmla="*/ 479 w 529"/>
                <a:gd name="T85" fmla="*/ 88 h 275"/>
                <a:gd name="T86" fmla="*/ 520 w 529"/>
                <a:gd name="T87" fmla="*/ 123 h 275"/>
                <a:gd name="T88" fmla="*/ 536 w 529"/>
                <a:gd name="T89" fmla="*/ 131 h 275"/>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529" h="275">
                  <a:moveTo>
                    <a:pt x="512" y="137"/>
                  </a:moveTo>
                  <a:lnTo>
                    <a:pt x="504" y="144"/>
                  </a:lnTo>
                  <a:lnTo>
                    <a:pt x="497" y="169"/>
                  </a:lnTo>
                  <a:lnTo>
                    <a:pt x="487" y="169"/>
                  </a:lnTo>
                  <a:lnTo>
                    <a:pt x="463" y="169"/>
                  </a:lnTo>
                  <a:lnTo>
                    <a:pt x="456" y="202"/>
                  </a:lnTo>
                  <a:lnTo>
                    <a:pt x="432" y="202"/>
                  </a:lnTo>
                  <a:lnTo>
                    <a:pt x="432" y="209"/>
                  </a:lnTo>
                  <a:lnTo>
                    <a:pt x="438" y="243"/>
                  </a:lnTo>
                  <a:lnTo>
                    <a:pt x="432" y="249"/>
                  </a:lnTo>
                  <a:lnTo>
                    <a:pt x="415" y="243"/>
                  </a:lnTo>
                  <a:lnTo>
                    <a:pt x="366" y="243"/>
                  </a:lnTo>
                  <a:lnTo>
                    <a:pt x="350" y="234"/>
                  </a:lnTo>
                  <a:lnTo>
                    <a:pt x="341" y="243"/>
                  </a:lnTo>
                  <a:lnTo>
                    <a:pt x="341" y="249"/>
                  </a:lnTo>
                  <a:lnTo>
                    <a:pt x="317" y="243"/>
                  </a:lnTo>
                  <a:lnTo>
                    <a:pt x="310" y="249"/>
                  </a:lnTo>
                  <a:lnTo>
                    <a:pt x="285" y="274"/>
                  </a:lnTo>
                  <a:lnTo>
                    <a:pt x="276" y="266"/>
                  </a:lnTo>
                  <a:lnTo>
                    <a:pt x="261" y="266"/>
                  </a:lnTo>
                  <a:lnTo>
                    <a:pt x="261" y="258"/>
                  </a:lnTo>
                  <a:lnTo>
                    <a:pt x="253" y="258"/>
                  </a:lnTo>
                  <a:lnTo>
                    <a:pt x="253" y="243"/>
                  </a:lnTo>
                  <a:lnTo>
                    <a:pt x="236" y="224"/>
                  </a:lnTo>
                  <a:lnTo>
                    <a:pt x="196" y="224"/>
                  </a:lnTo>
                  <a:lnTo>
                    <a:pt x="171" y="202"/>
                  </a:lnTo>
                  <a:lnTo>
                    <a:pt x="155" y="193"/>
                  </a:lnTo>
                  <a:lnTo>
                    <a:pt x="123" y="202"/>
                  </a:lnTo>
                  <a:lnTo>
                    <a:pt x="123" y="266"/>
                  </a:lnTo>
                  <a:lnTo>
                    <a:pt x="114" y="266"/>
                  </a:lnTo>
                  <a:lnTo>
                    <a:pt x="99" y="249"/>
                  </a:lnTo>
                  <a:lnTo>
                    <a:pt x="74" y="258"/>
                  </a:lnTo>
                  <a:lnTo>
                    <a:pt x="74" y="243"/>
                  </a:lnTo>
                  <a:lnTo>
                    <a:pt x="65" y="243"/>
                  </a:lnTo>
                  <a:lnTo>
                    <a:pt x="59" y="218"/>
                  </a:lnTo>
                  <a:lnTo>
                    <a:pt x="49" y="218"/>
                  </a:lnTo>
                  <a:lnTo>
                    <a:pt x="65" y="218"/>
                  </a:lnTo>
                  <a:lnTo>
                    <a:pt x="59" y="209"/>
                  </a:lnTo>
                  <a:lnTo>
                    <a:pt x="65" y="202"/>
                  </a:lnTo>
                  <a:lnTo>
                    <a:pt x="99" y="202"/>
                  </a:lnTo>
                  <a:lnTo>
                    <a:pt x="90" y="177"/>
                  </a:lnTo>
                  <a:lnTo>
                    <a:pt x="74" y="169"/>
                  </a:lnTo>
                  <a:lnTo>
                    <a:pt x="59" y="161"/>
                  </a:lnTo>
                  <a:lnTo>
                    <a:pt x="34" y="177"/>
                  </a:lnTo>
                  <a:lnTo>
                    <a:pt x="25" y="177"/>
                  </a:lnTo>
                  <a:lnTo>
                    <a:pt x="34" y="169"/>
                  </a:lnTo>
                  <a:lnTo>
                    <a:pt x="25" y="153"/>
                  </a:lnTo>
                  <a:lnTo>
                    <a:pt x="9" y="153"/>
                  </a:lnTo>
                  <a:lnTo>
                    <a:pt x="0" y="137"/>
                  </a:lnTo>
                  <a:lnTo>
                    <a:pt x="9" y="96"/>
                  </a:lnTo>
                  <a:lnTo>
                    <a:pt x="25" y="112"/>
                  </a:lnTo>
                  <a:lnTo>
                    <a:pt x="34" y="112"/>
                  </a:lnTo>
                  <a:lnTo>
                    <a:pt x="25" y="96"/>
                  </a:lnTo>
                  <a:lnTo>
                    <a:pt x="49" y="72"/>
                  </a:lnTo>
                  <a:lnTo>
                    <a:pt x="65" y="81"/>
                  </a:lnTo>
                  <a:lnTo>
                    <a:pt x="74" y="72"/>
                  </a:lnTo>
                  <a:lnTo>
                    <a:pt x="90" y="81"/>
                  </a:lnTo>
                  <a:lnTo>
                    <a:pt x="114" y="96"/>
                  </a:lnTo>
                  <a:lnTo>
                    <a:pt x="131" y="87"/>
                  </a:lnTo>
                  <a:lnTo>
                    <a:pt x="148" y="87"/>
                  </a:lnTo>
                  <a:lnTo>
                    <a:pt x="155" y="96"/>
                  </a:lnTo>
                  <a:lnTo>
                    <a:pt x="188" y="96"/>
                  </a:lnTo>
                  <a:lnTo>
                    <a:pt x="196" y="81"/>
                  </a:lnTo>
                  <a:lnTo>
                    <a:pt x="171" y="72"/>
                  </a:lnTo>
                  <a:lnTo>
                    <a:pt x="188" y="63"/>
                  </a:lnTo>
                  <a:lnTo>
                    <a:pt x="179" y="56"/>
                  </a:lnTo>
                  <a:lnTo>
                    <a:pt x="188" y="47"/>
                  </a:lnTo>
                  <a:lnTo>
                    <a:pt x="188" y="22"/>
                  </a:lnTo>
                  <a:lnTo>
                    <a:pt x="204" y="32"/>
                  </a:lnTo>
                  <a:lnTo>
                    <a:pt x="276" y="7"/>
                  </a:lnTo>
                  <a:lnTo>
                    <a:pt x="276" y="0"/>
                  </a:lnTo>
                  <a:lnTo>
                    <a:pt x="285" y="0"/>
                  </a:lnTo>
                  <a:lnTo>
                    <a:pt x="310" y="0"/>
                  </a:lnTo>
                  <a:lnTo>
                    <a:pt x="317" y="16"/>
                  </a:lnTo>
                  <a:lnTo>
                    <a:pt x="317" y="22"/>
                  </a:lnTo>
                  <a:lnTo>
                    <a:pt x="326" y="22"/>
                  </a:lnTo>
                  <a:lnTo>
                    <a:pt x="341" y="32"/>
                  </a:lnTo>
                  <a:lnTo>
                    <a:pt x="341" y="40"/>
                  </a:lnTo>
                  <a:lnTo>
                    <a:pt x="358" y="40"/>
                  </a:lnTo>
                  <a:lnTo>
                    <a:pt x="375" y="22"/>
                  </a:lnTo>
                  <a:lnTo>
                    <a:pt x="390" y="16"/>
                  </a:lnTo>
                  <a:lnTo>
                    <a:pt x="398" y="40"/>
                  </a:lnTo>
                  <a:lnTo>
                    <a:pt x="432" y="96"/>
                  </a:lnTo>
                  <a:lnTo>
                    <a:pt x="438" y="81"/>
                  </a:lnTo>
                  <a:lnTo>
                    <a:pt x="447" y="96"/>
                  </a:lnTo>
                  <a:lnTo>
                    <a:pt x="472" y="87"/>
                  </a:lnTo>
                  <a:lnTo>
                    <a:pt x="497" y="112"/>
                  </a:lnTo>
                  <a:lnTo>
                    <a:pt x="512" y="121"/>
                  </a:lnTo>
                  <a:lnTo>
                    <a:pt x="512" y="112"/>
                  </a:lnTo>
                  <a:lnTo>
                    <a:pt x="528" y="129"/>
                  </a:lnTo>
                  <a:lnTo>
                    <a:pt x="512" y="13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0" name="Freeform 17">
              <a:extLst>
                <a:ext uri="{FF2B5EF4-FFF2-40B4-BE49-F238E27FC236}">
                  <a16:creationId xmlns:a16="http://schemas.microsoft.com/office/drawing/2014/main" id="{1F4A207B-F0F3-E245-8881-51EFF97622ED}"/>
                </a:ext>
              </a:extLst>
            </p:cNvPr>
            <p:cNvSpPr>
              <a:spLocks noChangeAspect="1"/>
            </p:cNvSpPr>
            <p:nvPr/>
          </p:nvSpPr>
          <p:spPr bwMode="gray">
            <a:xfrm>
              <a:off x="6388986" y="4127948"/>
              <a:ext cx="262382" cy="260615"/>
            </a:xfrm>
            <a:custGeom>
              <a:avLst/>
              <a:gdLst>
                <a:gd name="T0" fmla="*/ 149 w 148"/>
                <a:gd name="T1" fmla="*/ 132 h 147"/>
                <a:gd name="T2" fmla="*/ 124 w 148"/>
                <a:gd name="T3" fmla="*/ 148 h 147"/>
                <a:gd name="T4" fmla="*/ 117 w 148"/>
                <a:gd name="T5" fmla="*/ 139 h 147"/>
                <a:gd name="T6" fmla="*/ 10 w 148"/>
                <a:gd name="T7" fmla="*/ 139 h 147"/>
                <a:gd name="T8" fmla="*/ 10 w 148"/>
                <a:gd name="T9" fmla="*/ 49 h 147"/>
                <a:gd name="T10" fmla="*/ 0 w 148"/>
                <a:gd name="T11" fmla="*/ 32 h 147"/>
                <a:gd name="T12" fmla="*/ 10 w 148"/>
                <a:gd name="T13" fmla="*/ 0 h 147"/>
                <a:gd name="T14" fmla="*/ 10 w 148"/>
                <a:gd name="T15" fmla="*/ 9 h 147"/>
                <a:gd name="T16" fmla="*/ 34 w 148"/>
                <a:gd name="T17" fmla="*/ 9 h 147"/>
                <a:gd name="T18" fmla="*/ 58 w 148"/>
                <a:gd name="T19" fmla="*/ 16 h 147"/>
                <a:gd name="T20" fmla="*/ 92 w 148"/>
                <a:gd name="T21" fmla="*/ 9 h 147"/>
                <a:gd name="T22" fmla="*/ 98 w 148"/>
                <a:gd name="T23" fmla="*/ 9 h 147"/>
                <a:gd name="T24" fmla="*/ 98 w 148"/>
                <a:gd name="T25" fmla="*/ 16 h 147"/>
                <a:gd name="T26" fmla="*/ 108 w 148"/>
                <a:gd name="T27" fmla="*/ 9 h 147"/>
                <a:gd name="T28" fmla="*/ 108 w 148"/>
                <a:gd name="T29" fmla="*/ 16 h 147"/>
                <a:gd name="T30" fmla="*/ 124 w 148"/>
                <a:gd name="T31" fmla="*/ 9 h 147"/>
                <a:gd name="T32" fmla="*/ 133 w 148"/>
                <a:gd name="T33" fmla="*/ 41 h 147"/>
                <a:gd name="T34" fmla="*/ 124 w 148"/>
                <a:gd name="T35" fmla="*/ 66 h 147"/>
                <a:gd name="T36" fmla="*/ 117 w 148"/>
                <a:gd name="T37" fmla="*/ 49 h 147"/>
                <a:gd name="T38" fmla="*/ 108 w 148"/>
                <a:gd name="T39" fmla="*/ 25 h 147"/>
                <a:gd name="T40" fmla="*/ 108 w 148"/>
                <a:gd name="T41" fmla="*/ 32 h 147"/>
                <a:gd name="T42" fmla="*/ 108 w 148"/>
                <a:gd name="T43" fmla="*/ 41 h 147"/>
                <a:gd name="T44" fmla="*/ 149 w 148"/>
                <a:gd name="T45" fmla="*/ 132 h 14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48" h="147">
                  <a:moveTo>
                    <a:pt x="147" y="130"/>
                  </a:moveTo>
                  <a:lnTo>
                    <a:pt x="122" y="146"/>
                  </a:lnTo>
                  <a:lnTo>
                    <a:pt x="115" y="137"/>
                  </a:lnTo>
                  <a:lnTo>
                    <a:pt x="10" y="137"/>
                  </a:lnTo>
                  <a:lnTo>
                    <a:pt x="10" y="48"/>
                  </a:lnTo>
                  <a:lnTo>
                    <a:pt x="0" y="32"/>
                  </a:lnTo>
                  <a:lnTo>
                    <a:pt x="10" y="0"/>
                  </a:lnTo>
                  <a:lnTo>
                    <a:pt x="10" y="9"/>
                  </a:lnTo>
                  <a:lnTo>
                    <a:pt x="34" y="9"/>
                  </a:lnTo>
                  <a:lnTo>
                    <a:pt x="57" y="16"/>
                  </a:lnTo>
                  <a:lnTo>
                    <a:pt x="91" y="9"/>
                  </a:lnTo>
                  <a:lnTo>
                    <a:pt x="97" y="9"/>
                  </a:lnTo>
                  <a:lnTo>
                    <a:pt x="97" y="16"/>
                  </a:lnTo>
                  <a:lnTo>
                    <a:pt x="107" y="9"/>
                  </a:lnTo>
                  <a:lnTo>
                    <a:pt x="107" y="16"/>
                  </a:lnTo>
                  <a:lnTo>
                    <a:pt x="122" y="9"/>
                  </a:lnTo>
                  <a:lnTo>
                    <a:pt x="131" y="40"/>
                  </a:lnTo>
                  <a:lnTo>
                    <a:pt x="122" y="65"/>
                  </a:lnTo>
                  <a:lnTo>
                    <a:pt x="115" y="48"/>
                  </a:lnTo>
                  <a:lnTo>
                    <a:pt x="107" y="25"/>
                  </a:lnTo>
                  <a:lnTo>
                    <a:pt x="107" y="32"/>
                  </a:lnTo>
                  <a:lnTo>
                    <a:pt x="107" y="40"/>
                  </a:lnTo>
                  <a:lnTo>
                    <a:pt x="147" y="13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1" name="Freeform 18">
              <a:extLst>
                <a:ext uri="{FF2B5EF4-FFF2-40B4-BE49-F238E27FC236}">
                  <a16:creationId xmlns:a16="http://schemas.microsoft.com/office/drawing/2014/main" id="{CE659B82-A084-8945-96C0-A9615AEDC669}"/>
                </a:ext>
              </a:extLst>
            </p:cNvPr>
            <p:cNvSpPr>
              <a:spLocks noChangeAspect="1"/>
            </p:cNvSpPr>
            <p:nvPr/>
          </p:nvSpPr>
          <p:spPr bwMode="gray">
            <a:xfrm>
              <a:off x="6047889" y="4101712"/>
              <a:ext cx="360338" cy="342823"/>
            </a:xfrm>
            <a:custGeom>
              <a:avLst/>
              <a:gdLst>
                <a:gd name="T0" fmla="*/ 31 w 203"/>
                <a:gd name="T1" fmla="*/ 139 h 193"/>
                <a:gd name="T2" fmla="*/ 22 w 203"/>
                <a:gd name="T3" fmla="*/ 122 h 193"/>
                <a:gd name="T4" fmla="*/ 15 w 203"/>
                <a:gd name="T5" fmla="*/ 122 h 193"/>
                <a:gd name="T6" fmla="*/ 0 w 203"/>
                <a:gd name="T7" fmla="*/ 97 h 193"/>
                <a:gd name="T8" fmla="*/ 6 w 203"/>
                <a:gd name="T9" fmla="*/ 88 h 193"/>
                <a:gd name="T10" fmla="*/ 6 w 203"/>
                <a:gd name="T11" fmla="*/ 72 h 193"/>
                <a:gd name="T12" fmla="*/ 6 w 203"/>
                <a:gd name="T13" fmla="*/ 56 h 193"/>
                <a:gd name="T14" fmla="*/ 0 w 203"/>
                <a:gd name="T15" fmla="*/ 48 h 193"/>
                <a:gd name="T16" fmla="*/ 0 w 203"/>
                <a:gd name="T17" fmla="*/ 41 h 193"/>
                <a:gd name="T18" fmla="*/ 6 w 203"/>
                <a:gd name="T19" fmla="*/ 31 h 193"/>
                <a:gd name="T20" fmla="*/ 6 w 203"/>
                <a:gd name="T21" fmla="*/ 24 h 193"/>
                <a:gd name="T22" fmla="*/ 22 w 203"/>
                <a:gd name="T23" fmla="*/ 6 h 193"/>
                <a:gd name="T24" fmla="*/ 22 w 203"/>
                <a:gd name="T25" fmla="*/ 0 h 193"/>
                <a:gd name="T26" fmla="*/ 41 w 203"/>
                <a:gd name="T27" fmla="*/ 0 h 193"/>
                <a:gd name="T28" fmla="*/ 64 w 203"/>
                <a:gd name="T29" fmla="*/ 6 h 193"/>
                <a:gd name="T30" fmla="*/ 81 w 203"/>
                <a:gd name="T31" fmla="*/ 6 h 193"/>
                <a:gd name="T32" fmla="*/ 81 w 203"/>
                <a:gd name="T33" fmla="*/ 24 h 193"/>
                <a:gd name="T34" fmla="*/ 130 w 203"/>
                <a:gd name="T35" fmla="*/ 41 h 193"/>
                <a:gd name="T36" fmla="*/ 139 w 203"/>
                <a:gd name="T37" fmla="*/ 31 h 193"/>
                <a:gd name="T38" fmla="*/ 139 w 203"/>
                <a:gd name="T39" fmla="*/ 15 h 193"/>
                <a:gd name="T40" fmla="*/ 163 w 203"/>
                <a:gd name="T41" fmla="*/ 0 h 193"/>
                <a:gd name="T42" fmla="*/ 180 w 203"/>
                <a:gd name="T43" fmla="*/ 6 h 193"/>
                <a:gd name="T44" fmla="*/ 180 w 203"/>
                <a:gd name="T45" fmla="*/ 15 h 193"/>
                <a:gd name="T46" fmla="*/ 205 w 203"/>
                <a:gd name="T47" fmla="*/ 15 h 193"/>
                <a:gd name="T48" fmla="*/ 195 w 203"/>
                <a:gd name="T49" fmla="*/ 48 h 193"/>
                <a:gd name="T50" fmla="*/ 205 w 203"/>
                <a:gd name="T51" fmla="*/ 64 h 193"/>
                <a:gd name="T52" fmla="*/ 205 w 203"/>
                <a:gd name="T53" fmla="*/ 154 h 193"/>
                <a:gd name="T54" fmla="*/ 205 w 203"/>
                <a:gd name="T55" fmla="*/ 180 h 193"/>
                <a:gd name="T56" fmla="*/ 195 w 203"/>
                <a:gd name="T57" fmla="*/ 189 h 193"/>
                <a:gd name="T58" fmla="*/ 187 w 203"/>
                <a:gd name="T59" fmla="*/ 195 h 193"/>
                <a:gd name="T60" fmla="*/ 88 w 203"/>
                <a:gd name="T61" fmla="*/ 139 h 193"/>
                <a:gd name="T62" fmla="*/ 73 w 203"/>
                <a:gd name="T63" fmla="*/ 147 h 193"/>
                <a:gd name="T64" fmla="*/ 64 w 203"/>
                <a:gd name="T65" fmla="*/ 139 h 193"/>
                <a:gd name="T66" fmla="*/ 31 w 203"/>
                <a:gd name="T67" fmla="*/ 139 h 19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03" h="193">
                  <a:moveTo>
                    <a:pt x="31" y="137"/>
                  </a:moveTo>
                  <a:lnTo>
                    <a:pt x="22" y="120"/>
                  </a:lnTo>
                  <a:lnTo>
                    <a:pt x="15" y="120"/>
                  </a:lnTo>
                  <a:lnTo>
                    <a:pt x="0" y="96"/>
                  </a:lnTo>
                  <a:lnTo>
                    <a:pt x="6" y="87"/>
                  </a:lnTo>
                  <a:lnTo>
                    <a:pt x="6" y="71"/>
                  </a:lnTo>
                  <a:lnTo>
                    <a:pt x="6" y="55"/>
                  </a:lnTo>
                  <a:lnTo>
                    <a:pt x="0" y="47"/>
                  </a:lnTo>
                  <a:lnTo>
                    <a:pt x="0" y="40"/>
                  </a:lnTo>
                  <a:lnTo>
                    <a:pt x="6" y="31"/>
                  </a:lnTo>
                  <a:lnTo>
                    <a:pt x="6" y="24"/>
                  </a:lnTo>
                  <a:lnTo>
                    <a:pt x="22" y="6"/>
                  </a:lnTo>
                  <a:lnTo>
                    <a:pt x="22" y="0"/>
                  </a:lnTo>
                  <a:lnTo>
                    <a:pt x="40" y="0"/>
                  </a:lnTo>
                  <a:lnTo>
                    <a:pt x="63" y="6"/>
                  </a:lnTo>
                  <a:lnTo>
                    <a:pt x="80" y="6"/>
                  </a:lnTo>
                  <a:lnTo>
                    <a:pt x="80" y="24"/>
                  </a:lnTo>
                  <a:lnTo>
                    <a:pt x="128" y="40"/>
                  </a:lnTo>
                  <a:lnTo>
                    <a:pt x="137" y="31"/>
                  </a:lnTo>
                  <a:lnTo>
                    <a:pt x="137" y="15"/>
                  </a:lnTo>
                  <a:lnTo>
                    <a:pt x="161" y="0"/>
                  </a:lnTo>
                  <a:lnTo>
                    <a:pt x="177" y="6"/>
                  </a:lnTo>
                  <a:lnTo>
                    <a:pt x="177" y="15"/>
                  </a:lnTo>
                  <a:lnTo>
                    <a:pt x="202" y="15"/>
                  </a:lnTo>
                  <a:lnTo>
                    <a:pt x="192" y="47"/>
                  </a:lnTo>
                  <a:lnTo>
                    <a:pt x="202" y="63"/>
                  </a:lnTo>
                  <a:lnTo>
                    <a:pt x="202" y="152"/>
                  </a:lnTo>
                  <a:lnTo>
                    <a:pt x="202" y="177"/>
                  </a:lnTo>
                  <a:lnTo>
                    <a:pt x="192" y="186"/>
                  </a:lnTo>
                  <a:lnTo>
                    <a:pt x="184" y="192"/>
                  </a:lnTo>
                  <a:lnTo>
                    <a:pt x="87" y="137"/>
                  </a:lnTo>
                  <a:lnTo>
                    <a:pt x="72" y="145"/>
                  </a:lnTo>
                  <a:lnTo>
                    <a:pt x="63" y="137"/>
                  </a:lnTo>
                  <a:lnTo>
                    <a:pt x="31" y="13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2" name="Freeform 19">
              <a:extLst>
                <a:ext uri="{FF2B5EF4-FFF2-40B4-BE49-F238E27FC236}">
                  <a16:creationId xmlns:a16="http://schemas.microsoft.com/office/drawing/2014/main" id="{B0172A90-F49E-6249-9D85-58262E532F4B}"/>
                </a:ext>
              </a:extLst>
            </p:cNvPr>
            <p:cNvSpPr>
              <a:spLocks noChangeAspect="1"/>
            </p:cNvSpPr>
            <p:nvPr/>
          </p:nvSpPr>
          <p:spPr bwMode="gray">
            <a:xfrm>
              <a:off x="5642071" y="3984522"/>
              <a:ext cx="463542" cy="460012"/>
            </a:xfrm>
            <a:custGeom>
              <a:avLst/>
              <a:gdLst>
                <a:gd name="T0" fmla="*/ 83 w 261"/>
                <a:gd name="T1" fmla="*/ 32 h 259"/>
                <a:gd name="T2" fmla="*/ 91 w 261"/>
                <a:gd name="T3" fmla="*/ 32 h 259"/>
                <a:gd name="T4" fmla="*/ 100 w 261"/>
                <a:gd name="T5" fmla="*/ 73 h 259"/>
                <a:gd name="T6" fmla="*/ 66 w 261"/>
                <a:gd name="T7" fmla="*/ 82 h 259"/>
                <a:gd name="T8" fmla="*/ 66 w 261"/>
                <a:gd name="T9" fmla="*/ 91 h 259"/>
                <a:gd name="T10" fmla="*/ 43 w 261"/>
                <a:gd name="T11" fmla="*/ 108 h 259"/>
                <a:gd name="T12" fmla="*/ 8 w 261"/>
                <a:gd name="T13" fmla="*/ 123 h 259"/>
                <a:gd name="T14" fmla="*/ 0 w 261"/>
                <a:gd name="T15" fmla="*/ 131 h 259"/>
                <a:gd name="T16" fmla="*/ 0 w 261"/>
                <a:gd name="T17" fmla="*/ 148 h 259"/>
                <a:gd name="T18" fmla="*/ 49 w 261"/>
                <a:gd name="T19" fmla="*/ 181 h 259"/>
                <a:gd name="T20" fmla="*/ 124 w 261"/>
                <a:gd name="T21" fmla="*/ 238 h 259"/>
                <a:gd name="T22" fmla="*/ 132 w 261"/>
                <a:gd name="T23" fmla="*/ 247 h 259"/>
                <a:gd name="T24" fmla="*/ 147 w 261"/>
                <a:gd name="T25" fmla="*/ 256 h 259"/>
                <a:gd name="T26" fmla="*/ 156 w 261"/>
                <a:gd name="T27" fmla="*/ 262 h 259"/>
                <a:gd name="T28" fmla="*/ 165 w 261"/>
                <a:gd name="T29" fmla="*/ 262 h 259"/>
                <a:gd name="T30" fmla="*/ 182 w 261"/>
                <a:gd name="T31" fmla="*/ 262 h 259"/>
                <a:gd name="T32" fmla="*/ 264 w 261"/>
                <a:gd name="T33" fmla="*/ 206 h 259"/>
                <a:gd name="T34" fmla="*/ 255 w 261"/>
                <a:gd name="T35" fmla="*/ 189 h 259"/>
                <a:gd name="T36" fmla="*/ 248 w 261"/>
                <a:gd name="T37" fmla="*/ 189 h 259"/>
                <a:gd name="T38" fmla="*/ 233 w 261"/>
                <a:gd name="T39" fmla="*/ 165 h 259"/>
                <a:gd name="T40" fmla="*/ 239 w 261"/>
                <a:gd name="T41" fmla="*/ 155 h 259"/>
                <a:gd name="T42" fmla="*/ 239 w 261"/>
                <a:gd name="T43" fmla="*/ 139 h 259"/>
                <a:gd name="T44" fmla="*/ 239 w 261"/>
                <a:gd name="T45" fmla="*/ 123 h 259"/>
                <a:gd name="T46" fmla="*/ 233 w 261"/>
                <a:gd name="T47" fmla="*/ 115 h 259"/>
                <a:gd name="T48" fmla="*/ 233 w 261"/>
                <a:gd name="T49" fmla="*/ 108 h 259"/>
                <a:gd name="T50" fmla="*/ 233 w 261"/>
                <a:gd name="T51" fmla="*/ 82 h 259"/>
                <a:gd name="T52" fmla="*/ 213 w 261"/>
                <a:gd name="T53" fmla="*/ 73 h 259"/>
                <a:gd name="T54" fmla="*/ 207 w 261"/>
                <a:gd name="T55" fmla="*/ 57 h 259"/>
                <a:gd name="T56" fmla="*/ 222 w 261"/>
                <a:gd name="T57" fmla="*/ 42 h 259"/>
                <a:gd name="T58" fmla="*/ 213 w 261"/>
                <a:gd name="T59" fmla="*/ 9 h 259"/>
                <a:gd name="T60" fmla="*/ 222 w 261"/>
                <a:gd name="T61" fmla="*/ 0 h 259"/>
                <a:gd name="T62" fmla="*/ 213 w 261"/>
                <a:gd name="T63" fmla="*/ 9 h 259"/>
                <a:gd name="T64" fmla="*/ 190 w 261"/>
                <a:gd name="T65" fmla="*/ 0 h 259"/>
                <a:gd name="T66" fmla="*/ 182 w 261"/>
                <a:gd name="T67" fmla="*/ 9 h 259"/>
                <a:gd name="T68" fmla="*/ 165 w 261"/>
                <a:gd name="T69" fmla="*/ 0 h 259"/>
                <a:gd name="T70" fmla="*/ 147 w 261"/>
                <a:gd name="T71" fmla="*/ 9 h 259"/>
                <a:gd name="T72" fmla="*/ 124 w 261"/>
                <a:gd name="T73" fmla="*/ 9 h 259"/>
                <a:gd name="T74" fmla="*/ 83 w 261"/>
                <a:gd name="T75" fmla="*/ 32 h 25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61" h="259">
                  <a:moveTo>
                    <a:pt x="82" y="32"/>
                  </a:moveTo>
                  <a:lnTo>
                    <a:pt x="90" y="32"/>
                  </a:lnTo>
                  <a:lnTo>
                    <a:pt x="98" y="72"/>
                  </a:lnTo>
                  <a:lnTo>
                    <a:pt x="65" y="81"/>
                  </a:lnTo>
                  <a:lnTo>
                    <a:pt x="65" y="90"/>
                  </a:lnTo>
                  <a:lnTo>
                    <a:pt x="42" y="106"/>
                  </a:lnTo>
                  <a:lnTo>
                    <a:pt x="8" y="121"/>
                  </a:lnTo>
                  <a:lnTo>
                    <a:pt x="0" y="129"/>
                  </a:lnTo>
                  <a:lnTo>
                    <a:pt x="0" y="146"/>
                  </a:lnTo>
                  <a:lnTo>
                    <a:pt x="48" y="178"/>
                  </a:lnTo>
                  <a:lnTo>
                    <a:pt x="122" y="234"/>
                  </a:lnTo>
                  <a:lnTo>
                    <a:pt x="130" y="243"/>
                  </a:lnTo>
                  <a:lnTo>
                    <a:pt x="145" y="252"/>
                  </a:lnTo>
                  <a:lnTo>
                    <a:pt x="154" y="258"/>
                  </a:lnTo>
                  <a:lnTo>
                    <a:pt x="163" y="258"/>
                  </a:lnTo>
                  <a:lnTo>
                    <a:pt x="179" y="258"/>
                  </a:lnTo>
                  <a:lnTo>
                    <a:pt x="260" y="203"/>
                  </a:lnTo>
                  <a:lnTo>
                    <a:pt x="251" y="186"/>
                  </a:lnTo>
                  <a:lnTo>
                    <a:pt x="244" y="186"/>
                  </a:lnTo>
                  <a:lnTo>
                    <a:pt x="229" y="162"/>
                  </a:lnTo>
                  <a:lnTo>
                    <a:pt x="235" y="153"/>
                  </a:lnTo>
                  <a:lnTo>
                    <a:pt x="235" y="137"/>
                  </a:lnTo>
                  <a:lnTo>
                    <a:pt x="235" y="121"/>
                  </a:lnTo>
                  <a:lnTo>
                    <a:pt x="229" y="113"/>
                  </a:lnTo>
                  <a:lnTo>
                    <a:pt x="229" y="106"/>
                  </a:lnTo>
                  <a:lnTo>
                    <a:pt x="229" y="81"/>
                  </a:lnTo>
                  <a:lnTo>
                    <a:pt x="210" y="72"/>
                  </a:lnTo>
                  <a:lnTo>
                    <a:pt x="204" y="56"/>
                  </a:lnTo>
                  <a:lnTo>
                    <a:pt x="219" y="41"/>
                  </a:lnTo>
                  <a:lnTo>
                    <a:pt x="210" y="9"/>
                  </a:lnTo>
                  <a:lnTo>
                    <a:pt x="219" y="0"/>
                  </a:lnTo>
                  <a:lnTo>
                    <a:pt x="210" y="9"/>
                  </a:lnTo>
                  <a:lnTo>
                    <a:pt x="187" y="0"/>
                  </a:lnTo>
                  <a:lnTo>
                    <a:pt x="179" y="9"/>
                  </a:lnTo>
                  <a:lnTo>
                    <a:pt x="163" y="0"/>
                  </a:lnTo>
                  <a:lnTo>
                    <a:pt x="145" y="9"/>
                  </a:lnTo>
                  <a:lnTo>
                    <a:pt x="122" y="9"/>
                  </a:lnTo>
                  <a:lnTo>
                    <a:pt x="82" y="3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3" name="Freeform 20">
              <a:extLst>
                <a:ext uri="{FF2B5EF4-FFF2-40B4-BE49-F238E27FC236}">
                  <a16:creationId xmlns:a16="http://schemas.microsoft.com/office/drawing/2014/main" id="{C4033FCD-440E-514F-AFEE-85C40BD72127}"/>
                </a:ext>
              </a:extLst>
            </p:cNvPr>
            <p:cNvSpPr>
              <a:spLocks noChangeAspect="1"/>
            </p:cNvSpPr>
            <p:nvPr/>
          </p:nvSpPr>
          <p:spPr bwMode="gray">
            <a:xfrm>
              <a:off x="5556360" y="4301109"/>
              <a:ext cx="376081" cy="360314"/>
            </a:xfrm>
            <a:custGeom>
              <a:avLst/>
              <a:gdLst>
                <a:gd name="T0" fmla="*/ 97 w 212"/>
                <a:gd name="T1" fmla="*/ 0 h 203"/>
                <a:gd name="T2" fmla="*/ 172 w 212"/>
                <a:gd name="T3" fmla="*/ 57 h 203"/>
                <a:gd name="T4" fmla="*/ 181 w 212"/>
                <a:gd name="T5" fmla="*/ 66 h 203"/>
                <a:gd name="T6" fmla="*/ 196 w 212"/>
                <a:gd name="T7" fmla="*/ 75 h 203"/>
                <a:gd name="T8" fmla="*/ 205 w 212"/>
                <a:gd name="T9" fmla="*/ 81 h 203"/>
                <a:gd name="T10" fmla="*/ 214 w 212"/>
                <a:gd name="T11" fmla="*/ 81 h 203"/>
                <a:gd name="T12" fmla="*/ 214 w 212"/>
                <a:gd name="T13" fmla="*/ 123 h 203"/>
                <a:gd name="T14" fmla="*/ 205 w 212"/>
                <a:gd name="T15" fmla="*/ 132 h 203"/>
                <a:gd name="T16" fmla="*/ 164 w 212"/>
                <a:gd name="T17" fmla="*/ 139 h 203"/>
                <a:gd name="T18" fmla="*/ 148 w 212"/>
                <a:gd name="T19" fmla="*/ 139 h 203"/>
                <a:gd name="T20" fmla="*/ 132 w 212"/>
                <a:gd name="T21" fmla="*/ 157 h 203"/>
                <a:gd name="T22" fmla="*/ 115 w 212"/>
                <a:gd name="T23" fmla="*/ 164 h 203"/>
                <a:gd name="T24" fmla="*/ 97 w 212"/>
                <a:gd name="T25" fmla="*/ 190 h 203"/>
                <a:gd name="T26" fmla="*/ 91 w 212"/>
                <a:gd name="T27" fmla="*/ 198 h 203"/>
                <a:gd name="T28" fmla="*/ 82 w 212"/>
                <a:gd name="T29" fmla="*/ 205 h 203"/>
                <a:gd name="T30" fmla="*/ 73 w 212"/>
                <a:gd name="T31" fmla="*/ 198 h 203"/>
                <a:gd name="T32" fmla="*/ 66 w 212"/>
                <a:gd name="T33" fmla="*/ 205 h 203"/>
                <a:gd name="T34" fmla="*/ 57 w 212"/>
                <a:gd name="T35" fmla="*/ 205 h 203"/>
                <a:gd name="T36" fmla="*/ 42 w 212"/>
                <a:gd name="T37" fmla="*/ 173 h 203"/>
                <a:gd name="T38" fmla="*/ 23 w 212"/>
                <a:gd name="T39" fmla="*/ 180 h 203"/>
                <a:gd name="T40" fmla="*/ 7 w 212"/>
                <a:gd name="T41" fmla="*/ 180 h 203"/>
                <a:gd name="T42" fmla="*/ 16 w 212"/>
                <a:gd name="T43" fmla="*/ 173 h 203"/>
                <a:gd name="T44" fmla="*/ 0 w 212"/>
                <a:gd name="T45" fmla="*/ 139 h 203"/>
                <a:gd name="T46" fmla="*/ 16 w 212"/>
                <a:gd name="T47" fmla="*/ 132 h 203"/>
                <a:gd name="T48" fmla="*/ 23 w 212"/>
                <a:gd name="T49" fmla="*/ 139 h 203"/>
                <a:gd name="T50" fmla="*/ 31 w 212"/>
                <a:gd name="T51" fmla="*/ 132 h 203"/>
                <a:gd name="T52" fmla="*/ 91 w 212"/>
                <a:gd name="T53" fmla="*/ 132 h 203"/>
                <a:gd name="T54" fmla="*/ 73 w 212"/>
                <a:gd name="T55" fmla="*/ 0 h 203"/>
                <a:gd name="T56" fmla="*/ 97 w 212"/>
                <a:gd name="T57" fmla="*/ 0 h 203"/>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12" h="203">
                  <a:moveTo>
                    <a:pt x="96" y="0"/>
                  </a:moveTo>
                  <a:lnTo>
                    <a:pt x="170" y="56"/>
                  </a:lnTo>
                  <a:lnTo>
                    <a:pt x="178" y="65"/>
                  </a:lnTo>
                  <a:lnTo>
                    <a:pt x="193" y="74"/>
                  </a:lnTo>
                  <a:lnTo>
                    <a:pt x="202" y="80"/>
                  </a:lnTo>
                  <a:lnTo>
                    <a:pt x="211" y="80"/>
                  </a:lnTo>
                  <a:lnTo>
                    <a:pt x="211" y="121"/>
                  </a:lnTo>
                  <a:lnTo>
                    <a:pt x="202" y="130"/>
                  </a:lnTo>
                  <a:lnTo>
                    <a:pt x="162" y="137"/>
                  </a:lnTo>
                  <a:lnTo>
                    <a:pt x="146" y="137"/>
                  </a:lnTo>
                  <a:lnTo>
                    <a:pt x="130" y="155"/>
                  </a:lnTo>
                  <a:lnTo>
                    <a:pt x="113" y="162"/>
                  </a:lnTo>
                  <a:lnTo>
                    <a:pt x="96" y="187"/>
                  </a:lnTo>
                  <a:lnTo>
                    <a:pt x="90" y="195"/>
                  </a:lnTo>
                  <a:lnTo>
                    <a:pt x="81" y="202"/>
                  </a:lnTo>
                  <a:lnTo>
                    <a:pt x="72" y="195"/>
                  </a:lnTo>
                  <a:lnTo>
                    <a:pt x="65" y="202"/>
                  </a:lnTo>
                  <a:lnTo>
                    <a:pt x="56" y="202"/>
                  </a:lnTo>
                  <a:lnTo>
                    <a:pt x="41" y="170"/>
                  </a:lnTo>
                  <a:lnTo>
                    <a:pt x="23" y="177"/>
                  </a:lnTo>
                  <a:lnTo>
                    <a:pt x="7" y="177"/>
                  </a:lnTo>
                  <a:lnTo>
                    <a:pt x="16" y="170"/>
                  </a:lnTo>
                  <a:lnTo>
                    <a:pt x="0" y="137"/>
                  </a:lnTo>
                  <a:lnTo>
                    <a:pt x="16" y="130"/>
                  </a:lnTo>
                  <a:lnTo>
                    <a:pt x="23" y="137"/>
                  </a:lnTo>
                  <a:lnTo>
                    <a:pt x="31" y="130"/>
                  </a:lnTo>
                  <a:lnTo>
                    <a:pt x="90" y="130"/>
                  </a:lnTo>
                  <a:lnTo>
                    <a:pt x="72" y="0"/>
                  </a:lnTo>
                  <a:lnTo>
                    <a:pt x="96"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4" name="Freeform 21">
              <a:extLst>
                <a:ext uri="{FF2B5EF4-FFF2-40B4-BE49-F238E27FC236}">
                  <a16:creationId xmlns:a16="http://schemas.microsoft.com/office/drawing/2014/main" id="{F6E2FDE5-0DA0-564B-8722-88994DA14C50}"/>
                </a:ext>
              </a:extLst>
            </p:cNvPr>
            <p:cNvSpPr>
              <a:spLocks noChangeAspect="1"/>
            </p:cNvSpPr>
            <p:nvPr/>
          </p:nvSpPr>
          <p:spPr bwMode="gray">
            <a:xfrm>
              <a:off x="5642071" y="4645680"/>
              <a:ext cx="146934" cy="145175"/>
            </a:xfrm>
            <a:custGeom>
              <a:avLst/>
              <a:gdLst>
                <a:gd name="T0" fmla="*/ 74 w 83"/>
                <a:gd name="T1" fmla="*/ 73 h 82"/>
                <a:gd name="T2" fmla="*/ 74 w 83"/>
                <a:gd name="T3" fmla="*/ 48 h 82"/>
                <a:gd name="T4" fmla="*/ 83 w 83"/>
                <a:gd name="T5" fmla="*/ 32 h 82"/>
                <a:gd name="T6" fmla="*/ 74 w 83"/>
                <a:gd name="T7" fmla="*/ 16 h 82"/>
                <a:gd name="T8" fmla="*/ 66 w 83"/>
                <a:gd name="T9" fmla="*/ 7 h 82"/>
                <a:gd name="T10" fmla="*/ 49 w 83"/>
                <a:gd name="T11" fmla="*/ 7 h 82"/>
                <a:gd name="T12" fmla="*/ 43 w 83"/>
                <a:gd name="T13" fmla="*/ 0 h 82"/>
                <a:gd name="T14" fmla="*/ 33 w 83"/>
                <a:gd name="T15" fmla="*/ 7 h 82"/>
                <a:gd name="T16" fmla="*/ 24 w 83"/>
                <a:gd name="T17" fmla="*/ 0 h 82"/>
                <a:gd name="T18" fmla="*/ 17 w 83"/>
                <a:gd name="T19" fmla="*/ 7 h 82"/>
                <a:gd name="T20" fmla="*/ 8 w 83"/>
                <a:gd name="T21" fmla="*/ 7 h 82"/>
                <a:gd name="T22" fmla="*/ 8 w 83"/>
                <a:gd name="T23" fmla="*/ 16 h 82"/>
                <a:gd name="T24" fmla="*/ 8 w 83"/>
                <a:gd name="T25" fmla="*/ 23 h 82"/>
                <a:gd name="T26" fmla="*/ 8 w 83"/>
                <a:gd name="T27" fmla="*/ 32 h 82"/>
                <a:gd name="T28" fmla="*/ 8 w 83"/>
                <a:gd name="T29" fmla="*/ 42 h 82"/>
                <a:gd name="T30" fmla="*/ 0 w 83"/>
                <a:gd name="T31" fmla="*/ 42 h 82"/>
                <a:gd name="T32" fmla="*/ 0 w 83"/>
                <a:gd name="T33" fmla="*/ 57 h 82"/>
                <a:gd name="T34" fmla="*/ 17 w 83"/>
                <a:gd name="T35" fmla="*/ 66 h 82"/>
                <a:gd name="T36" fmla="*/ 17 w 83"/>
                <a:gd name="T37" fmla="*/ 82 h 82"/>
                <a:gd name="T38" fmla="*/ 33 w 83"/>
                <a:gd name="T39" fmla="*/ 73 h 82"/>
                <a:gd name="T40" fmla="*/ 58 w 83"/>
                <a:gd name="T41" fmla="*/ 73 h 82"/>
                <a:gd name="T42" fmla="*/ 74 w 83"/>
                <a:gd name="T43" fmla="*/ 73 h 8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83" h="82">
                  <a:moveTo>
                    <a:pt x="73" y="72"/>
                  </a:moveTo>
                  <a:lnTo>
                    <a:pt x="73" y="47"/>
                  </a:lnTo>
                  <a:lnTo>
                    <a:pt x="82" y="32"/>
                  </a:lnTo>
                  <a:lnTo>
                    <a:pt x="73" y="16"/>
                  </a:lnTo>
                  <a:lnTo>
                    <a:pt x="65" y="7"/>
                  </a:lnTo>
                  <a:lnTo>
                    <a:pt x="48" y="7"/>
                  </a:lnTo>
                  <a:lnTo>
                    <a:pt x="42" y="0"/>
                  </a:lnTo>
                  <a:lnTo>
                    <a:pt x="33" y="7"/>
                  </a:lnTo>
                  <a:lnTo>
                    <a:pt x="24" y="0"/>
                  </a:lnTo>
                  <a:lnTo>
                    <a:pt x="17" y="7"/>
                  </a:lnTo>
                  <a:lnTo>
                    <a:pt x="8" y="7"/>
                  </a:lnTo>
                  <a:lnTo>
                    <a:pt x="8" y="16"/>
                  </a:lnTo>
                  <a:lnTo>
                    <a:pt x="8" y="23"/>
                  </a:lnTo>
                  <a:lnTo>
                    <a:pt x="8" y="32"/>
                  </a:lnTo>
                  <a:lnTo>
                    <a:pt x="8" y="41"/>
                  </a:lnTo>
                  <a:lnTo>
                    <a:pt x="0" y="41"/>
                  </a:lnTo>
                  <a:lnTo>
                    <a:pt x="0" y="56"/>
                  </a:lnTo>
                  <a:lnTo>
                    <a:pt x="17" y="65"/>
                  </a:lnTo>
                  <a:lnTo>
                    <a:pt x="17" y="81"/>
                  </a:lnTo>
                  <a:lnTo>
                    <a:pt x="33" y="72"/>
                  </a:lnTo>
                  <a:lnTo>
                    <a:pt x="57" y="72"/>
                  </a:lnTo>
                  <a:lnTo>
                    <a:pt x="73" y="7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5" name="Freeform 22">
              <a:extLst>
                <a:ext uri="{FF2B5EF4-FFF2-40B4-BE49-F238E27FC236}">
                  <a16:creationId xmlns:a16="http://schemas.microsoft.com/office/drawing/2014/main" id="{2359143F-AB31-F34A-B284-B13E15AB56C3}"/>
                </a:ext>
              </a:extLst>
            </p:cNvPr>
            <p:cNvSpPr>
              <a:spLocks noChangeAspect="1"/>
            </p:cNvSpPr>
            <p:nvPr/>
          </p:nvSpPr>
          <p:spPr bwMode="gray">
            <a:xfrm>
              <a:off x="5771513" y="4633437"/>
              <a:ext cx="89210" cy="143426"/>
            </a:xfrm>
            <a:custGeom>
              <a:avLst/>
              <a:gdLst>
                <a:gd name="T0" fmla="*/ 0 w 50"/>
                <a:gd name="T1" fmla="*/ 24 h 81"/>
                <a:gd name="T2" fmla="*/ 0 w 50"/>
                <a:gd name="T3" fmla="*/ 8 h 81"/>
                <a:gd name="T4" fmla="*/ 0 w 50"/>
                <a:gd name="T5" fmla="*/ 0 h 81"/>
                <a:gd name="T6" fmla="*/ 33 w 50"/>
                <a:gd name="T7" fmla="*/ 0 h 81"/>
                <a:gd name="T8" fmla="*/ 42 w 50"/>
                <a:gd name="T9" fmla="*/ 31 h 81"/>
                <a:gd name="T10" fmla="*/ 50 w 50"/>
                <a:gd name="T11" fmla="*/ 56 h 81"/>
                <a:gd name="T12" fmla="*/ 50 w 50"/>
                <a:gd name="T13" fmla="*/ 65 h 81"/>
                <a:gd name="T14" fmla="*/ 9 w 50"/>
                <a:gd name="T15" fmla="*/ 81 h 81"/>
                <a:gd name="T16" fmla="*/ 0 w 50"/>
                <a:gd name="T17" fmla="*/ 81 h 81"/>
                <a:gd name="T18" fmla="*/ 0 w 50"/>
                <a:gd name="T19" fmla="*/ 56 h 81"/>
                <a:gd name="T20" fmla="*/ 9 w 50"/>
                <a:gd name="T21" fmla="*/ 40 h 81"/>
                <a:gd name="T22" fmla="*/ 0 w 50"/>
                <a:gd name="T23" fmla="*/ 24 h 8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50" h="81">
                  <a:moveTo>
                    <a:pt x="0" y="24"/>
                  </a:moveTo>
                  <a:lnTo>
                    <a:pt x="0" y="8"/>
                  </a:lnTo>
                  <a:lnTo>
                    <a:pt x="0" y="0"/>
                  </a:lnTo>
                  <a:lnTo>
                    <a:pt x="32" y="0"/>
                  </a:lnTo>
                  <a:lnTo>
                    <a:pt x="41" y="31"/>
                  </a:lnTo>
                  <a:lnTo>
                    <a:pt x="49" y="55"/>
                  </a:lnTo>
                  <a:lnTo>
                    <a:pt x="49" y="64"/>
                  </a:lnTo>
                  <a:lnTo>
                    <a:pt x="9" y="80"/>
                  </a:lnTo>
                  <a:lnTo>
                    <a:pt x="0" y="80"/>
                  </a:lnTo>
                  <a:lnTo>
                    <a:pt x="0" y="55"/>
                  </a:lnTo>
                  <a:lnTo>
                    <a:pt x="9" y="40"/>
                  </a:lnTo>
                  <a:lnTo>
                    <a:pt x="0" y="24"/>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6" name="Freeform 23">
              <a:extLst>
                <a:ext uri="{FF2B5EF4-FFF2-40B4-BE49-F238E27FC236}">
                  <a16:creationId xmlns:a16="http://schemas.microsoft.com/office/drawing/2014/main" id="{4BCB2AC1-1E20-CF47-AC7F-00FE3C59B1AE}"/>
                </a:ext>
              </a:extLst>
            </p:cNvPr>
            <p:cNvSpPr>
              <a:spLocks noChangeAspect="1"/>
            </p:cNvSpPr>
            <p:nvPr/>
          </p:nvSpPr>
          <p:spPr bwMode="gray">
            <a:xfrm>
              <a:off x="6030397" y="4834583"/>
              <a:ext cx="131191" cy="143426"/>
            </a:xfrm>
            <a:custGeom>
              <a:avLst/>
              <a:gdLst>
                <a:gd name="T0" fmla="*/ 16 w 74"/>
                <a:gd name="T1" fmla="*/ 15 h 81"/>
                <a:gd name="T2" fmla="*/ 32 w 74"/>
                <a:gd name="T3" fmla="*/ 15 h 81"/>
                <a:gd name="T4" fmla="*/ 32 w 74"/>
                <a:gd name="T5" fmla="*/ 0 h 81"/>
                <a:gd name="T6" fmla="*/ 58 w 74"/>
                <a:gd name="T7" fmla="*/ 0 h 81"/>
                <a:gd name="T8" fmla="*/ 58 w 74"/>
                <a:gd name="T9" fmla="*/ 15 h 81"/>
                <a:gd name="T10" fmla="*/ 66 w 74"/>
                <a:gd name="T11" fmla="*/ 6 h 81"/>
                <a:gd name="T12" fmla="*/ 74 w 74"/>
                <a:gd name="T13" fmla="*/ 15 h 81"/>
                <a:gd name="T14" fmla="*/ 74 w 74"/>
                <a:gd name="T15" fmla="*/ 23 h 81"/>
                <a:gd name="T16" fmla="*/ 74 w 74"/>
                <a:gd name="T17" fmla="*/ 57 h 81"/>
                <a:gd name="T18" fmla="*/ 51 w 74"/>
                <a:gd name="T19" fmla="*/ 57 h 81"/>
                <a:gd name="T20" fmla="*/ 42 w 74"/>
                <a:gd name="T21" fmla="*/ 64 h 81"/>
                <a:gd name="T22" fmla="*/ 42 w 74"/>
                <a:gd name="T23" fmla="*/ 73 h 81"/>
                <a:gd name="T24" fmla="*/ 32 w 74"/>
                <a:gd name="T25" fmla="*/ 73 h 81"/>
                <a:gd name="T26" fmla="*/ 32 w 74"/>
                <a:gd name="T27" fmla="*/ 81 h 81"/>
                <a:gd name="T28" fmla="*/ 16 w 74"/>
                <a:gd name="T29" fmla="*/ 64 h 81"/>
                <a:gd name="T30" fmla="*/ 0 w 74"/>
                <a:gd name="T31" fmla="*/ 40 h 81"/>
                <a:gd name="T32" fmla="*/ 10 w 74"/>
                <a:gd name="T33" fmla="*/ 31 h 81"/>
                <a:gd name="T34" fmla="*/ 10 w 74"/>
                <a:gd name="T35" fmla="*/ 23 h 81"/>
                <a:gd name="T36" fmla="*/ 16 w 74"/>
                <a:gd name="T37" fmla="*/ 15 h 8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74" h="81">
                  <a:moveTo>
                    <a:pt x="16" y="15"/>
                  </a:moveTo>
                  <a:lnTo>
                    <a:pt x="32" y="15"/>
                  </a:lnTo>
                  <a:lnTo>
                    <a:pt x="32" y="0"/>
                  </a:lnTo>
                  <a:lnTo>
                    <a:pt x="57" y="0"/>
                  </a:lnTo>
                  <a:lnTo>
                    <a:pt x="57" y="15"/>
                  </a:lnTo>
                  <a:lnTo>
                    <a:pt x="65" y="6"/>
                  </a:lnTo>
                  <a:lnTo>
                    <a:pt x="73" y="15"/>
                  </a:lnTo>
                  <a:lnTo>
                    <a:pt x="73" y="23"/>
                  </a:lnTo>
                  <a:lnTo>
                    <a:pt x="73" y="56"/>
                  </a:lnTo>
                  <a:lnTo>
                    <a:pt x="50" y="56"/>
                  </a:lnTo>
                  <a:lnTo>
                    <a:pt x="41" y="63"/>
                  </a:lnTo>
                  <a:lnTo>
                    <a:pt x="41" y="72"/>
                  </a:lnTo>
                  <a:lnTo>
                    <a:pt x="32" y="72"/>
                  </a:lnTo>
                  <a:lnTo>
                    <a:pt x="32" y="80"/>
                  </a:lnTo>
                  <a:lnTo>
                    <a:pt x="16" y="63"/>
                  </a:lnTo>
                  <a:lnTo>
                    <a:pt x="0" y="40"/>
                  </a:lnTo>
                  <a:lnTo>
                    <a:pt x="10" y="31"/>
                  </a:lnTo>
                  <a:lnTo>
                    <a:pt x="10" y="23"/>
                  </a:lnTo>
                  <a:lnTo>
                    <a:pt x="16" y="15"/>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7" name="Freeform 24">
              <a:extLst>
                <a:ext uri="{FF2B5EF4-FFF2-40B4-BE49-F238E27FC236}">
                  <a16:creationId xmlns:a16="http://schemas.microsoft.com/office/drawing/2014/main" id="{D51EC7B0-13A7-164D-ACF0-A5B0207FE614}"/>
                </a:ext>
              </a:extLst>
            </p:cNvPr>
            <p:cNvSpPr>
              <a:spLocks noChangeAspect="1"/>
            </p:cNvSpPr>
            <p:nvPr/>
          </p:nvSpPr>
          <p:spPr bwMode="gray">
            <a:xfrm>
              <a:off x="6030397" y="4587960"/>
              <a:ext cx="173172" cy="258866"/>
            </a:xfrm>
            <a:custGeom>
              <a:avLst/>
              <a:gdLst>
                <a:gd name="T0" fmla="*/ 0 w 98"/>
                <a:gd name="T1" fmla="*/ 106 h 146"/>
                <a:gd name="T2" fmla="*/ 16 w 98"/>
                <a:gd name="T3" fmla="*/ 81 h 146"/>
                <a:gd name="T4" fmla="*/ 25 w 98"/>
                <a:gd name="T5" fmla="*/ 81 h 146"/>
                <a:gd name="T6" fmla="*/ 32 w 98"/>
                <a:gd name="T7" fmla="*/ 90 h 146"/>
                <a:gd name="T8" fmla="*/ 41 w 98"/>
                <a:gd name="T9" fmla="*/ 81 h 146"/>
                <a:gd name="T10" fmla="*/ 58 w 98"/>
                <a:gd name="T11" fmla="*/ 57 h 146"/>
                <a:gd name="T12" fmla="*/ 66 w 98"/>
                <a:gd name="T13" fmla="*/ 33 h 146"/>
                <a:gd name="T14" fmla="*/ 74 w 98"/>
                <a:gd name="T15" fmla="*/ 15 h 146"/>
                <a:gd name="T16" fmla="*/ 74 w 98"/>
                <a:gd name="T17" fmla="*/ 8 h 146"/>
                <a:gd name="T18" fmla="*/ 74 w 98"/>
                <a:gd name="T19" fmla="*/ 0 h 146"/>
                <a:gd name="T20" fmla="*/ 74 w 98"/>
                <a:gd name="T21" fmla="*/ 8 h 146"/>
                <a:gd name="T22" fmla="*/ 91 w 98"/>
                <a:gd name="T23" fmla="*/ 41 h 146"/>
                <a:gd name="T24" fmla="*/ 74 w 98"/>
                <a:gd name="T25" fmla="*/ 41 h 146"/>
                <a:gd name="T26" fmla="*/ 74 w 98"/>
                <a:gd name="T27" fmla="*/ 50 h 146"/>
                <a:gd name="T28" fmla="*/ 83 w 98"/>
                <a:gd name="T29" fmla="*/ 57 h 146"/>
                <a:gd name="T30" fmla="*/ 91 w 98"/>
                <a:gd name="T31" fmla="*/ 75 h 146"/>
                <a:gd name="T32" fmla="*/ 74 w 98"/>
                <a:gd name="T33" fmla="*/ 99 h 146"/>
                <a:gd name="T34" fmla="*/ 83 w 98"/>
                <a:gd name="T35" fmla="*/ 106 h 146"/>
                <a:gd name="T36" fmla="*/ 98 w 98"/>
                <a:gd name="T37" fmla="*/ 132 h 146"/>
                <a:gd name="T38" fmla="*/ 98 w 98"/>
                <a:gd name="T39" fmla="*/ 147 h 146"/>
                <a:gd name="T40" fmla="*/ 58 w 98"/>
                <a:gd name="T41" fmla="*/ 141 h 146"/>
                <a:gd name="T42" fmla="*/ 32 w 98"/>
                <a:gd name="T43" fmla="*/ 141 h 146"/>
                <a:gd name="T44" fmla="*/ 16 w 98"/>
                <a:gd name="T45" fmla="*/ 141 h 146"/>
                <a:gd name="T46" fmla="*/ 16 w 98"/>
                <a:gd name="T47" fmla="*/ 132 h 146"/>
                <a:gd name="T48" fmla="*/ 10 w 98"/>
                <a:gd name="T49" fmla="*/ 123 h 146"/>
                <a:gd name="T50" fmla="*/ 0 w 98"/>
                <a:gd name="T51" fmla="*/ 116 h 146"/>
                <a:gd name="T52" fmla="*/ 0 w 98"/>
                <a:gd name="T53" fmla="*/ 106 h 14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98" h="146">
                  <a:moveTo>
                    <a:pt x="0" y="105"/>
                  </a:moveTo>
                  <a:lnTo>
                    <a:pt x="16" y="80"/>
                  </a:lnTo>
                  <a:lnTo>
                    <a:pt x="25" y="80"/>
                  </a:lnTo>
                  <a:lnTo>
                    <a:pt x="32" y="89"/>
                  </a:lnTo>
                  <a:lnTo>
                    <a:pt x="41" y="80"/>
                  </a:lnTo>
                  <a:lnTo>
                    <a:pt x="57" y="56"/>
                  </a:lnTo>
                  <a:lnTo>
                    <a:pt x="65" y="33"/>
                  </a:lnTo>
                  <a:lnTo>
                    <a:pt x="73" y="15"/>
                  </a:lnTo>
                  <a:lnTo>
                    <a:pt x="73" y="8"/>
                  </a:lnTo>
                  <a:lnTo>
                    <a:pt x="73" y="0"/>
                  </a:lnTo>
                  <a:lnTo>
                    <a:pt x="73" y="8"/>
                  </a:lnTo>
                  <a:lnTo>
                    <a:pt x="90" y="40"/>
                  </a:lnTo>
                  <a:lnTo>
                    <a:pt x="73" y="40"/>
                  </a:lnTo>
                  <a:lnTo>
                    <a:pt x="73" y="49"/>
                  </a:lnTo>
                  <a:lnTo>
                    <a:pt x="82" y="56"/>
                  </a:lnTo>
                  <a:lnTo>
                    <a:pt x="90" y="74"/>
                  </a:lnTo>
                  <a:lnTo>
                    <a:pt x="73" y="98"/>
                  </a:lnTo>
                  <a:lnTo>
                    <a:pt x="82" y="105"/>
                  </a:lnTo>
                  <a:lnTo>
                    <a:pt x="97" y="130"/>
                  </a:lnTo>
                  <a:lnTo>
                    <a:pt x="97" y="145"/>
                  </a:lnTo>
                  <a:lnTo>
                    <a:pt x="57" y="139"/>
                  </a:lnTo>
                  <a:lnTo>
                    <a:pt x="32" y="139"/>
                  </a:lnTo>
                  <a:lnTo>
                    <a:pt x="16" y="139"/>
                  </a:lnTo>
                  <a:lnTo>
                    <a:pt x="16" y="130"/>
                  </a:lnTo>
                  <a:lnTo>
                    <a:pt x="10" y="121"/>
                  </a:lnTo>
                  <a:lnTo>
                    <a:pt x="0" y="114"/>
                  </a:lnTo>
                  <a:lnTo>
                    <a:pt x="0" y="105"/>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8" name="Freeform 25">
              <a:extLst>
                <a:ext uri="{FF2B5EF4-FFF2-40B4-BE49-F238E27FC236}">
                  <a16:creationId xmlns:a16="http://schemas.microsoft.com/office/drawing/2014/main" id="{B2BC55E2-675A-FF4E-8370-6FC743151682}"/>
                </a:ext>
              </a:extLst>
            </p:cNvPr>
            <p:cNvSpPr>
              <a:spLocks noChangeAspect="1"/>
            </p:cNvSpPr>
            <p:nvPr/>
          </p:nvSpPr>
          <p:spPr bwMode="gray">
            <a:xfrm>
              <a:off x="5899206" y="4575717"/>
              <a:ext cx="262382" cy="215139"/>
            </a:xfrm>
            <a:custGeom>
              <a:avLst/>
              <a:gdLst>
                <a:gd name="T0" fmla="*/ 75 w 148"/>
                <a:gd name="T1" fmla="*/ 113 h 122"/>
                <a:gd name="T2" fmla="*/ 91 w 148"/>
                <a:gd name="T3" fmla="*/ 88 h 122"/>
                <a:gd name="T4" fmla="*/ 100 w 148"/>
                <a:gd name="T5" fmla="*/ 88 h 122"/>
                <a:gd name="T6" fmla="*/ 107 w 148"/>
                <a:gd name="T7" fmla="*/ 97 h 122"/>
                <a:gd name="T8" fmla="*/ 117 w 148"/>
                <a:gd name="T9" fmla="*/ 88 h 122"/>
                <a:gd name="T10" fmla="*/ 133 w 148"/>
                <a:gd name="T11" fmla="*/ 64 h 122"/>
                <a:gd name="T12" fmla="*/ 141 w 148"/>
                <a:gd name="T13" fmla="*/ 40 h 122"/>
                <a:gd name="T14" fmla="*/ 149 w 148"/>
                <a:gd name="T15" fmla="*/ 22 h 122"/>
                <a:gd name="T16" fmla="*/ 149 w 148"/>
                <a:gd name="T17" fmla="*/ 15 h 122"/>
                <a:gd name="T18" fmla="*/ 149 w 148"/>
                <a:gd name="T19" fmla="*/ 7 h 122"/>
                <a:gd name="T20" fmla="*/ 141 w 148"/>
                <a:gd name="T21" fmla="*/ 0 h 122"/>
                <a:gd name="T22" fmla="*/ 133 w 148"/>
                <a:gd name="T23" fmla="*/ 0 h 122"/>
                <a:gd name="T24" fmla="*/ 126 w 148"/>
                <a:gd name="T25" fmla="*/ 7 h 122"/>
                <a:gd name="T26" fmla="*/ 100 w 148"/>
                <a:gd name="T27" fmla="*/ 7 h 122"/>
                <a:gd name="T28" fmla="*/ 85 w 148"/>
                <a:gd name="T29" fmla="*/ 15 h 122"/>
                <a:gd name="T30" fmla="*/ 66 w 148"/>
                <a:gd name="T31" fmla="*/ 7 h 122"/>
                <a:gd name="T32" fmla="*/ 60 w 148"/>
                <a:gd name="T33" fmla="*/ 7 h 122"/>
                <a:gd name="T34" fmla="*/ 34 w 148"/>
                <a:gd name="T35" fmla="*/ 0 h 122"/>
                <a:gd name="T36" fmla="*/ 25 w 148"/>
                <a:gd name="T37" fmla="*/ 0 h 122"/>
                <a:gd name="T38" fmla="*/ 9 w 148"/>
                <a:gd name="T39" fmla="*/ 15 h 122"/>
                <a:gd name="T40" fmla="*/ 9 w 148"/>
                <a:gd name="T41" fmla="*/ 22 h 122"/>
                <a:gd name="T42" fmla="*/ 9 w 148"/>
                <a:gd name="T43" fmla="*/ 40 h 122"/>
                <a:gd name="T44" fmla="*/ 0 w 148"/>
                <a:gd name="T45" fmla="*/ 73 h 122"/>
                <a:gd name="T46" fmla="*/ 0 w 148"/>
                <a:gd name="T47" fmla="*/ 97 h 122"/>
                <a:gd name="T48" fmla="*/ 25 w 148"/>
                <a:gd name="T49" fmla="*/ 97 h 122"/>
                <a:gd name="T50" fmla="*/ 25 w 148"/>
                <a:gd name="T51" fmla="*/ 106 h 122"/>
                <a:gd name="T52" fmla="*/ 34 w 148"/>
                <a:gd name="T53" fmla="*/ 122 h 122"/>
                <a:gd name="T54" fmla="*/ 43 w 148"/>
                <a:gd name="T55" fmla="*/ 122 h 122"/>
                <a:gd name="T56" fmla="*/ 75 w 148"/>
                <a:gd name="T57" fmla="*/ 122 h 122"/>
                <a:gd name="T58" fmla="*/ 75 w 148"/>
                <a:gd name="T59" fmla="*/ 113 h 12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148" h="122">
                  <a:moveTo>
                    <a:pt x="74" y="112"/>
                  </a:moveTo>
                  <a:lnTo>
                    <a:pt x="90" y="87"/>
                  </a:lnTo>
                  <a:lnTo>
                    <a:pt x="99" y="87"/>
                  </a:lnTo>
                  <a:lnTo>
                    <a:pt x="106" y="96"/>
                  </a:lnTo>
                  <a:lnTo>
                    <a:pt x="115" y="87"/>
                  </a:lnTo>
                  <a:lnTo>
                    <a:pt x="131" y="63"/>
                  </a:lnTo>
                  <a:lnTo>
                    <a:pt x="139" y="40"/>
                  </a:lnTo>
                  <a:lnTo>
                    <a:pt x="147" y="22"/>
                  </a:lnTo>
                  <a:lnTo>
                    <a:pt x="147" y="15"/>
                  </a:lnTo>
                  <a:lnTo>
                    <a:pt x="147" y="7"/>
                  </a:lnTo>
                  <a:lnTo>
                    <a:pt x="139" y="0"/>
                  </a:lnTo>
                  <a:lnTo>
                    <a:pt x="131" y="0"/>
                  </a:lnTo>
                  <a:lnTo>
                    <a:pt x="124" y="7"/>
                  </a:lnTo>
                  <a:lnTo>
                    <a:pt x="99" y="7"/>
                  </a:lnTo>
                  <a:lnTo>
                    <a:pt x="84" y="15"/>
                  </a:lnTo>
                  <a:lnTo>
                    <a:pt x="65" y="7"/>
                  </a:lnTo>
                  <a:lnTo>
                    <a:pt x="59" y="7"/>
                  </a:lnTo>
                  <a:lnTo>
                    <a:pt x="34" y="0"/>
                  </a:lnTo>
                  <a:lnTo>
                    <a:pt x="25" y="0"/>
                  </a:lnTo>
                  <a:lnTo>
                    <a:pt x="9" y="15"/>
                  </a:lnTo>
                  <a:lnTo>
                    <a:pt x="9" y="22"/>
                  </a:lnTo>
                  <a:lnTo>
                    <a:pt x="9" y="40"/>
                  </a:lnTo>
                  <a:lnTo>
                    <a:pt x="0" y="72"/>
                  </a:lnTo>
                  <a:lnTo>
                    <a:pt x="0" y="96"/>
                  </a:lnTo>
                  <a:lnTo>
                    <a:pt x="25" y="96"/>
                  </a:lnTo>
                  <a:lnTo>
                    <a:pt x="25" y="105"/>
                  </a:lnTo>
                  <a:lnTo>
                    <a:pt x="34" y="121"/>
                  </a:lnTo>
                  <a:lnTo>
                    <a:pt x="42" y="121"/>
                  </a:lnTo>
                  <a:lnTo>
                    <a:pt x="74" y="121"/>
                  </a:lnTo>
                  <a:lnTo>
                    <a:pt x="74" y="11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9" name="Freeform 26">
              <a:extLst>
                <a:ext uri="{FF2B5EF4-FFF2-40B4-BE49-F238E27FC236}">
                  <a16:creationId xmlns:a16="http://schemas.microsoft.com/office/drawing/2014/main" id="{B15DE497-673D-484C-9B62-AA8DABB04EF8}"/>
                </a:ext>
              </a:extLst>
            </p:cNvPr>
            <p:cNvSpPr>
              <a:spLocks noChangeAspect="1"/>
            </p:cNvSpPr>
            <p:nvPr/>
          </p:nvSpPr>
          <p:spPr bwMode="gray">
            <a:xfrm>
              <a:off x="5843231" y="4344836"/>
              <a:ext cx="360338" cy="271110"/>
            </a:xfrm>
            <a:custGeom>
              <a:avLst/>
              <a:gdLst>
                <a:gd name="T0" fmla="*/ 173 w 203"/>
                <a:gd name="T1" fmla="*/ 132 h 153"/>
                <a:gd name="T2" fmla="*/ 173 w 203"/>
                <a:gd name="T3" fmla="*/ 122 h 153"/>
                <a:gd name="T4" fmla="*/ 198 w 203"/>
                <a:gd name="T5" fmla="*/ 90 h 153"/>
                <a:gd name="T6" fmla="*/ 205 w 203"/>
                <a:gd name="T7" fmla="*/ 41 h 153"/>
                <a:gd name="T8" fmla="*/ 190 w 203"/>
                <a:gd name="T9" fmla="*/ 24 h 153"/>
                <a:gd name="T10" fmla="*/ 190 w 203"/>
                <a:gd name="T11" fmla="*/ 8 h 153"/>
                <a:gd name="T12" fmla="*/ 181 w 203"/>
                <a:gd name="T13" fmla="*/ 0 h 153"/>
                <a:gd name="T14" fmla="*/ 148 w 203"/>
                <a:gd name="T15" fmla="*/ 0 h 153"/>
                <a:gd name="T16" fmla="*/ 66 w 203"/>
                <a:gd name="T17" fmla="*/ 56 h 153"/>
                <a:gd name="T18" fmla="*/ 50 w 203"/>
                <a:gd name="T19" fmla="*/ 56 h 153"/>
                <a:gd name="T20" fmla="*/ 50 w 203"/>
                <a:gd name="T21" fmla="*/ 97 h 153"/>
                <a:gd name="T22" fmla="*/ 41 w 203"/>
                <a:gd name="T23" fmla="*/ 106 h 153"/>
                <a:gd name="T24" fmla="*/ 0 w 203"/>
                <a:gd name="T25" fmla="*/ 113 h 153"/>
                <a:gd name="T26" fmla="*/ 0 w 203"/>
                <a:gd name="T27" fmla="*/ 132 h 153"/>
                <a:gd name="T28" fmla="*/ 16 w 203"/>
                <a:gd name="T29" fmla="*/ 147 h 153"/>
                <a:gd name="T30" fmla="*/ 25 w 203"/>
                <a:gd name="T31" fmla="*/ 147 h 153"/>
                <a:gd name="T32" fmla="*/ 25 w 203"/>
                <a:gd name="T33" fmla="*/ 154 h 153"/>
                <a:gd name="T34" fmla="*/ 25 w 203"/>
                <a:gd name="T35" fmla="*/ 147 h 153"/>
                <a:gd name="T36" fmla="*/ 31 w 203"/>
                <a:gd name="T37" fmla="*/ 147 h 153"/>
                <a:gd name="T38" fmla="*/ 41 w 203"/>
                <a:gd name="T39" fmla="*/ 154 h 153"/>
                <a:gd name="T40" fmla="*/ 41 w 203"/>
                <a:gd name="T41" fmla="*/ 147 h 153"/>
                <a:gd name="T42" fmla="*/ 57 w 203"/>
                <a:gd name="T43" fmla="*/ 132 h 153"/>
                <a:gd name="T44" fmla="*/ 66 w 203"/>
                <a:gd name="T45" fmla="*/ 132 h 153"/>
                <a:gd name="T46" fmla="*/ 91 w 203"/>
                <a:gd name="T47" fmla="*/ 139 h 153"/>
                <a:gd name="T48" fmla="*/ 97 w 203"/>
                <a:gd name="T49" fmla="*/ 139 h 153"/>
                <a:gd name="T50" fmla="*/ 117 w 203"/>
                <a:gd name="T51" fmla="*/ 147 h 153"/>
                <a:gd name="T52" fmla="*/ 132 w 203"/>
                <a:gd name="T53" fmla="*/ 139 h 153"/>
                <a:gd name="T54" fmla="*/ 157 w 203"/>
                <a:gd name="T55" fmla="*/ 139 h 153"/>
                <a:gd name="T56" fmla="*/ 164 w 203"/>
                <a:gd name="T57" fmla="*/ 132 h 153"/>
                <a:gd name="T58" fmla="*/ 173 w 203"/>
                <a:gd name="T59" fmla="*/ 132 h 15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203" h="153">
                  <a:moveTo>
                    <a:pt x="170" y="130"/>
                  </a:moveTo>
                  <a:lnTo>
                    <a:pt x="170" y="120"/>
                  </a:lnTo>
                  <a:lnTo>
                    <a:pt x="195" y="89"/>
                  </a:lnTo>
                  <a:lnTo>
                    <a:pt x="202" y="40"/>
                  </a:lnTo>
                  <a:lnTo>
                    <a:pt x="187" y="24"/>
                  </a:lnTo>
                  <a:lnTo>
                    <a:pt x="187" y="8"/>
                  </a:lnTo>
                  <a:lnTo>
                    <a:pt x="178" y="0"/>
                  </a:lnTo>
                  <a:lnTo>
                    <a:pt x="146" y="0"/>
                  </a:lnTo>
                  <a:lnTo>
                    <a:pt x="65" y="55"/>
                  </a:lnTo>
                  <a:lnTo>
                    <a:pt x="49" y="55"/>
                  </a:lnTo>
                  <a:lnTo>
                    <a:pt x="49" y="96"/>
                  </a:lnTo>
                  <a:lnTo>
                    <a:pt x="40" y="105"/>
                  </a:lnTo>
                  <a:lnTo>
                    <a:pt x="0" y="112"/>
                  </a:lnTo>
                  <a:lnTo>
                    <a:pt x="0" y="130"/>
                  </a:lnTo>
                  <a:lnTo>
                    <a:pt x="16" y="145"/>
                  </a:lnTo>
                  <a:lnTo>
                    <a:pt x="25" y="145"/>
                  </a:lnTo>
                  <a:lnTo>
                    <a:pt x="25" y="152"/>
                  </a:lnTo>
                  <a:lnTo>
                    <a:pt x="25" y="145"/>
                  </a:lnTo>
                  <a:lnTo>
                    <a:pt x="31" y="145"/>
                  </a:lnTo>
                  <a:lnTo>
                    <a:pt x="40" y="152"/>
                  </a:lnTo>
                  <a:lnTo>
                    <a:pt x="40" y="145"/>
                  </a:lnTo>
                  <a:lnTo>
                    <a:pt x="56" y="130"/>
                  </a:lnTo>
                  <a:lnTo>
                    <a:pt x="65" y="130"/>
                  </a:lnTo>
                  <a:lnTo>
                    <a:pt x="90" y="137"/>
                  </a:lnTo>
                  <a:lnTo>
                    <a:pt x="96" y="137"/>
                  </a:lnTo>
                  <a:lnTo>
                    <a:pt x="115" y="145"/>
                  </a:lnTo>
                  <a:lnTo>
                    <a:pt x="130" y="137"/>
                  </a:lnTo>
                  <a:lnTo>
                    <a:pt x="155" y="137"/>
                  </a:lnTo>
                  <a:lnTo>
                    <a:pt x="162" y="130"/>
                  </a:lnTo>
                  <a:lnTo>
                    <a:pt x="170" y="13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0" name="Freeform 27">
              <a:extLst>
                <a:ext uri="{FF2B5EF4-FFF2-40B4-BE49-F238E27FC236}">
                  <a16:creationId xmlns:a16="http://schemas.microsoft.com/office/drawing/2014/main" id="{E22204A0-C606-324C-8E4B-8A8584BA9FDD}"/>
                </a:ext>
              </a:extLst>
            </p:cNvPr>
            <p:cNvSpPr>
              <a:spLocks noChangeAspect="1"/>
            </p:cNvSpPr>
            <p:nvPr/>
          </p:nvSpPr>
          <p:spPr bwMode="gray">
            <a:xfrm>
              <a:off x="6333011" y="4360578"/>
              <a:ext cx="379580" cy="444270"/>
            </a:xfrm>
            <a:custGeom>
              <a:avLst/>
              <a:gdLst>
                <a:gd name="T0" fmla="*/ 7 w 213"/>
                <a:gd name="T1" fmla="*/ 156 h 251"/>
                <a:gd name="T2" fmla="*/ 23 w 213"/>
                <a:gd name="T3" fmla="*/ 171 h 251"/>
                <a:gd name="T4" fmla="*/ 23 w 213"/>
                <a:gd name="T5" fmla="*/ 187 h 251"/>
                <a:gd name="T6" fmla="*/ 42 w 213"/>
                <a:gd name="T7" fmla="*/ 196 h 251"/>
                <a:gd name="T8" fmla="*/ 74 w 213"/>
                <a:gd name="T9" fmla="*/ 237 h 251"/>
                <a:gd name="T10" fmla="*/ 83 w 213"/>
                <a:gd name="T11" fmla="*/ 246 h 251"/>
                <a:gd name="T12" fmla="*/ 108 w 213"/>
                <a:gd name="T13" fmla="*/ 246 h 251"/>
                <a:gd name="T14" fmla="*/ 115 w 213"/>
                <a:gd name="T15" fmla="*/ 253 h 251"/>
                <a:gd name="T16" fmla="*/ 130 w 213"/>
                <a:gd name="T17" fmla="*/ 253 h 251"/>
                <a:gd name="T18" fmla="*/ 156 w 213"/>
                <a:gd name="T19" fmla="*/ 246 h 251"/>
                <a:gd name="T20" fmla="*/ 165 w 213"/>
                <a:gd name="T21" fmla="*/ 246 h 251"/>
                <a:gd name="T22" fmla="*/ 181 w 213"/>
                <a:gd name="T23" fmla="*/ 246 h 251"/>
                <a:gd name="T24" fmla="*/ 181 w 213"/>
                <a:gd name="T25" fmla="*/ 230 h 251"/>
                <a:gd name="T26" fmla="*/ 173 w 213"/>
                <a:gd name="T27" fmla="*/ 230 h 251"/>
                <a:gd name="T28" fmla="*/ 156 w 213"/>
                <a:gd name="T29" fmla="*/ 205 h 251"/>
                <a:gd name="T30" fmla="*/ 149 w 213"/>
                <a:gd name="T31" fmla="*/ 196 h 251"/>
                <a:gd name="T32" fmla="*/ 156 w 213"/>
                <a:gd name="T33" fmla="*/ 187 h 251"/>
                <a:gd name="T34" fmla="*/ 165 w 213"/>
                <a:gd name="T35" fmla="*/ 164 h 251"/>
                <a:gd name="T36" fmla="*/ 191 w 213"/>
                <a:gd name="T37" fmla="*/ 131 h 251"/>
                <a:gd name="T38" fmla="*/ 197 w 213"/>
                <a:gd name="T39" fmla="*/ 82 h 251"/>
                <a:gd name="T40" fmla="*/ 216 w 213"/>
                <a:gd name="T41" fmla="*/ 73 h 251"/>
                <a:gd name="T42" fmla="*/ 216 w 213"/>
                <a:gd name="T43" fmla="*/ 65 h 251"/>
                <a:gd name="T44" fmla="*/ 207 w 213"/>
                <a:gd name="T45" fmla="*/ 58 h 251"/>
                <a:gd name="T46" fmla="*/ 197 w 213"/>
                <a:gd name="T47" fmla="*/ 7 h 251"/>
                <a:gd name="T48" fmla="*/ 181 w 213"/>
                <a:gd name="T49" fmla="*/ 0 h 251"/>
                <a:gd name="T50" fmla="*/ 156 w 213"/>
                <a:gd name="T51" fmla="*/ 16 h 251"/>
                <a:gd name="T52" fmla="*/ 149 w 213"/>
                <a:gd name="T53" fmla="*/ 7 h 251"/>
                <a:gd name="T54" fmla="*/ 42 w 213"/>
                <a:gd name="T55" fmla="*/ 7 h 251"/>
                <a:gd name="T56" fmla="*/ 42 w 213"/>
                <a:gd name="T57" fmla="*/ 32 h 251"/>
                <a:gd name="T58" fmla="*/ 32 w 213"/>
                <a:gd name="T59" fmla="*/ 41 h 251"/>
                <a:gd name="T60" fmla="*/ 23 w 213"/>
                <a:gd name="T61" fmla="*/ 48 h 251"/>
                <a:gd name="T62" fmla="*/ 23 w 213"/>
                <a:gd name="T63" fmla="*/ 89 h 251"/>
                <a:gd name="T64" fmla="*/ 23 w 213"/>
                <a:gd name="T65" fmla="*/ 98 h 251"/>
                <a:gd name="T66" fmla="*/ 16 w 213"/>
                <a:gd name="T67" fmla="*/ 98 h 251"/>
                <a:gd name="T68" fmla="*/ 0 w 213"/>
                <a:gd name="T69" fmla="*/ 131 h 251"/>
                <a:gd name="T70" fmla="*/ 16 w 213"/>
                <a:gd name="T71" fmla="*/ 156 h 251"/>
                <a:gd name="T72" fmla="*/ 7 w 213"/>
                <a:gd name="T73" fmla="*/ 156 h 25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213" h="251">
                  <a:moveTo>
                    <a:pt x="7" y="154"/>
                  </a:moveTo>
                  <a:lnTo>
                    <a:pt x="23" y="169"/>
                  </a:lnTo>
                  <a:lnTo>
                    <a:pt x="23" y="185"/>
                  </a:lnTo>
                  <a:lnTo>
                    <a:pt x="41" y="194"/>
                  </a:lnTo>
                  <a:lnTo>
                    <a:pt x="73" y="234"/>
                  </a:lnTo>
                  <a:lnTo>
                    <a:pt x="81" y="243"/>
                  </a:lnTo>
                  <a:lnTo>
                    <a:pt x="106" y="243"/>
                  </a:lnTo>
                  <a:lnTo>
                    <a:pt x="113" y="250"/>
                  </a:lnTo>
                  <a:lnTo>
                    <a:pt x="128" y="250"/>
                  </a:lnTo>
                  <a:lnTo>
                    <a:pt x="153" y="243"/>
                  </a:lnTo>
                  <a:lnTo>
                    <a:pt x="162" y="243"/>
                  </a:lnTo>
                  <a:lnTo>
                    <a:pt x="178" y="243"/>
                  </a:lnTo>
                  <a:lnTo>
                    <a:pt x="178" y="227"/>
                  </a:lnTo>
                  <a:lnTo>
                    <a:pt x="170" y="227"/>
                  </a:lnTo>
                  <a:lnTo>
                    <a:pt x="153" y="203"/>
                  </a:lnTo>
                  <a:lnTo>
                    <a:pt x="146" y="194"/>
                  </a:lnTo>
                  <a:lnTo>
                    <a:pt x="153" y="185"/>
                  </a:lnTo>
                  <a:lnTo>
                    <a:pt x="162" y="162"/>
                  </a:lnTo>
                  <a:lnTo>
                    <a:pt x="187" y="129"/>
                  </a:lnTo>
                  <a:lnTo>
                    <a:pt x="193" y="81"/>
                  </a:lnTo>
                  <a:lnTo>
                    <a:pt x="212" y="72"/>
                  </a:lnTo>
                  <a:lnTo>
                    <a:pt x="212" y="64"/>
                  </a:lnTo>
                  <a:lnTo>
                    <a:pt x="203" y="57"/>
                  </a:lnTo>
                  <a:lnTo>
                    <a:pt x="193" y="7"/>
                  </a:lnTo>
                  <a:lnTo>
                    <a:pt x="178" y="0"/>
                  </a:lnTo>
                  <a:lnTo>
                    <a:pt x="153" y="16"/>
                  </a:lnTo>
                  <a:lnTo>
                    <a:pt x="146" y="7"/>
                  </a:lnTo>
                  <a:lnTo>
                    <a:pt x="41" y="7"/>
                  </a:lnTo>
                  <a:lnTo>
                    <a:pt x="41" y="32"/>
                  </a:lnTo>
                  <a:lnTo>
                    <a:pt x="31" y="41"/>
                  </a:lnTo>
                  <a:lnTo>
                    <a:pt x="23" y="47"/>
                  </a:lnTo>
                  <a:lnTo>
                    <a:pt x="23" y="88"/>
                  </a:lnTo>
                  <a:lnTo>
                    <a:pt x="23" y="97"/>
                  </a:lnTo>
                  <a:lnTo>
                    <a:pt x="16" y="97"/>
                  </a:lnTo>
                  <a:lnTo>
                    <a:pt x="0" y="129"/>
                  </a:lnTo>
                  <a:lnTo>
                    <a:pt x="16" y="154"/>
                  </a:lnTo>
                  <a:lnTo>
                    <a:pt x="7" y="154"/>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1" name="Freeform 28">
              <a:extLst>
                <a:ext uri="{FF2B5EF4-FFF2-40B4-BE49-F238E27FC236}">
                  <a16:creationId xmlns:a16="http://schemas.microsoft.com/office/drawing/2014/main" id="{A6F4F3E7-59F1-6E40-88AF-EB32430F324E}"/>
                </a:ext>
              </a:extLst>
            </p:cNvPr>
            <p:cNvSpPr>
              <a:spLocks noChangeAspect="1"/>
            </p:cNvSpPr>
            <p:nvPr/>
          </p:nvSpPr>
          <p:spPr bwMode="gray">
            <a:xfrm>
              <a:off x="6159839" y="4633437"/>
              <a:ext cx="306113" cy="187153"/>
            </a:xfrm>
            <a:custGeom>
              <a:avLst/>
              <a:gdLst>
                <a:gd name="T0" fmla="*/ 107 w 172"/>
                <a:gd name="T1" fmla="*/ 0 h 106"/>
                <a:gd name="T2" fmla="*/ 123 w 172"/>
                <a:gd name="T3" fmla="*/ 15 h 106"/>
                <a:gd name="T4" fmla="*/ 123 w 172"/>
                <a:gd name="T5" fmla="*/ 31 h 106"/>
                <a:gd name="T6" fmla="*/ 141 w 172"/>
                <a:gd name="T7" fmla="*/ 40 h 106"/>
                <a:gd name="T8" fmla="*/ 174 w 172"/>
                <a:gd name="T9" fmla="*/ 81 h 106"/>
                <a:gd name="T10" fmla="*/ 116 w 172"/>
                <a:gd name="T11" fmla="*/ 81 h 106"/>
                <a:gd name="T12" fmla="*/ 107 w 172"/>
                <a:gd name="T13" fmla="*/ 90 h 106"/>
                <a:gd name="T14" fmla="*/ 81 w 172"/>
                <a:gd name="T15" fmla="*/ 90 h 106"/>
                <a:gd name="T16" fmla="*/ 75 w 172"/>
                <a:gd name="T17" fmla="*/ 81 h 106"/>
                <a:gd name="T18" fmla="*/ 66 w 172"/>
                <a:gd name="T19" fmla="*/ 81 h 106"/>
                <a:gd name="T20" fmla="*/ 58 w 172"/>
                <a:gd name="T21" fmla="*/ 97 h 106"/>
                <a:gd name="T22" fmla="*/ 35 w 172"/>
                <a:gd name="T23" fmla="*/ 106 h 106"/>
                <a:gd name="T24" fmla="*/ 24 w 172"/>
                <a:gd name="T25" fmla="*/ 106 h 106"/>
                <a:gd name="T26" fmla="*/ 9 w 172"/>
                <a:gd name="T27" fmla="*/ 81 h 106"/>
                <a:gd name="T28" fmla="*/ 0 w 172"/>
                <a:gd name="T29" fmla="*/ 74 h 106"/>
                <a:gd name="T30" fmla="*/ 17 w 172"/>
                <a:gd name="T31" fmla="*/ 49 h 106"/>
                <a:gd name="T32" fmla="*/ 58 w 172"/>
                <a:gd name="T33" fmla="*/ 40 h 106"/>
                <a:gd name="T34" fmla="*/ 66 w 172"/>
                <a:gd name="T35" fmla="*/ 31 h 106"/>
                <a:gd name="T36" fmla="*/ 58 w 172"/>
                <a:gd name="T37" fmla="*/ 31 h 106"/>
                <a:gd name="T38" fmla="*/ 81 w 172"/>
                <a:gd name="T39" fmla="*/ 24 h 106"/>
                <a:gd name="T40" fmla="*/ 100 w 172"/>
                <a:gd name="T41" fmla="*/ 8 h 106"/>
                <a:gd name="T42" fmla="*/ 107 w 172"/>
                <a:gd name="T43" fmla="*/ 0 h 10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72" h="106">
                  <a:moveTo>
                    <a:pt x="105" y="0"/>
                  </a:moveTo>
                  <a:lnTo>
                    <a:pt x="121" y="15"/>
                  </a:lnTo>
                  <a:lnTo>
                    <a:pt x="121" y="31"/>
                  </a:lnTo>
                  <a:lnTo>
                    <a:pt x="139" y="40"/>
                  </a:lnTo>
                  <a:lnTo>
                    <a:pt x="171" y="80"/>
                  </a:lnTo>
                  <a:lnTo>
                    <a:pt x="114" y="80"/>
                  </a:lnTo>
                  <a:lnTo>
                    <a:pt x="105" y="89"/>
                  </a:lnTo>
                  <a:lnTo>
                    <a:pt x="80" y="89"/>
                  </a:lnTo>
                  <a:lnTo>
                    <a:pt x="74" y="80"/>
                  </a:lnTo>
                  <a:lnTo>
                    <a:pt x="65" y="80"/>
                  </a:lnTo>
                  <a:lnTo>
                    <a:pt x="57" y="96"/>
                  </a:lnTo>
                  <a:lnTo>
                    <a:pt x="34" y="105"/>
                  </a:lnTo>
                  <a:lnTo>
                    <a:pt x="24" y="105"/>
                  </a:lnTo>
                  <a:lnTo>
                    <a:pt x="9" y="80"/>
                  </a:lnTo>
                  <a:lnTo>
                    <a:pt x="0" y="73"/>
                  </a:lnTo>
                  <a:lnTo>
                    <a:pt x="17" y="49"/>
                  </a:lnTo>
                  <a:lnTo>
                    <a:pt x="57" y="40"/>
                  </a:lnTo>
                  <a:lnTo>
                    <a:pt x="65" y="31"/>
                  </a:lnTo>
                  <a:lnTo>
                    <a:pt x="57" y="31"/>
                  </a:lnTo>
                  <a:lnTo>
                    <a:pt x="80" y="24"/>
                  </a:lnTo>
                  <a:lnTo>
                    <a:pt x="98" y="8"/>
                  </a:lnTo>
                  <a:lnTo>
                    <a:pt x="105"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2" name="Freeform 29">
              <a:extLst>
                <a:ext uri="{FF2B5EF4-FFF2-40B4-BE49-F238E27FC236}">
                  <a16:creationId xmlns:a16="http://schemas.microsoft.com/office/drawing/2014/main" id="{54C4C1C2-71B9-404F-A7BD-E01CCFAC7D8B}"/>
                </a:ext>
              </a:extLst>
            </p:cNvPr>
            <p:cNvSpPr>
              <a:spLocks noChangeAspect="1"/>
            </p:cNvSpPr>
            <p:nvPr/>
          </p:nvSpPr>
          <p:spPr bwMode="gray">
            <a:xfrm>
              <a:off x="6605889" y="4790855"/>
              <a:ext cx="188915" cy="201146"/>
            </a:xfrm>
            <a:custGeom>
              <a:avLst/>
              <a:gdLst>
                <a:gd name="T0" fmla="*/ 107 w 107"/>
                <a:gd name="T1" fmla="*/ 7 h 114"/>
                <a:gd name="T2" fmla="*/ 91 w 107"/>
                <a:gd name="T3" fmla="*/ 0 h 114"/>
                <a:gd name="T4" fmla="*/ 66 w 107"/>
                <a:gd name="T5" fmla="*/ 7 h 114"/>
                <a:gd name="T6" fmla="*/ 25 w 107"/>
                <a:gd name="T7" fmla="*/ 0 h 114"/>
                <a:gd name="T8" fmla="*/ 9 w 107"/>
                <a:gd name="T9" fmla="*/ 0 h 114"/>
                <a:gd name="T10" fmla="*/ 0 w 107"/>
                <a:gd name="T11" fmla="*/ 0 h 114"/>
                <a:gd name="T12" fmla="*/ 9 w 107"/>
                <a:gd name="T13" fmla="*/ 7 h 114"/>
                <a:gd name="T14" fmla="*/ 17 w 107"/>
                <a:gd name="T15" fmla="*/ 31 h 114"/>
                <a:gd name="T16" fmla="*/ 0 w 107"/>
                <a:gd name="T17" fmla="*/ 56 h 114"/>
                <a:gd name="T18" fmla="*/ 0 w 107"/>
                <a:gd name="T19" fmla="*/ 66 h 114"/>
                <a:gd name="T20" fmla="*/ 9 w 107"/>
                <a:gd name="T21" fmla="*/ 66 h 114"/>
                <a:gd name="T22" fmla="*/ 50 w 107"/>
                <a:gd name="T23" fmla="*/ 89 h 114"/>
                <a:gd name="T24" fmla="*/ 50 w 107"/>
                <a:gd name="T25" fmla="*/ 106 h 114"/>
                <a:gd name="T26" fmla="*/ 75 w 107"/>
                <a:gd name="T27" fmla="*/ 114 h 114"/>
                <a:gd name="T28" fmla="*/ 83 w 107"/>
                <a:gd name="T29" fmla="*/ 89 h 114"/>
                <a:gd name="T30" fmla="*/ 91 w 107"/>
                <a:gd name="T31" fmla="*/ 89 h 114"/>
                <a:gd name="T32" fmla="*/ 100 w 107"/>
                <a:gd name="T33" fmla="*/ 73 h 114"/>
                <a:gd name="T34" fmla="*/ 91 w 107"/>
                <a:gd name="T35" fmla="*/ 66 h 114"/>
                <a:gd name="T36" fmla="*/ 91 w 107"/>
                <a:gd name="T37" fmla="*/ 25 h 114"/>
                <a:gd name="T38" fmla="*/ 107 w 107"/>
                <a:gd name="T39" fmla="*/ 7 h 11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07" h="114">
                  <a:moveTo>
                    <a:pt x="106" y="7"/>
                  </a:moveTo>
                  <a:lnTo>
                    <a:pt x="90" y="0"/>
                  </a:lnTo>
                  <a:lnTo>
                    <a:pt x="65" y="7"/>
                  </a:lnTo>
                  <a:lnTo>
                    <a:pt x="25" y="0"/>
                  </a:lnTo>
                  <a:lnTo>
                    <a:pt x="9" y="0"/>
                  </a:lnTo>
                  <a:lnTo>
                    <a:pt x="0" y="0"/>
                  </a:lnTo>
                  <a:lnTo>
                    <a:pt x="9" y="7"/>
                  </a:lnTo>
                  <a:lnTo>
                    <a:pt x="17" y="31"/>
                  </a:lnTo>
                  <a:lnTo>
                    <a:pt x="0" y="56"/>
                  </a:lnTo>
                  <a:lnTo>
                    <a:pt x="0" y="65"/>
                  </a:lnTo>
                  <a:lnTo>
                    <a:pt x="9" y="65"/>
                  </a:lnTo>
                  <a:lnTo>
                    <a:pt x="50" y="88"/>
                  </a:lnTo>
                  <a:lnTo>
                    <a:pt x="50" y="105"/>
                  </a:lnTo>
                  <a:lnTo>
                    <a:pt x="74" y="113"/>
                  </a:lnTo>
                  <a:lnTo>
                    <a:pt x="82" y="88"/>
                  </a:lnTo>
                  <a:lnTo>
                    <a:pt x="90" y="88"/>
                  </a:lnTo>
                  <a:lnTo>
                    <a:pt x="99" y="72"/>
                  </a:lnTo>
                  <a:lnTo>
                    <a:pt x="90" y="65"/>
                  </a:lnTo>
                  <a:lnTo>
                    <a:pt x="90" y="25"/>
                  </a:lnTo>
                  <a:lnTo>
                    <a:pt x="106" y="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3" name="Freeform 30">
              <a:extLst>
                <a:ext uri="{FF2B5EF4-FFF2-40B4-BE49-F238E27FC236}">
                  <a16:creationId xmlns:a16="http://schemas.microsoft.com/office/drawing/2014/main" id="{8C86C935-C4A5-454E-A83B-15A4BC14C172}"/>
                </a:ext>
              </a:extLst>
            </p:cNvPr>
            <p:cNvSpPr>
              <a:spLocks noChangeAspect="1"/>
            </p:cNvSpPr>
            <p:nvPr/>
          </p:nvSpPr>
          <p:spPr bwMode="gray">
            <a:xfrm>
              <a:off x="6506183" y="4790855"/>
              <a:ext cx="131191" cy="127684"/>
            </a:xfrm>
            <a:custGeom>
              <a:avLst/>
              <a:gdLst>
                <a:gd name="T0" fmla="*/ 57 w 74"/>
                <a:gd name="T1" fmla="*/ 0 h 73"/>
                <a:gd name="T2" fmla="*/ 66 w 74"/>
                <a:gd name="T3" fmla="*/ 7 h 73"/>
                <a:gd name="T4" fmla="*/ 74 w 74"/>
                <a:gd name="T5" fmla="*/ 31 h 73"/>
                <a:gd name="T6" fmla="*/ 57 w 74"/>
                <a:gd name="T7" fmla="*/ 56 h 73"/>
                <a:gd name="T8" fmla="*/ 57 w 74"/>
                <a:gd name="T9" fmla="*/ 65 h 73"/>
                <a:gd name="T10" fmla="*/ 31 w 74"/>
                <a:gd name="T11" fmla="*/ 65 h 73"/>
                <a:gd name="T12" fmla="*/ 16 w 74"/>
                <a:gd name="T13" fmla="*/ 65 h 73"/>
                <a:gd name="T14" fmla="*/ 0 w 74"/>
                <a:gd name="T15" fmla="*/ 72 h 73"/>
                <a:gd name="T16" fmla="*/ 9 w 74"/>
                <a:gd name="T17" fmla="*/ 48 h 73"/>
                <a:gd name="T18" fmla="*/ 16 w 74"/>
                <a:gd name="T19" fmla="*/ 40 h 73"/>
                <a:gd name="T20" fmla="*/ 25 w 74"/>
                <a:gd name="T21" fmla="*/ 25 h 73"/>
                <a:gd name="T22" fmla="*/ 16 w 74"/>
                <a:gd name="T23" fmla="*/ 25 h 73"/>
                <a:gd name="T24" fmla="*/ 16 w 74"/>
                <a:gd name="T25" fmla="*/ 7 h 73"/>
                <a:gd name="T26" fmla="*/ 31 w 74"/>
                <a:gd name="T27" fmla="*/ 7 h 73"/>
                <a:gd name="T28" fmla="*/ 57 w 74"/>
                <a:gd name="T29" fmla="*/ 0 h 7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74" h="73">
                  <a:moveTo>
                    <a:pt x="56" y="0"/>
                  </a:moveTo>
                  <a:lnTo>
                    <a:pt x="65" y="7"/>
                  </a:lnTo>
                  <a:lnTo>
                    <a:pt x="73" y="31"/>
                  </a:lnTo>
                  <a:lnTo>
                    <a:pt x="56" y="56"/>
                  </a:lnTo>
                  <a:lnTo>
                    <a:pt x="56" y="65"/>
                  </a:lnTo>
                  <a:lnTo>
                    <a:pt x="31" y="65"/>
                  </a:lnTo>
                  <a:lnTo>
                    <a:pt x="16" y="65"/>
                  </a:lnTo>
                  <a:lnTo>
                    <a:pt x="0" y="72"/>
                  </a:lnTo>
                  <a:lnTo>
                    <a:pt x="9" y="48"/>
                  </a:lnTo>
                  <a:lnTo>
                    <a:pt x="16" y="40"/>
                  </a:lnTo>
                  <a:lnTo>
                    <a:pt x="25" y="25"/>
                  </a:lnTo>
                  <a:lnTo>
                    <a:pt x="16" y="25"/>
                  </a:lnTo>
                  <a:lnTo>
                    <a:pt x="16" y="7"/>
                  </a:lnTo>
                  <a:lnTo>
                    <a:pt x="31" y="7"/>
                  </a:lnTo>
                  <a:lnTo>
                    <a:pt x="56"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4" name="Freeform 31">
              <a:extLst>
                <a:ext uri="{FF2B5EF4-FFF2-40B4-BE49-F238E27FC236}">
                  <a16:creationId xmlns:a16="http://schemas.microsoft.com/office/drawing/2014/main" id="{30123B72-0ED8-8944-809D-4983FDDAD7FC}"/>
                </a:ext>
              </a:extLst>
            </p:cNvPr>
            <p:cNvSpPr>
              <a:spLocks noChangeAspect="1"/>
            </p:cNvSpPr>
            <p:nvPr/>
          </p:nvSpPr>
          <p:spPr bwMode="gray">
            <a:xfrm>
              <a:off x="6506183" y="4906296"/>
              <a:ext cx="246639" cy="244873"/>
            </a:xfrm>
            <a:custGeom>
              <a:avLst/>
              <a:gdLst>
                <a:gd name="T0" fmla="*/ 50 w 139"/>
                <a:gd name="T1" fmla="*/ 115 h 138"/>
                <a:gd name="T2" fmla="*/ 25 w 139"/>
                <a:gd name="T3" fmla="*/ 98 h 138"/>
                <a:gd name="T4" fmla="*/ 16 w 139"/>
                <a:gd name="T5" fmla="*/ 98 h 138"/>
                <a:gd name="T6" fmla="*/ 0 w 139"/>
                <a:gd name="T7" fmla="*/ 73 h 138"/>
                <a:gd name="T8" fmla="*/ 0 w 139"/>
                <a:gd name="T9" fmla="*/ 49 h 138"/>
                <a:gd name="T10" fmla="*/ 16 w 139"/>
                <a:gd name="T11" fmla="*/ 32 h 138"/>
                <a:gd name="T12" fmla="*/ 16 w 139"/>
                <a:gd name="T13" fmla="*/ 23 h 138"/>
                <a:gd name="T14" fmla="*/ 16 w 139"/>
                <a:gd name="T15" fmla="*/ 16 h 138"/>
                <a:gd name="T16" fmla="*/ 16 w 139"/>
                <a:gd name="T17" fmla="*/ 0 h 138"/>
                <a:gd name="T18" fmla="*/ 31 w 139"/>
                <a:gd name="T19" fmla="*/ 0 h 138"/>
                <a:gd name="T20" fmla="*/ 57 w 139"/>
                <a:gd name="T21" fmla="*/ 0 h 138"/>
                <a:gd name="T22" fmla="*/ 66 w 139"/>
                <a:gd name="T23" fmla="*/ 0 h 138"/>
                <a:gd name="T24" fmla="*/ 108 w 139"/>
                <a:gd name="T25" fmla="*/ 23 h 138"/>
                <a:gd name="T26" fmla="*/ 108 w 139"/>
                <a:gd name="T27" fmla="*/ 41 h 138"/>
                <a:gd name="T28" fmla="*/ 132 w 139"/>
                <a:gd name="T29" fmla="*/ 49 h 138"/>
                <a:gd name="T30" fmla="*/ 123 w 139"/>
                <a:gd name="T31" fmla="*/ 64 h 138"/>
                <a:gd name="T32" fmla="*/ 132 w 139"/>
                <a:gd name="T33" fmla="*/ 81 h 138"/>
                <a:gd name="T34" fmla="*/ 132 w 139"/>
                <a:gd name="T35" fmla="*/ 104 h 138"/>
                <a:gd name="T36" fmla="*/ 132 w 139"/>
                <a:gd name="T37" fmla="*/ 115 h 138"/>
                <a:gd name="T38" fmla="*/ 140 w 139"/>
                <a:gd name="T39" fmla="*/ 124 h 138"/>
                <a:gd name="T40" fmla="*/ 123 w 139"/>
                <a:gd name="T41" fmla="*/ 139 h 138"/>
                <a:gd name="T42" fmla="*/ 91 w 139"/>
                <a:gd name="T43" fmla="*/ 139 h 138"/>
                <a:gd name="T44" fmla="*/ 74 w 139"/>
                <a:gd name="T45" fmla="*/ 139 h 138"/>
                <a:gd name="T46" fmla="*/ 66 w 139"/>
                <a:gd name="T47" fmla="*/ 115 h 138"/>
                <a:gd name="T48" fmla="*/ 57 w 139"/>
                <a:gd name="T49" fmla="*/ 115 h 138"/>
                <a:gd name="T50" fmla="*/ 50 w 139"/>
                <a:gd name="T51" fmla="*/ 115 h 13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39" h="138">
                  <a:moveTo>
                    <a:pt x="49" y="113"/>
                  </a:moveTo>
                  <a:lnTo>
                    <a:pt x="25" y="97"/>
                  </a:lnTo>
                  <a:lnTo>
                    <a:pt x="16" y="97"/>
                  </a:lnTo>
                  <a:lnTo>
                    <a:pt x="0" y="72"/>
                  </a:lnTo>
                  <a:lnTo>
                    <a:pt x="0" y="48"/>
                  </a:lnTo>
                  <a:lnTo>
                    <a:pt x="16" y="32"/>
                  </a:lnTo>
                  <a:lnTo>
                    <a:pt x="16" y="23"/>
                  </a:lnTo>
                  <a:lnTo>
                    <a:pt x="16" y="16"/>
                  </a:lnTo>
                  <a:lnTo>
                    <a:pt x="16" y="0"/>
                  </a:lnTo>
                  <a:lnTo>
                    <a:pt x="31" y="0"/>
                  </a:lnTo>
                  <a:lnTo>
                    <a:pt x="56" y="0"/>
                  </a:lnTo>
                  <a:lnTo>
                    <a:pt x="65" y="0"/>
                  </a:lnTo>
                  <a:lnTo>
                    <a:pt x="106" y="23"/>
                  </a:lnTo>
                  <a:lnTo>
                    <a:pt x="106" y="40"/>
                  </a:lnTo>
                  <a:lnTo>
                    <a:pt x="130" y="48"/>
                  </a:lnTo>
                  <a:lnTo>
                    <a:pt x="121" y="63"/>
                  </a:lnTo>
                  <a:lnTo>
                    <a:pt x="130" y="80"/>
                  </a:lnTo>
                  <a:lnTo>
                    <a:pt x="130" y="103"/>
                  </a:lnTo>
                  <a:lnTo>
                    <a:pt x="130" y="113"/>
                  </a:lnTo>
                  <a:lnTo>
                    <a:pt x="138" y="122"/>
                  </a:lnTo>
                  <a:lnTo>
                    <a:pt x="121" y="137"/>
                  </a:lnTo>
                  <a:lnTo>
                    <a:pt x="90" y="137"/>
                  </a:lnTo>
                  <a:lnTo>
                    <a:pt x="73" y="137"/>
                  </a:lnTo>
                  <a:lnTo>
                    <a:pt x="65" y="113"/>
                  </a:lnTo>
                  <a:lnTo>
                    <a:pt x="56" y="113"/>
                  </a:lnTo>
                  <a:lnTo>
                    <a:pt x="49" y="113"/>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5" name="Freeform 32">
              <a:extLst>
                <a:ext uri="{FF2B5EF4-FFF2-40B4-BE49-F238E27FC236}">
                  <a16:creationId xmlns:a16="http://schemas.microsoft.com/office/drawing/2014/main" id="{4FCE8404-2B7E-6C45-A8B5-560FACBA0BBD}"/>
                </a:ext>
              </a:extLst>
            </p:cNvPr>
            <p:cNvSpPr>
              <a:spLocks noChangeAspect="1"/>
            </p:cNvSpPr>
            <p:nvPr/>
          </p:nvSpPr>
          <p:spPr bwMode="gray">
            <a:xfrm>
              <a:off x="6119607" y="4773364"/>
              <a:ext cx="432056" cy="421532"/>
            </a:xfrm>
            <a:custGeom>
              <a:avLst/>
              <a:gdLst>
                <a:gd name="T0" fmla="*/ 196 w 244"/>
                <a:gd name="T1" fmla="*/ 0 h 237"/>
                <a:gd name="T2" fmla="*/ 139 w 244"/>
                <a:gd name="T3" fmla="*/ 0 h 237"/>
                <a:gd name="T4" fmla="*/ 130 w 244"/>
                <a:gd name="T5" fmla="*/ 9 h 237"/>
                <a:gd name="T6" fmla="*/ 104 w 244"/>
                <a:gd name="T7" fmla="*/ 9 h 237"/>
                <a:gd name="T8" fmla="*/ 98 w 244"/>
                <a:gd name="T9" fmla="*/ 0 h 237"/>
                <a:gd name="T10" fmla="*/ 89 w 244"/>
                <a:gd name="T11" fmla="*/ 0 h 237"/>
                <a:gd name="T12" fmla="*/ 81 w 244"/>
                <a:gd name="T13" fmla="*/ 16 h 237"/>
                <a:gd name="T14" fmla="*/ 64 w 244"/>
                <a:gd name="T15" fmla="*/ 75 h 237"/>
                <a:gd name="T16" fmla="*/ 48 w 244"/>
                <a:gd name="T17" fmla="*/ 92 h 237"/>
                <a:gd name="T18" fmla="*/ 40 w 244"/>
                <a:gd name="T19" fmla="*/ 116 h 237"/>
                <a:gd name="T20" fmla="*/ 23 w 244"/>
                <a:gd name="T21" fmla="*/ 124 h 237"/>
                <a:gd name="T22" fmla="*/ 7 w 244"/>
                <a:gd name="T23" fmla="*/ 124 h 237"/>
                <a:gd name="T24" fmla="*/ 0 w 244"/>
                <a:gd name="T25" fmla="*/ 139 h 237"/>
                <a:gd name="T26" fmla="*/ 0 w 244"/>
                <a:gd name="T27" fmla="*/ 148 h 237"/>
                <a:gd name="T28" fmla="*/ 15 w 244"/>
                <a:gd name="T29" fmla="*/ 139 h 237"/>
                <a:gd name="T30" fmla="*/ 48 w 244"/>
                <a:gd name="T31" fmla="*/ 139 h 237"/>
                <a:gd name="T32" fmla="*/ 58 w 244"/>
                <a:gd name="T33" fmla="*/ 139 h 237"/>
                <a:gd name="T34" fmla="*/ 58 w 244"/>
                <a:gd name="T35" fmla="*/ 157 h 237"/>
                <a:gd name="T36" fmla="*/ 73 w 244"/>
                <a:gd name="T37" fmla="*/ 174 h 237"/>
                <a:gd name="T38" fmla="*/ 89 w 244"/>
                <a:gd name="T39" fmla="*/ 165 h 237"/>
                <a:gd name="T40" fmla="*/ 89 w 244"/>
                <a:gd name="T41" fmla="*/ 157 h 237"/>
                <a:gd name="T42" fmla="*/ 104 w 244"/>
                <a:gd name="T43" fmla="*/ 157 h 237"/>
                <a:gd name="T44" fmla="*/ 122 w 244"/>
                <a:gd name="T45" fmla="*/ 165 h 237"/>
                <a:gd name="T46" fmla="*/ 122 w 244"/>
                <a:gd name="T47" fmla="*/ 190 h 237"/>
                <a:gd name="T48" fmla="*/ 130 w 244"/>
                <a:gd name="T49" fmla="*/ 199 h 237"/>
                <a:gd name="T50" fmla="*/ 122 w 244"/>
                <a:gd name="T51" fmla="*/ 205 h 237"/>
                <a:gd name="T52" fmla="*/ 122 w 244"/>
                <a:gd name="T53" fmla="*/ 215 h 237"/>
                <a:gd name="T54" fmla="*/ 146 w 244"/>
                <a:gd name="T55" fmla="*/ 205 h 237"/>
                <a:gd name="T56" fmla="*/ 179 w 244"/>
                <a:gd name="T57" fmla="*/ 223 h 237"/>
                <a:gd name="T58" fmla="*/ 188 w 244"/>
                <a:gd name="T59" fmla="*/ 215 h 237"/>
                <a:gd name="T60" fmla="*/ 212 w 244"/>
                <a:gd name="T61" fmla="*/ 231 h 237"/>
                <a:gd name="T62" fmla="*/ 221 w 244"/>
                <a:gd name="T63" fmla="*/ 240 h 237"/>
                <a:gd name="T64" fmla="*/ 221 w 244"/>
                <a:gd name="T65" fmla="*/ 223 h 237"/>
                <a:gd name="T66" fmla="*/ 212 w 244"/>
                <a:gd name="T67" fmla="*/ 223 h 237"/>
                <a:gd name="T68" fmla="*/ 212 w 244"/>
                <a:gd name="T69" fmla="*/ 215 h 237"/>
                <a:gd name="T70" fmla="*/ 212 w 244"/>
                <a:gd name="T71" fmla="*/ 180 h 237"/>
                <a:gd name="T72" fmla="*/ 212 w 244"/>
                <a:gd name="T73" fmla="*/ 174 h 237"/>
                <a:gd name="T74" fmla="*/ 237 w 244"/>
                <a:gd name="T75" fmla="*/ 174 h 237"/>
                <a:gd name="T76" fmla="*/ 221 w 244"/>
                <a:gd name="T77" fmla="*/ 148 h 237"/>
                <a:gd name="T78" fmla="*/ 221 w 244"/>
                <a:gd name="T79" fmla="*/ 124 h 237"/>
                <a:gd name="T80" fmla="*/ 221 w 244"/>
                <a:gd name="T81" fmla="*/ 108 h 237"/>
                <a:gd name="T82" fmla="*/ 221 w 244"/>
                <a:gd name="T83" fmla="*/ 99 h 237"/>
                <a:gd name="T84" fmla="*/ 212 w 244"/>
                <a:gd name="T85" fmla="*/ 99 h 237"/>
                <a:gd name="T86" fmla="*/ 221 w 244"/>
                <a:gd name="T87" fmla="*/ 82 h 237"/>
                <a:gd name="T88" fmla="*/ 230 w 244"/>
                <a:gd name="T89" fmla="*/ 58 h 237"/>
                <a:gd name="T90" fmla="*/ 237 w 244"/>
                <a:gd name="T91" fmla="*/ 50 h 237"/>
                <a:gd name="T92" fmla="*/ 246 w 244"/>
                <a:gd name="T93" fmla="*/ 35 h 237"/>
                <a:gd name="T94" fmla="*/ 237 w 244"/>
                <a:gd name="T95" fmla="*/ 35 h 237"/>
                <a:gd name="T96" fmla="*/ 237 w 244"/>
                <a:gd name="T97" fmla="*/ 16 h 237"/>
                <a:gd name="T98" fmla="*/ 230 w 244"/>
                <a:gd name="T99" fmla="*/ 9 h 237"/>
                <a:gd name="T100" fmla="*/ 204 w 244"/>
                <a:gd name="T101" fmla="*/ 9 h 237"/>
                <a:gd name="T102" fmla="*/ 196 w 244"/>
                <a:gd name="T103" fmla="*/ 0 h 23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44" h="237">
                  <a:moveTo>
                    <a:pt x="194" y="0"/>
                  </a:moveTo>
                  <a:lnTo>
                    <a:pt x="137" y="0"/>
                  </a:lnTo>
                  <a:lnTo>
                    <a:pt x="128" y="9"/>
                  </a:lnTo>
                  <a:lnTo>
                    <a:pt x="103" y="9"/>
                  </a:lnTo>
                  <a:lnTo>
                    <a:pt x="97" y="0"/>
                  </a:lnTo>
                  <a:lnTo>
                    <a:pt x="88" y="0"/>
                  </a:lnTo>
                  <a:lnTo>
                    <a:pt x="80" y="16"/>
                  </a:lnTo>
                  <a:lnTo>
                    <a:pt x="63" y="74"/>
                  </a:lnTo>
                  <a:lnTo>
                    <a:pt x="47" y="90"/>
                  </a:lnTo>
                  <a:lnTo>
                    <a:pt x="40" y="114"/>
                  </a:lnTo>
                  <a:lnTo>
                    <a:pt x="23" y="122"/>
                  </a:lnTo>
                  <a:lnTo>
                    <a:pt x="7" y="122"/>
                  </a:lnTo>
                  <a:lnTo>
                    <a:pt x="0" y="137"/>
                  </a:lnTo>
                  <a:lnTo>
                    <a:pt x="0" y="146"/>
                  </a:lnTo>
                  <a:lnTo>
                    <a:pt x="15" y="137"/>
                  </a:lnTo>
                  <a:lnTo>
                    <a:pt x="47" y="137"/>
                  </a:lnTo>
                  <a:lnTo>
                    <a:pt x="57" y="137"/>
                  </a:lnTo>
                  <a:lnTo>
                    <a:pt x="57" y="154"/>
                  </a:lnTo>
                  <a:lnTo>
                    <a:pt x="72" y="171"/>
                  </a:lnTo>
                  <a:lnTo>
                    <a:pt x="88" y="162"/>
                  </a:lnTo>
                  <a:lnTo>
                    <a:pt x="88" y="154"/>
                  </a:lnTo>
                  <a:lnTo>
                    <a:pt x="103" y="154"/>
                  </a:lnTo>
                  <a:lnTo>
                    <a:pt x="121" y="162"/>
                  </a:lnTo>
                  <a:lnTo>
                    <a:pt x="121" y="187"/>
                  </a:lnTo>
                  <a:lnTo>
                    <a:pt x="128" y="196"/>
                  </a:lnTo>
                  <a:lnTo>
                    <a:pt x="121" y="202"/>
                  </a:lnTo>
                  <a:lnTo>
                    <a:pt x="121" y="211"/>
                  </a:lnTo>
                  <a:lnTo>
                    <a:pt x="144" y="202"/>
                  </a:lnTo>
                  <a:lnTo>
                    <a:pt x="177" y="219"/>
                  </a:lnTo>
                  <a:lnTo>
                    <a:pt x="186" y="211"/>
                  </a:lnTo>
                  <a:lnTo>
                    <a:pt x="209" y="227"/>
                  </a:lnTo>
                  <a:lnTo>
                    <a:pt x="218" y="236"/>
                  </a:lnTo>
                  <a:lnTo>
                    <a:pt x="218" y="219"/>
                  </a:lnTo>
                  <a:lnTo>
                    <a:pt x="209" y="219"/>
                  </a:lnTo>
                  <a:lnTo>
                    <a:pt x="209" y="211"/>
                  </a:lnTo>
                  <a:lnTo>
                    <a:pt x="209" y="177"/>
                  </a:lnTo>
                  <a:lnTo>
                    <a:pt x="209" y="171"/>
                  </a:lnTo>
                  <a:lnTo>
                    <a:pt x="234" y="171"/>
                  </a:lnTo>
                  <a:lnTo>
                    <a:pt x="218" y="146"/>
                  </a:lnTo>
                  <a:lnTo>
                    <a:pt x="218" y="122"/>
                  </a:lnTo>
                  <a:lnTo>
                    <a:pt x="218" y="106"/>
                  </a:lnTo>
                  <a:lnTo>
                    <a:pt x="218" y="97"/>
                  </a:lnTo>
                  <a:lnTo>
                    <a:pt x="209" y="97"/>
                  </a:lnTo>
                  <a:lnTo>
                    <a:pt x="218" y="81"/>
                  </a:lnTo>
                  <a:lnTo>
                    <a:pt x="227" y="57"/>
                  </a:lnTo>
                  <a:lnTo>
                    <a:pt x="234" y="49"/>
                  </a:lnTo>
                  <a:lnTo>
                    <a:pt x="243" y="34"/>
                  </a:lnTo>
                  <a:lnTo>
                    <a:pt x="234" y="34"/>
                  </a:lnTo>
                  <a:lnTo>
                    <a:pt x="234" y="16"/>
                  </a:lnTo>
                  <a:lnTo>
                    <a:pt x="227" y="9"/>
                  </a:lnTo>
                  <a:lnTo>
                    <a:pt x="202" y="9"/>
                  </a:lnTo>
                  <a:lnTo>
                    <a:pt x="194"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6" name="Freeform 33">
              <a:extLst>
                <a:ext uri="{FF2B5EF4-FFF2-40B4-BE49-F238E27FC236}">
                  <a16:creationId xmlns:a16="http://schemas.microsoft.com/office/drawing/2014/main" id="{F45CFE91-61AA-274D-89D9-2F7902F4479B}"/>
                </a:ext>
              </a:extLst>
            </p:cNvPr>
            <p:cNvSpPr>
              <a:spLocks noChangeAspect="1"/>
            </p:cNvSpPr>
            <p:nvPr/>
          </p:nvSpPr>
          <p:spPr bwMode="gray">
            <a:xfrm>
              <a:off x="6333011" y="5077707"/>
              <a:ext cx="272878" cy="216888"/>
            </a:xfrm>
            <a:custGeom>
              <a:avLst/>
              <a:gdLst>
                <a:gd name="T0" fmla="*/ 23 w 154"/>
                <a:gd name="T1" fmla="*/ 32 h 122"/>
                <a:gd name="T2" fmla="*/ 57 w 154"/>
                <a:gd name="T3" fmla="*/ 49 h 122"/>
                <a:gd name="T4" fmla="*/ 66 w 154"/>
                <a:gd name="T5" fmla="*/ 41 h 122"/>
                <a:gd name="T6" fmla="*/ 89 w 154"/>
                <a:gd name="T7" fmla="*/ 57 h 122"/>
                <a:gd name="T8" fmla="*/ 98 w 154"/>
                <a:gd name="T9" fmla="*/ 66 h 122"/>
                <a:gd name="T10" fmla="*/ 98 w 154"/>
                <a:gd name="T11" fmla="*/ 49 h 122"/>
                <a:gd name="T12" fmla="*/ 89 w 154"/>
                <a:gd name="T13" fmla="*/ 49 h 122"/>
                <a:gd name="T14" fmla="*/ 89 w 154"/>
                <a:gd name="T15" fmla="*/ 41 h 122"/>
                <a:gd name="T16" fmla="*/ 89 w 154"/>
                <a:gd name="T17" fmla="*/ 6 h 122"/>
                <a:gd name="T18" fmla="*/ 89 w 154"/>
                <a:gd name="T19" fmla="*/ 0 h 122"/>
                <a:gd name="T20" fmla="*/ 114 w 154"/>
                <a:gd name="T21" fmla="*/ 0 h 122"/>
                <a:gd name="T22" fmla="*/ 124 w 154"/>
                <a:gd name="T23" fmla="*/ 0 h 122"/>
                <a:gd name="T24" fmla="*/ 148 w 154"/>
                <a:gd name="T25" fmla="*/ 16 h 122"/>
                <a:gd name="T26" fmla="*/ 155 w 154"/>
                <a:gd name="T27" fmla="*/ 32 h 122"/>
                <a:gd name="T28" fmla="*/ 148 w 154"/>
                <a:gd name="T29" fmla="*/ 41 h 122"/>
                <a:gd name="T30" fmla="*/ 148 w 154"/>
                <a:gd name="T31" fmla="*/ 49 h 122"/>
                <a:gd name="T32" fmla="*/ 140 w 154"/>
                <a:gd name="T33" fmla="*/ 66 h 122"/>
                <a:gd name="T34" fmla="*/ 148 w 154"/>
                <a:gd name="T35" fmla="*/ 73 h 122"/>
                <a:gd name="T36" fmla="*/ 107 w 154"/>
                <a:gd name="T37" fmla="*/ 89 h 122"/>
                <a:gd name="T38" fmla="*/ 107 w 154"/>
                <a:gd name="T39" fmla="*/ 99 h 122"/>
                <a:gd name="T40" fmla="*/ 89 w 154"/>
                <a:gd name="T41" fmla="*/ 99 h 122"/>
                <a:gd name="T42" fmla="*/ 89 w 154"/>
                <a:gd name="T43" fmla="*/ 107 h 122"/>
                <a:gd name="T44" fmla="*/ 66 w 154"/>
                <a:gd name="T45" fmla="*/ 123 h 122"/>
                <a:gd name="T46" fmla="*/ 42 w 154"/>
                <a:gd name="T47" fmla="*/ 123 h 122"/>
                <a:gd name="T48" fmla="*/ 23 w 154"/>
                <a:gd name="T49" fmla="*/ 114 h 122"/>
                <a:gd name="T50" fmla="*/ 16 w 154"/>
                <a:gd name="T51" fmla="*/ 123 h 122"/>
                <a:gd name="T52" fmla="*/ 0 w 154"/>
                <a:gd name="T53" fmla="*/ 107 h 122"/>
                <a:gd name="T54" fmla="*/ 0 w 154"/>
                <a:gd name="T55" fmla="*/ 66 h 122"/>
                <a:gd name="T56" fmla="*/ 31 w 154"/>
                <a:gd name="T57" fmla="*/ 57 h 122"/>
                <a:gd name="T58" fmla="*/ 23 w 154"/>
                <a:gd name="T59" fmla="*/ 32 h 12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154" h="122">
                  <a:moveTo>
                    <a:pt x="23" y="31"/>
                  </a:moveTo>
                  <a:lnTo>
                    <a:pt x="56" y="48"/>
                  </a:lnTo>
                  <a:lnTo>
                    <a:pt x="65" y="40"/>
                  </a:lnTo>
                  <a:lnTo>
                    <a:pt x="88" y="56"/>
                  </a:lnTo>
                  <a:lnTo>
                    <a:pt x="97" y="65"/>
                  </a:lnTo>
                  <a:lnTo>
                    <a:pt x="97" y="48"/>
                  </a:lnTo>
                  <a:lnTo>
                    <a:pt x="88" y="48"/>
                  </a:lnTo>
                  <a:lnTo>
                    <a:pt x="88" y="40"/>
                  </a:lnTo>
                  <a:lnTo>
                    <a:pt x="88" y="6"/>
                  </a:lnTo>
                  <a:lnTo>
                    <a:pt x="88" y="0"/>
                  </a:lnTo>
                  <a:lnTo>
                    <a:pt x="113" y="0"/>
                  </a:lnTo>
                  <a:lnTo>
                    <a:pt x="122" y="0"/>
                  </a:lnTo>
                  <a:lnTo>
                    <a:pt x="146" y="16"/>
                  </a:lnTo>
                  <a:lnTo>
                    <a:pt x="153" y="31"/>
                  </a:lnTo>
                  <a:lnTo>
                    <a:pt x="146" y="40"/>
                  </a:lnTo>
                  <a:lnTo>
                    <a:pt x="146" y="48"/>
                  </a:lnTo>
                  <a:lnTo>
                    <a:pt x="138" y="65"/>
                  </a:lnTo>
                  <a:lnTo>
                    <a:pt x="146" y="72"/>
                  </a:lnTo>
                  <a:lnTo>
                    <a:pt x="106" y="88"/>
                  </a:lnTo>
                  <a:lnTo>
                    <a:pt x="106" y="97"/>
                  </a:lnTo>
                  <a:lnTo>
                    <a:pt x="88" y="97"/>
                  </a:lnTo>
                  <a:lnTo>
                    <a:pt x="88" y="105"/>
                  </a:lnTo>
                  <a:lnTo>
                    <a:pt x="65" y="121"/>
                  </a:lnTo>
                  <a:lnTo>
                    <a:pt x="41" y="121"/>
                  </a:lnTo>
                  <a:lnTo>
                    <a:pt x="23" y="112"/>
                  </a:lnTo>
                  <a:lnTo>
                    <a:pt x="16" y="121"/>
                  </a:lnTo>
                  <a:lnTo>
                    <a:pt x="0" y="105"/>
                  </a:lnTo>
                  <a:lnTo>
                    <a:pt x="0" y="65"/>
                  </a:lnTo>
                  <a:lnTo>
                    <a:pt x="31" y="56"/>
                  </a:lnTo>
                  <a:lnTo>
                    <a:pt x="23" y="31"/>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7" name="Freeform 34">
              <a:extLst>
                <a:ext uri="{FF2B5EF4-FFF2-40B4-BE49-F238E27FC236}">
                  <a16:creationId xmlns:a16="http://schemas.microsoft.com/office/drawing/2014/main" id="{512917B6-E815-7947-9F05-D97D5AE52597}"/>
                </a:ext>
              </a:extLst>
            </p:cNvPr>
            <p:cNvSpPr>
              <a:spLocks noChangeAspect="1"/>
            </p:cNvSpPr>
            <p:nvPr/>
          </p:nvSpPr>
          <p:spPr bwMode="gray">
            <a:xfrm>
              <a:off x="6577901" y="5105693"/>
              <a:ext cx="73467" cy="173160"/>
            </a:xfrm>
            <a:custGeom>
              <a:avLst/>
              <a:gdLst>
                <a:gd name="T0" fmla="*/ 8 w 41"/>
                <a:gd name="T1" fmla="*/ 57 h 97"/>
                <a:gd name="T2" fmla="*/ 0 w 41"/>
                <a:gd name="T3" fmla="*/ 50 h 97"/>
                <a:gd name="T4" fmla="*/ 8 w 41"/>
                <a:gd name="T5" fmla="*/ 33 h 97"/>
                <a:gd name="T6" fmla="*/ 8 w 41"/>
                <a:gd name="T7" fmla="*/ 24 h 97"/>
                <a:gd name="T8" fmla="*/ 15 w 41"/>
                <a:gd name="T9" fmla="*/ 15 h 97"/>
                <a:gd name="T10" fmla="*/ 8 w 41"/>
                <a:gd name="T11" fmla="*/ 0 h 97"/>
                <a:gd name="T12" fmla="*/ 15 w 41"/>
                <a:gd name="T13" fmla="*/ 0 h 97"/>
                <a:gd name="T14" fmla="*/ 25 w 41"/>
                <a:gd name="T15" fmla="*/ 0 h 97"/>
                <a:gd name="T16" fmla="*/ 33 w 41"/>
                <a:gd name="T17" fmla="*/ 24 h 97"/>
                <a:gd name="T18" fmla="*/ 25 w 41"/>
                <a:gd name="T19" fmla="*/ 33 h 97"/>
                <a:gd name="T20" fmla="*/ 33 w 41"/>
                <a:gd name="T21" fmla="*/ 50 h 97"/>
                <a:gd name="T22" fmla="*/ 41 w 41"/>
                <a:gd name="T23" fmla="*/ 65 h 97"/>
                <a:gd name="T24" fmla="*/ 41 w 41"/>
                <a:gd name="T25" fmla="*/ 83 h 97"/>
                <a:gd name="T26" fmla="*/ 33 w 41"/>
                <a:gd name="T27" fmla="*/ 98 h 97"/>
                <a:gd name="T28" fmla="*/ 25 w 41"/>
                <a:gd name="T29" fmla="*/ 83 h 97"/>
                <a:gd name="T30" fmla="*/ 25 w 41"/>
                <a:gd name="T31" fmla="*/ 65 h 97"/>
                <a:gd name="T32" fmla="*/ 15 w 41"/>
                <a:gd name="T33" fmla="*/ 65 h 97"/>
                <a:gd name="T34" fmla="*/ 8 w 41"/>
                <a:gd name="T35" fmla="*/ 57 h 9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1" h="97">
                  <a:moveTo>
                    <a:pt x="8" y="56"/>
                  </a:moveTo>
                  <a:lnTo>
                    <a:pt x="0" y="49"/>
                  </a:lnTo>
                  <a:lnTo>
                    <a:pt x="8" y="32"/>
                  </a:lnTo>
                  <a:lnTo>
                    <a:pt x="8" y="24"/>
                  </a:lnTo>
                  <a:lnTo>
                    <a:pt x="15" y="15"/>
                  </a:lnTo>
                  <a:lnTo>
                    <a:pt x="8" y="0"/>
                  </a:lnTo>
                  <a:lnTo>
                    <a:pt x="15" y="0"/>
                  </a:lnTo>
                  <a:lnTo>
                    <a:pt x="24" y="0"/>
                  </a:lnTo>
                  <a:lnTo>
                    <a:pt x="32" y="24"/>
                  </a:lnTo>
                  <a:lnTo>
                    <a:pt x="24" y="32"/>
                  </a:lnTo>
                  <a:lnTo>
                    <a:pt x="32" y="49"/>
                  </a:lnTo>
                  <a:lnTo>
                    <a:pt x="40" y="64"/>
                  </a:lnTo>
                  <a:lnTo>
                    <a:pt x="40" y="81"/>
                  </a:lnTo>
                  <a:lnTo>
                    <a:pt x="32" y="96"/>
                  </a:lnTo>
                  <a:lnTo>
                    <a:pt x="24" y="81"/>
                  </a:lnTo>
                  <a:lnTo>
                    <a:pt x="24" y="64"/>
                  </a:lnTo>
                  <a:lnTo>
                    <a:pt x="15" y="64"/>
                  </a:lnTo>
                  <a:lnTo>
                    <a:pt x="8" y="5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8" name="Freeform 35">
              <a:extLst>
                <a:ext uri="{FF2B5EF4-FFF2-40B4-BE49-F238E27FC236}">
                  <a16:creationId xmlns:a16="http://schemas.microsoft.com/office/drawing/2014/main" id="{73C8D6C5-695F-F94D-9FDF-81B9A069DA27}"/>
                </a:ext>
              </a:extLst>
            </p:cNvPr>
            <p:cNvSpPr>
              <a:spLocks noChangeAspect="1"/>
            </p:cNvSpPr>
            <p:nvPr/>
          </p:nvSpPr>
          <p:spPr bwMode="gray">
            <a:xfrm>
              <a:off x="6131851" y="4558226"/>
              <a:ext cx="61223" cy="47226"/>
            </a:xfrm>
            <a:custGeom>
              <a:avLst/>
              <a:gdLst>
                <a:gd name="T0" fmla="*/ 0 w 34"/>
                <a:gd name="T1" fmla="*/ 10 h 26"/>
                <a:gd name="T2" fmla="*/ 16 w 34"/>
                <a:gd name="T3" fmla="*/ 26 h 26"/>
                <a:gd name="T4" fmla="*/ 26 w 34"/>
                <a:gd name="T5" fmla="*/ 18 h 26"/>
                <a:gd name="T6" fmla="*/ 34 w 34"/>
                <a:gd name="T7" fmla="*/ 18 h 26"/>
                <a:gd name="T8" fmla="*/ 16 w 34"/>
                <a:gd name="T9" fmla="*/ 10 h 26"/>
                <a:gd name="T10" fmla="*/ 8 w 34"/>
                <a:gd name="T11" fmla="*/ 0 h 26"/>
                <a:gd name="T12" fmla="*/ 0 w 34"/>
                <a:gd name="T13" fmla="*/ 10 h 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4" h="26">
                  <a:moveTo>
                    <a:pt x="0" y="10"/>
                  </a:moveTo>
                  <a:lnTo>
                    <a:pt x="16" y="25"/>
                  </a:lnTo>
                  <a:lnTo>
                    <a:pt x="25" y="17"/>
                  </a:lnTo>
                  <a:lnTo>
                    <a:pt x="33" y="17"/>
                  </a:lnTo>
                  <a:lnTo>
                    <a:pt x="16" y="10"/>
                  </a:lnTo>
                  <a:lnTo>
                    <a:pt x="8" y="0"/>
                  </a:lnTo>
                  <a:lnTo>
                    <a:pt x="0" y="1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9" name="Freeform 36">
              <a:extLst>
                <a:ext uri="{FF2B5EF4-FFF2-40B4-BE49-F238E27FC236}">
                  <a16:creationId xmlns:a16="http://schemas.microsoft.com/office/drawing/2014/main" id="{B7586C8E-6F9C-4341-979C-79356E3E1C7B}"/>
                </a:ext>
              </a:extLst>
            </p:cNvPr>
            <p:cNvSpPr>
              <a:spLocks noChangeAspect="1"/>
            </p:cNvSpPr>
            <p:nvPr/>
          </p:nvSpPr>
          <p:spPr bwMode="gray">
            <a:xfrm>
              <a:off x="6131851" y="4558226"/>
              <a:ext cx="61223" cy="47226"/>
            </a:xfrm>
            <a:custGeom>
              <a:avLst/>
              <a:gdLst>
                <a:gd name="T0" fmla="*/ 0 w 34"/>
                <a:gd name="T1" fmla="*/ 10 h 26"/>
                <a:gd name="T2" fmla="*/ 16 w 34"/>
                <a:gd name="T3" fmla="*/ 26 h 26"/>
                <a:gd name="T4" fmla="*/ 26 w 34"/>
                <a:gd name="T5" fmla="*/ 18 h 26"/>
                <a:gd name="T6" fmla="*/ 34 w 34"/>
                <a:gd name="T7" fmla="*/ 18 h 26"/>
                <a:gd name="T8" fmla="*/ 16 w 34"/>
                <a:gd name="T9" fmla="*/ 10 h 26"/>
                <a:gd name="T10" fmla="*/ 8 w 34"/>
                <a:gd name="T11" fmla="*/ 0 h 26"/>
                <a:gd name="T12" fmla="*/ 0 w 34"/>
                <a:gd name="T13" fmla="*/ 10 h 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4" h="26">
                  <a:moveTo>
                    <a:pt x="0" y="10"/>
                  </a:moveTo>
                  <a:lnTo>
                    <a:pt x="16" y="25"/>
                  </a:lnTo>
                  <a:lnTo>
                    <a:pt x="25" y="17"/>
                  </a:lnTo>
                  <a:lnTo>
                    <a:pt x="33" y="17"/>
                  </a:lnTo>
                  <a:lnTo>
                    <a:pt x="16" y="10"/>
                  </a:lnTo>
                  <a:lnTo>
                    <a:pt x="8" y="0"/>
                  </a:lnTo>
                  <a:lnTo>
                    <a:pt x="0" y="1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40" name="Line 37">
              <a:extLst>
                <a:ext uri="{FF2B5EF4-FFF2-40B4-BE49-F238E27FC236}">
                  <a16:creationId xmlns:a16="http://schemas.microsoft.com/office/drawing/2014/main" id="{9C170FDE-A898-6446-A73E-69653ED3F40A}"/>
                </a:ext>
              </a:extLst>
            </p:cNvPr>
            <p:cNvSpPr>
              <a:spLocks noChangeAspect="1" noChangeShapeType="1"/>
            </p:cNvSpPr>
            <p:nvPr/>
          </p:nvSpPr>
          <p:spPr bwMode="gray">
            <a:xfrm>
              <a:off x="6432716" y="3942544"/>
              <a:ext cx="0" cy="13993"/>
            </a:xfrm>
            <a:prstGeom prst="line">
              <a:avLst/>
            </a:prstGeom>
            <a:grpFill/>
            <a:ln w="9525">
              <a:solidFill>
                <a:schemeClr val="bg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39" tIns="45719" rIns="91439" bIns="45719" numCol="1" anchor="ctr"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41" name="Line 38">
              <a:extLst>
                <a:ext uri="{FF2B5EF4-FFF2-40B4-BE49-F238E27FC236}">
                  <a16:creationId xmlns:a16="http://schemas.microsoft.com/office/drawing/2014/main" id="{3B887A51-6F3F-7749-9F77-C894F7469B83}"/>
                </a:ext>
              </a:extLst>
            </p:cNvPr>
            <p:cNvSpPr>
              <a:spLocks noChangeAspect="1" noChangeShapeType="1"/>
            </p:cNvSpPr>
            <p:nvPr/>
          </p:nvSpPr>
          <p:spPr bwMode="gray">
            <a:xfrm flipV="1">
              <a:off x="4115006" y="4026501"/>
              <a:ext cx="15743" cy="15742"/>
            </a:xfrm>
            <a:prstGeom prst="line">
              <a:avLst/>
            </a:prstGeom>
            <a:grpFill/>
            <a:ln w="9525">
              <a:solidFill>
                <a:schemeClr val="bg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39" tIns="45719" rIns="91439" bIns="45719" numCol="1" anchor="ctr"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42" name="Freeform 39">
              <a:extLst>
                <a:ext uri="{FF2B5EF4-FFF2-40B4-BE49-F238E27FC236}">
                  <a16:creationId xmlns:a16="http://schemas.microsoft.com/office/drawing/2014/main" id="{7D1A6F24-180B-0A4E-B070-1471DCFD4D07}"/>
                </a:ext>
              </a:extLst>
            </p:cNvPr>
            <p:cNvSpPr>
              <a:spLocks noChangeAspect="1"/>
            </p:cNvSpPr>
            <p:nvPr/>
          </p:nvSpPr>
          <p:spPr bwMode="gray">
            <a:xfrm>
              <a:off x="6462453" y="3669685"/>
              <a:ext cx="320106" cy="201146"/>
            </a:xfrm>
            <a:custGeom>
              <a:avLst/>
              <a:gdLst>
                <a:gd name="T0" fmla="*/ 116 w 180"/>
                <a:gd name="T1" fmla="*/ 41 h 114"/>
                <a:gd name="T2" fmla="*/ 107 w 180"/>
                <a:gd name="T3" fmla="*/ 41 h 114"/>
                <a:gd name="T4" fmla="*/ 90 w 180"/>
                <a:gd name="T5" fmla="*/ 32 h 114"/>
                <a:gd name="T6" fmla="*/ 132 w 180"/>
                <a:gd name="T7" fmla="*/ 8 h 114"/>
                <a:gd name="T8" fmla="*/ 147 w 180"/>
                <a:gd name="T9" fmla="*/ 0 h 114"/>
                <a:gd name="T10" fmla="*/ 157 w 180"/>
                <a:gd name="T11" fmla="*/ 8 h 114"/>
                <a:gd name="T12" fmla="*/ 132 w 180"/>
                <a:gd name="T13" fmla="*/ 16 h 114"/>
                <a:gd name="T14" fmla="*/ 141 w 180"/>
                <a:gd name="T15" fmla="*/ 23 h 114"/>
                <a:gd name="T16" fmla="*/ 122 w 180"/>
                <a:gd name="T17" fmla="*/ 41 h 114"/>
                <a:gd name="T18" fmla="*/ 116 w 180"/>
                <a:gd name="T19" fmla="*/ 41 h 114"/>
                <a:gd name="T20" fmla="*/ 122 w 180"/>
                <a:gd name="T21" fmla="*/ 41 h 114"/>
                <a:gd name="T22" fmla="*/ 182 w 180"/>
                <a:gd name="T23" fmla="*/ 89 h 114"/>
                <a:gd name="T24" fmla="*/ 182 w 180"/>
                <a:gd name="T25" fmla="*/ 98 h 114"/>
                <a:gd name="T26" fmla="*/ 182 w 180"/>
                <a:gd name="T27" fmla="*/ 106 h 114"/>
                <a:gd name="T28" fmla="*/ 157 w 180"/>
                <a:gd name="T29" fmla="*/ 114 h 114"/>
                <a:gd name="T30" fmla="*/ 122 w 180"/>
                <a:gd name="T31" fmla="*/ 114 h 114"/>
                <a:gd name="T32" fmla="*/ 99 w 180"/>
                <a:gd name="T33" fmla="*/ 98 h 114"/>
                <a:gd name="T34" fmla="*/ 74 w 180"/>
                <a:gd name="T35" fmla="*/ 98 h 114"/>
                <a:gd name="T36" fmla="*/ 50 w 180"/>
                <a:gd name="T37" fmla="*/ 114 h 114"/>
                <a:gd name="T38" fmla="*/ 34 w 180"/>
                <a:gd name="T39" fmla="*/ 114 h 114"/>
                <a:gd name="T40" fmla="*/ 15 w 180"/>
                <a:gd name="T41" fmla="*/ 114 h 114"/>
                <a:gd name="T42" fmla="*/ 8 w 180"/>
                <a:gd name="T43" fmla="*/ 98 h 114"/>
                <a:gd name="T44" fmla="*/ 0 w 180"/>
                <a:gd name="T45" fmla="*/ 89 h 114"/>
                <a:gd name="T46" fmla="*/ 8 w 180"/>
                <a:gd name="T47" fmla="*/ 74 h 114"/>
                <a:gd name="T48" fmla="*/ 15 w 180"/>
                <a:gd name="T49" fmla="*/ 74 h 114"/>
                <a:gd name="T50" fmla="*/ 15 w 180"/>
                <a:gd name="T51" fmla="*/ 64 h 114"/>
                <a:gd name="T52" fmla="*/ 15 w 180"/>
                <a:gd name="T53" fmla="*/ 58 h 114"/>
                <a:gd name="T54" fmla="*/ 24 w 180"/>
                <a:gd name="T55" fmla="*/ 48 h 114"/>
                <a:gd name="T56" fmla="*/ 24 w 180"/>
                <a:gd name="T57" fmla="*/ 41 h 114"/>
                <a:gd name="T58" fmla="*/ 24 w 180"/>
                <a:gd name="T59" fmla="*/ 32 h 114"/>
                <a:gd name="T60" fmla="*/ 34 w 180"/>
                <a:gd name="T61" fmla="*/ 32 h 114"/>
                <a:gd name="T62" fmla="*/ 41 w 180"/>
                <a:gd name="T63" fmla="*/ 16 h 114"/>
                <a:gd name="T64" fmla="*/ 56 w 180"/>
                <a:gd name="T65" fmla="*/ 16 h 114"/>
                <a:gd name="T66" fmla="*/ 56 w 180"/>
                <a:gd name="T67" fmla="*/ 23 h 114"/>
                <a:gd name="T68" fmla="*/ 81 w 180"/>
                <a:gd name="T69" fmla="*/ 32 h 114"/>
                <a:gd name="T70" fmla="*/ 66 w 180"/>
                <a:gd name="T71" fmla="*/ 41 h 114"/>
                <a:gd name="T72" fmla="*/ 74 w 180"/>
                <a:gd name="T73" fmla="*/ 48 h 114"/>
                <a:gd name="T74" fmla="*/ 74 w 180"/>
                <a:gd name="T75" fmla="*/ 58 h 114"/>
                <a:gd name="T76" fmla="*/ 81 w 180"/>
                <a:gd name="T77" fmla="*/ 58 h 114"/>
                <a:gd name="T78" fmla="*/ 107 w 180"/>
                <a:gd name="T79" fmla="*/ 41 h 114"/>
                <a:gd name="T80" fmla="*/ 116 w 180"/>
                <a:gd name="T81" fmla="*/ 41 h 11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80" h="114">
                  <a:moveTo>
                    <a:pt x="114" y="41"/>
                  </a:moveTo>
                  <a:lnTo>
                    <a:pt x="105" y="41"/>
                  </a:lnTo>
                  <a:lnTo>
                    <a:pt x="89" y="32"/>
                  </a:lnTo>
                  <a:lnTo>
                    <a:pt x="130" y="8"/>
                  </a:lnTo>
                  <a:lnTo>
                    <a:pt x="145" y="0"/>
                  </a:lnTo>
                  <a:lnTo>
                    <a:pt x="154" y="8"/>
                  </a:lnTo>
                  <a:lnTo>
                    <a:pt x="130" y="16"/>
                  </a:lnTo>
                  <a:lnTo>
                    <a:pt x="139" y="23"/>
                  </a:lnTo>
                  <a:lnTo>
                    <a:pt x="120" y="41"/>
                  </a:lnTo>
                  <a:lnTo>
                    <a:pt x="114" y="41"/>
                  </a:lnTo>
                  <a:lnTo>
                    <a:pt x="120" y="41"/>
                  </a:lnTo>
                  <a:lnTo>
                    <a:pt x="179" y="88"/>
                  </a:lnTo>
                  <a:lnTo>
                    <a:pt x="179" y="97"/>
                  </a:lnTo>
                  <a:lnTo>
                    <a:pt x="179" y="105"/>
                  </a:lnTo>
                  <a:lnTo>
                    <a:pt x="154" y="113"/>
                  </a:lnTo>
                  <a:lnTo>
                    <a:pt x="120" y="113"/>
                  </a:lnTo>
                  <a:lnTo>
                    <a:pt x="97" y="97"/>
                  </a:lnTo>
                  <a:lnTo>
                    <a:pt x="73" y="97"/>
                  </a:lnTo>
                  <a:lnTo>
                    <a:pt x="49" y="113"/>
                  </a:lnTo>
                  <a:lnTo>
                    <a:pt x="33" y="113"/>
                  </a:lnTo>
                  <a:lnTo>
                    <a:pt x="15" y="113"/>
                  </a:lnTo>
                  <a:lnTo>
                    <a:pt x="8" y="97"/>
                  </a:lnTo>
                  <a:lnTo>
                    <a:pt x="0" y="88"/>
                  </a:lnTo>
                  <a:lnTo>
                    <a:pt x="8" y="73"/>
                  </a:lnTo>
                  <a:lnTo>
                    <a:pt x="15" y="73"/>
                  </a:lnTo>
                  <a:lnTo>
                    <a:pt x="15" y="63"/>
                  </a:lnTo>
                  <a:lnTo>
                    <a:pt x="15" y="57"/>
                  </a:lnTo>
                  <a:lnTo>
                    <a:pt x="24" y="48"/>
                  </a:lnTo>
                  <a:lnTo>
                    <a:pt x="24" y="41"/>
                  </a:lnTo>
                  <a:lnTo>
                    <a:pt x="24" y="32"/>
                  </a:lnTo>
                  <a:lnTo>
                    <a:pt x="33" y="32"/>
                  </a:lnTo>
                  <a:lnTo>
                    <a:pt x="40" y="16"/>
                  </a:lnTo>
                  <a:lnTo>
                    <a:pt x="55" y="16"/>
                  </a:lnTo>
                  <a:lnTo>
                    <a:pt x="55" y="23"/>
                  </a:lnTo>
                  <a:lnTo>
                    <a:pt x="80" y="32"/>
                  </a:lnTo>
                  <a:lnTo>
                    <a:pt x="65" y="41"/>
                  </a:lnTo>
                  <a:lnTo>
                    <a:pt x="73" y="48"/>
                  </a:lnTo>
                  <a:lnTo>
                    <a:pt x="73" y="57"/>
                  </a:lnTo>
                  <a:lnTo>
                    <a:pt x="80" y="57"/>
                  </a:lnTo>
                  <a:lnTo>
                    <a:pt x="105" y="41"/>
                  </a:lnTo>
                  <a:lnTo>
                    <a:pt x="114" y="41"/>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43" name="Freeform 40">
              <a:extLst>
                <a:ext uri="{FF2B5EF4-FFF2-40B4-BE49-F238E27FC236}">
                  <a16:creationId xmlns:a16="http://schemas.microsoft.com/office/drawing/2014/main" id="{33635D4F-1744-0941-B55A-89F5263CC5FB}"/>
                </a:ext>
              </a:extLst>
            </p:cNvPr>
            <p:cNvSpPr>
              <a:spLocks noChangeAspect="1"/>
            </p:cNvSpPr>
            <p:nvPr/>
          </p:nvSpPr>
          <p:spPr bwMode="gray">
            <a:xfrm>
              <a:off x="6462453" y="3669685"/>
              <a:ext cx="318357" cy="199397"/>
            </a:xfrm>
            <a:custGeom>
              <a:avLst/>
              <a:gdLst>
                <a:gd name="T0" fmla="*/ 107 w 179"/>
                <a:gd name="T1" fmla="*/ 41 h 113"/>
                <a:gd name="T2" fmla="*/ 90 w 179"/>
                <a:gd name="T3" fmla="*/ 32 h 113"/>
                <a:gd name="T4" fmla="*/ 132 w 179"/>
                <a:gd name="T5" fmla="*/ 8 h 113"/>
                <a:gd name="T6" fmla="*/ 147 w 179"/>
                <a:gd name="T7" fmla="*/ 0 h 113"/>
                <a:gd name="T8" fmla="*/ 157 w 179"/>
                <a:gd name="T9" fmla="*/ 8 h 113"/>
                <a:gd name="T10" fmla="*/ 132 w 179"/>
                <a:gd name="T11" fmla="*/ 16 h 113"/>
                <a:gd name="T12" fmla="*/ 141 w 179"/>
                <a:gd name="T13" fmla="*/ 23 h 113"/>
                <a:gd name="T14" fmla="*/ 122 w 179"/>
                <a:gd name="T15" fmla="*/ 41 h 113"/>
                <a:gd name="T16" fmla="*/ 122 w 179"/>
                <a:gd name="T17" fmla="*/ 41 h 113"/>
                <a:gd name="T18" fmla="*/ 182 w 179"/>
                <a:gd name="T19" fmla="*/ 89 h 113"/>
                <a:gd name="T20" fmla="*/ 182 w 179"/>
                <a:gd name="T21" fmla="*/ 98 h 113"/>
                <a:gd name="T22" fmla="*/ 182 w 179"/>
                <a:gd name="T23" fmla="*/ 106 h 113"/>
                <a:gd name="T24" fmla="*/ 157 w 179"/>
                <a:gd name="T25" fmla="*/ 114 h 113"/>
                <a:gd name="T26" fmla="*/ 122 w 179"/>
                <a:gd name="T27" fmla="*/ 114 h 113"/>
                <a:gd name="T28" fmla="*/ 99 w 179"/>
                <a:gd name="T29" fmla="*/ 98 h 113"/>
                <a:gd name="T30" fmla="*/ 74 w 179"/>
                <a:gd name="T31" fmla="*/ 98 h 113"/>
                <a:gd name="T32" fmla="*/ 50 w 179"/>
                <a:gd name="T33" fmla="*/ 114 h 113"/>
                <a:gd name="T34" fmla="*/ 34 w 179"/>
                <a:gd name="T35" fmla="*/ 114 h 113"/>
                <a:gd name="T36" fmla="*/ 15 w 179"/>
                <a:gd name="T37" fmla="*/ 114 h 113"/>
                <a:gd name="T38" fmla="*/ 8 w 179"/>
                <a:gd name="T39" fmla="*/ 98 h 113"/>
                <a:gd name="T40" fmla="*/ 0 w 179"/>
                <a:gd name="T41" fmla="*/ 89 h 113"/>
                <a:gd name="T42" fmla="*/ 8 w 179"/>
                <a:gd name="T43" fmla="*/ 74 h 113"/>
                <a:gd name="T44" fmla="*/ 15 w 179"/>
                <a:gd name="T45" fmla="*/ 74 h 113"/>
                <a:gd name="T46" fmla="*/ 15 w 179"/>
                <a:gd name="T47" fmla="*/ 64 h 113"/>
                <a:gd name="T48" fmla="*/ 15 w 179"/>
                <a:gd name="T49" fmla="*/ 58 h 113"/>
                <a:gd name="T50" fmla="*/ 24 w 179"/>
                <a:gd name="T51" fmla="*/ 48 h 113"/>
                <a:gd name="T52" fmla="*/ 24 w 179"/>
                <a:gd name="T53" fmla="*/ 41 h 113"/>
                <a:gd name="T54" fmla="*/ 24 w 179"/>
                <a:gd name="T55" fmla="*/ 32 h 113"/>
                <a:gd name="T56" fmla="*/ 34 w 179"/>
                <a:gd name="T57" fmla="*/ 32 h 113"/>
                <a:gd name="T58" fmla="*/ 41 w 179"/>
                <a:gd name="T59" fmla="*/ 16 h 113"/>
                <a:gd name="T60" fmla="*/ 56 w 179"/>
                <a:gd name="T61" fmla="*/ 16 h 113"/>
                <a:gd name="T62" fmla="*/ 56 w 179"/>
                <a:gd name="T63" fmla="*/ 23 h 113"/>
                <a:gd name="T64" fmla="*/ 81 w 179"/>
                <a:gd name="T65" fmla="*/ 32 h 113"/>
                <a:gd name="T66" fmla="*/ 66 w 179"/>
                <a:gd name="T67" fmla="*/ 41 h 113"/>
                <a:gd name="T68" fmla="*/ 74 w 179"/>
                <a:gd name="T69" fmla="*/ 48 h 113"/>
                <a:gd name="T70" fmla="*/ 74 w 179"/>
                <a:gd name="T71" fmla="*/ 58 h 113"/>
                <a:gd name="T72" fmla="*/ 81 w 179"/>
                <a:gd name="T73" fmla="*/ 58 h 113"/>
                <a:gd name="T74" fmla="*/ 107 w 179"/>
                <a:gd name="T75" fmla="*/ 41 h 113"/>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79" h="113">
                  <a:moveTo>
                    <a:pt x="105" y="41"/>
                  </a:moveTo>
                  <a:lnTo>
                    <a:pt x="89" y="32"/>
                  </a:lnTo>
                  <a:lnTo>
                    <a:pt x="130" y="8"/>
                  </a:lnTo>
                  <a:lnTo>
                    <a:pt x="145" y="0"/>
                  </a:lnTo>
                  <a:lnTo>
                    <a:pt x="154" y="8"/>
                  </a:lnTo>
                  <a:lnTo>
                    <a:pt x="130" y="16"/>
                  </a:lnTo>
                  <a:lnTo>
                    <a:pt x="139" y="23"/>
                  </a:lnTo>
                  <a:lnTo>
                    <a:pt x="120" y="41"/>
                  </a:lnTo>
                  <a:lnTo>
                    <a:pt x="179" y="88"/>
                  </a:lnTo>
                  <a:lnTo>
                    <a:pt x="179" y="97"/>
                  </a:lnTo>
                  <a:lnTo>
                    <a:pt x="179" y="105"/>
                  </a:lnTo>
                  <a:lnTo>
                    <a:pt x="154" y="113"/>
                  </a:lnTo>
                  <a:lnTo>
                    <a:pt x="120" y="113"/>
                  </a:lnTo>
                  <a:lnTo>
                    <a:pt x="97" y="97"/>
                  </a:lnTo>
                  <a:lnTo>
                    <a:pt x="73" y="97"/>
                  </a:lnTo>
                  <a:lnTo>
                    <a:pt x="49" y="113"/>
                  </a:lnTo>
                  <a:lnTo>
                    <a:pt x="33" y="113"/>
                  </a:lnTo>
                  <a:lnTo>
                    <a:pt x="15" y="113"/>
                  </a:lnTo>
                  <a:lnTo>
                    <a:pt x="8" y="97"/>
                  </a:lnTo>
                  <a:lnTo>
                    <a:pt x="0" y="88"/>
                  </a:lnTo>
                  <a:lnTo>
                    <a:pt x="8" y="73"/>
                  </a:lnTo>
                  <a:lnTo>
                    <a:pt x="15" y="73"/>
                  </a:lnTo>
                  <a:lnTo>
                    <a:pt x="15" y="63"/>
                  </a:lnTo>
                  <a:lnTo>
                    <a:pt x="15" y="57"/>
                  </a:lnTo>
                  <a:lnTo>
                    <a:pt x="24" y="48"/>
                  </a:lnTo>
                  <a:lnTo>
                    <a:pt x="24" y="41"/>
                  </a:lnTo>
                  <a:lnTo>
                    <a:pt x="24" y="32"/>
                  </a:lnTo>
                  <a:lnTo>
                    <a:pt x="33" y="32"/>
                  </a:lnTo>
                  <a:lnTo>
                    <a:pt x="40" y="16"/>
                  </a:lnTo>
                  <a:lnTo>
                    <a:pt x="55" y="16"/>
                  </a:lnTo>
                  <a:lnTo>
                    <a:pt x="55" y="23"/>
                  </a:lnTo>
                  <a:lnTo>
                    <a:pt x="80" y="32"/>
                  </a:lnTo>
                  <a:lnTo>
                    <a:pt x="65" y="41"/>
                  </a:lnTo>
                  <a:lnTo>
                    <a:pt x="73" y="48"/>
                  </a:lnTo>
                  <a:lnTo>
                    <a:pt x="73" y="57"/>
                  </a:lnTo>
                  <a:lnTo>
                    <a:pt x="80" y="57"/>
                  </a:lnTo>
                  <a:lnTo>
                    <a:pt x="105" y="41"/>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44" name="Freeform 41">
              <a:extLst>
                <a:ext uri="{FF2B5EF4-FFF2-40B4-BE49-F238E27FC236}">
                  <a16:creationId xmlns:a16="http://schemas.microsoft.com/office/drawing/2014/main" id="{5B2ECFE5-2D7B-004C-813C-B2D5FAC76F5F}"/>
                </a:ext>
              </a:extLst>
            </p:cNvPr>
            <p:cNvSpPr>
              <a:spLocks noChangeAspect="1"/>
            </p:cNvSpPr>
            <p:nvPr/>
          </p:nvSpPr>
          <p:spPr bwMode="gray">
            <a:xfrm>
              <a:off x="8194176" y="3367092"/>
              <a:ext cx="143436" cy="171411"/>
            </a:xfrm>
            <a:custGeom>
              <a:avLst/>
              <a:gdLst>
                <a:gd name="T0" fmla="*/ 0 w 81"/>
                <a:gd name="T1" fmla="*/ 91 h 97"/>
                <a:gd name="T2" fmla="*/ 6 w 81"/>
                <a:gd name="T3" fmla="*/ 97 h 97"/>
                <a:gd name="T4" fmla="*/ 31 w 81"/>
                <a:gd name="T5" fmla="*/ 91 h 97"/>
                <a:gd name="T6" fmla="*/ 31 w 81"/>
                <a:gd name="T7" fmla="*/ 82 h 97"/>
                <a:gd name="T8" fmla="*/ 56 w 81"/>
                <a:gd name="T9" fmla="*/ 66 h 97"/>
                <a:gd name="T10" fmla="*/ 73 w 81"/>
                <a:gd name="T11" fmla="*/ 41 h 97"/>
                <a:gd name="T12" fmla="*/ 81 w 81"/>
                <a:gd name="T13" fmla="*/ 0 h 97"/>
                <a:gd name="T14" fmla="*/ 73 w 81"/>
                <a:gd name="T15" fmla="*/ 0 h 97"/>
                <a:gd name="T16" fmla="*/ 56 w 81"/>
                <a:gd name="T17" fmla="*/ 41 h 97"/>
                <a:gd name="T18" fmla="*/ 22 w 81"/>
                <a:gd name="T19" fmla="*/ 82 h 97"/>
                <a:gd name="T20" fmla="*/ 0 w 81"/>
                <a:gd name="T21" fmla="*/ 91 h 9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81" h="97">
                  <a:moveTo>
                    <a:pt x="0" y="90"/>
                  </a:moveTo>
                  <a:lnTo>
                    <a:pt x="6" y="96"/>
                  </a:lnTo>
                  <a:lnTo>
                    <a:pt x="31" y="90"/>
                  </a:lnTo>
                  <a:lnTo>
                    <a:pt x="31" y="81"/>
                  </a:lnTo>
                  <a:lnTo>
                    <a:pt x="55" y="65"/>
                  </a:lnTo>
                  <a:lnTo>
                    <a:pt x="72" y="41"/>
                  </a:lnTo>
                  <a:lnTo>
                    <a:pt x="80" y="0"/>
                  </a:lnTo>
                  <a:lnTo>
                    <a:pt x="72" y="0"/>
                  </a:lnTo>
                  <a:lnTo>
                    <a:pt x="55" y="41"/>
                  </a:lnTo>
                  <a:lnTo>
                    <a:pt x="22" y="81"/>
                  </a:lnTo>
                  <a:lnTo>
                    <a:pt x="0" y="9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45" name="Freeform 42">
              <a:extLst>
                <a:ext uri="{FF2B5EF4-FFF2-40B4-BE49-F238E27FC236}">
                  <a16:creationId xmlns:a16="http://schemas.microsoft.com/office/drawing/2014/main" id="{42E1E387-8157-5D4D-A2F1-94C2CEBCAC53}"/>
                </a:ext>
              </a:extLst>
            </p:cNvPr>
            <p:cNvSpPr>
              <a:spLocks noChangeAspect="1"/>
            </p:cNvSpPr>
            <p:nvPr/>
          </p:nvSpPr>
          <p:spPr bwMode="gray">
            <a:xfrm>
              <a:off x="8194176" y="3367092"/>
              <a:ext cx="143436" cy="171411"/>
            </a:xfrm>
            <a:custGeom>
              <a:avLst/>
              <a:gdLst>
                <a:gd name="T0" fmla="*/ 0 w 81"/>
                <a:gd name="T1" fmla="*/ 91 h 97"/>
                <a:gd name="T2" fmla="*/ 6 w 81"/>
                <a:gd name="T3" fmla="*/ 97 h 97"/>
                <a:gd name="T4" fmla="*/ 31 w 81"/>
                <a:gd name="T5" fmla="*/ 91 h 97"/>
                <a:gd name="T6" fmla="*/ 31 w 81"/>
                <a:gd name="T7" fmla="*/ 82 h 97"/>
                <a:gd name="T8" fmla="*/ 56 w 81"/>
                <a:gd name="T9" fmla="*/ 66 h 97"/>
                <a:gd name="T10" fmla="*/ 73 w 81"/>
                <a:gd name="T11" fmla="*/ 41 h 97"/>
                <a:gd name="T12" fmla="*/ 81 w 81"/>
                <a:gd name="T13" fmla="*/ 0 h 97"/>
                <a:gd name="T14" fmla="*/ 73 w 81"/>
                <a:gd name="T15" fmla="*/ 0 h 97"/>
                <a:gd name="T16" fmla="*/ 56 w 81"/>
                <a:gd name="T17" fmla="*/ 41 h 97"/>
                <a:gd name="T18" fmla="*/ 22 w 81"/>
                <a:gd name="T19" fmla="*/ 82 h 97"/>
                <a:gd name="T20" fmla="*/ 0 w 81"/>
                <a:gd name="T21" fmla="*/ 91 h 9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81" h="97">
                  <a:moveTo>
                    <a:pt x="0" y="90"/>
                  </a:moveTo>
                  <a:lnTo>
                    <a:pt x="6" y="96"/>
                  </a:lnTo>
                  <a:lnTo>
                    <a:pt x="31" y="90"/>
                  </a:lnTo>
                  <a:lnTo>
                    <a:pt x="31" y="81"/>
                  </a:lnTo>
                  <a:lnTo>
                    <a:pt x="55" y="65"/>
                  </a:lnTo>
                  <a:lnTo>
                    <a:pt x="72" y="41"/>
                  </a:lnTo>
                  <a:lnTo>
                    <a:pt x="80" y="0"/>
                  </a:lnTo>
                  <a:lnTo>
                    <a:pt x="72" y="0"/>
                  </a:lnTo>
                  <a:lnTo>
                    <a:pt x="55" y="41"/>
                  </a:lnTo>
                  <a:lnTo>
                    <a:pt x="22" y="81"/>
                  </a:lnTo>
                  <a:lnTo>
                    <a:pt x="0" y="9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46" name="Freeform 43">
              <a:extLst>
                <a:ext uri="{FF2B5EF4-FFF2-40B4-BE49-F238E27FC236}">
                  <a16:creationId xmlns:a16="http://schemas.microsoft.com/office/drawing/2014/main" id="{D5169ED6-97C5-B44C-9559-50648D88574C}"/>
                </a:ext>
              </a:extLst>
            </p:cNvPr>
            <p:cNvSpPr>
              <a:spLocks noChangeAspect="1"/>
            </p:cNvSpPr>
            <p:nvPr/>
          </p:nvSpPr>
          <p:spPr bwMode="gray">
            <a:xfrm>
              <a:off x="6521926" y="3108226"/>
              <a:ext cx="57724" cy="89204"/>
            </a:xfrm>
            <a:custGeom>
              <a:avLst/>
              <a:gdLst>
                <a:gd name="T0" fmla="*/ 0 w 33"/>
                <a:gd name="T1" fmla="*/ 16 h 50"/>
                <a:gd name="T2" fmla="*/ 7 w 33"/>
                <a:gd name="T3" fmla="*/ 26 h 50"/>
                <a:gd name="T4" fmla="*/ 16 w 33"/>
                <a:gd name="T5" fmla="*/ 50 h 50"/>
                <a:gd name="T6" fmla="*/ 22 w 33"/>
                <a:gd name="T7" fmla="*/ 41 h 50"/>
                <a:gd name="T8" fmla="*/ 32 w 33"/>
                <a:gd name="T9" fmla="*/ 41 h 50"/>
                <a:gd name="T10" fmla="*/ 32 w 33"/>
                <a:gd name="T11" fmla="*/ 26 h 50"/>
                <a:gd name="T12" fmla="*/ 16 w 33"/>
                <a:gd name="T13" fmla="*/ 0 h 50"/>
                <a:gd name="T14" fmla="*/ 7 w 33"/>
                <a:gd name="T15" fmla="*/ 0 h 50"/>
                <a:gd name="T16" fmla="*/ 0 w 33"/>
                <a:gd name="T17" fmla="*/ 16 h 5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3" h="50">
                  <a:moveTo>
                    <a:pt x="0" y="16"/>
                  </a:moveTo>
                  <a:lnTo>
                    <a:pt x="7" y="25"/>
                  </a:lnTo>
                  <a:lnTo>
                    <a:pt x="16" y="49"/>
                  </a:lnTo>
                  <a:lnTo>
                    <a:pt x="22" y="40"/>
                  </a:lnTo>
                  <a:lnTo>
                    <a:pt x="32" y="40"/>
                  </a:lnTo>
                  <a:lnTo>
                    <a:pt x="32" y="25"/>
                  </a:lnTo>
                  <a:lnTo>
                    <a:pt x="16" y="0"/>
                  </a:lnTo>
                  <a:lnTo>
                    <a:pt x="7" y="0"/>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47" name="Freeform 44">
              <a:extLst>
                <a:ext uri="{FF2B5EF4-FFF2-40B4-BE49-F238E27FC236}">
                  <a16:creationId xmlns:a16="http://schemas.microsoft.com/office/drawing/2014/main" id="{28A952B2-7084-4044-A4D1-A12C4B31C2DC}"/>
                </a:ext>
              </a:extLst>
            </p:cNvPr>
            <p:cNvSpPr>
              <a:spLocks noChangeAspect="1"/>
            </p:cNvSpPr>
            <p:nvPr/>
          </p:nvSpPr>
          <p:spPr bwMode="gray">
            <a:xfrm>
              <a:off x="6521926" y="3108226"/>
              <a:ext cx="57724" cy="89204"/>
            </a:xfrm>
            <a:custGeom>
              <a:avLst/>
              <a:gdLst>
                <a:gd name="T0" fmla="*/ 0 w 33"/>
                <a:gd name="T1" fmla="*/ 16 h 50"/>
                <a:gd name="T2" fmla="*/ 7 w 33"/>
                <a:gd name="T3" fmla="*/ 26 h 50"/>
                <a:gd name="T4" fmla="*/ 16 w 33"/>
                <a:gd name="T5" fmla="*/ 50 h 50"/>
                <a:gd name="T6" fmla="*/ 22 w 33"/>
                <a:gd name="T7" fmla="*/ 41 h 50"/>
                <a:gd name="T8" fmla="*/ 32 w 33"/>
                <a:gd name="T9" fmla="*/ 41 h 50"/>
                <a:gd name="T10" fmla="*/ 32 w 33"/>
                <a:gd name="T11" fmla="*/ 26 h 50"/>
                <a:gd name="T12" fmla="*/ 16 w 33"/>
                <a:gd name="T13" fmla="*/ 0 h 50"/>
                <a:gd name="T14" fmla="*/ 7 w 33"/>
                <a:gd name="T15" fmla="*/ 0 h 50"/>
                <a:gd name="T16" fmla="*/ 0 w 33"/>
                <a:gd name="T17" fmla="*/ 16 h 5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3" h="50">
                  <a:moveTo>
                    <a:pt x="0" y="16"/>
                  </a:moveTo>
                  <a:lnTo>
                    <a:pt x="7" y="25"/>
                  </a:lnTo>
                  <a:lnTo>
                    <a:pt x="16" y="49"/>
                  </a:lnTo>
                  <a:lnTo>
                    <a:pt x="22" y="40"/>
                  </a:lnTo>
                  <a:lnTo>
                    <a:pt x="32" y="40"/>
                  </a:lnTo>
                  <a:lnTo>
                    <a:pt x="32" y="25"/>
                  </a:lnTo>
                  <a:lnTo>
                    <a:pt x="16" y="0"/>
                  </a:lnTo>
                  <a:lnTo>
                    <a:pt x="7" y="0"/>
                  </a:lnTo>
                  <a:lnTo>
                    <a:pt x="0" y="1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48" name="Freeform 45">
              <a:extLst>
                <a:ext uri="{FF2B5EF4-FFF2-40B4-BE49-F238E27FC236}">
                  <a16:creationId xmlns:a16="http://schemas.microsoft.com/office/drawing/2014/main" id="{3C0B6409-83CB-934E-9CF9-B4CB82C70322}"/>
                </a:ext>
              </a:extLst>
            </p:cNvPr>
            <p:cNvSpPr>
              <a:spLocks noChangeAspect="1"/>
            </p:cNvSpPr>
            <p:nvPr/>
          </p:nvSpPr>
          <p:spPr bwMode="gray">
            <a:xfrm>
              <a:off x="6621632" y="3052254"/>
              <a:ext cx="45480" cy="85706"/>
            </a:xfrm>
            <a:custGeom>
              <a:avLst/>
              <a:gdLst>
                <a:gd name="T0" fmla="*/ 0 w 26"/>
                <a:gd name="T1" fmla="*/ 32 h 49"/>
                <a:gd name="T2" fmla="*/ 16 w 26"/>
                <a:gd name="T3" fmla="*/ 41 h 49"/>
                <a:gd name="T4" fmla="*/ 16 w 26"/>
                <a:gd name="T5" fmla="*/ 48 h 49"/>
                <a:gd name="T6" fmla="*/ 25 w 26"/>
                <a:gd name="T7" fmla="*/ 48 h 49"/>
                <a:gd name="T8" fmla="*/ 16 w 26"/>
                <a:gd name="T9" fmla="*/ 23 h 49"/>
                <a:gd name="T10" fmla="*/ 16 w 26"/>
                <a:gd name="T11" fmla="*/ 7 h 49"/>
                <a:gd name="T12" fmla="*/ 8 w 26"/>
                <a:gd name="T13" fmla="*/ 7 h 49"/>
                <a:gd name="T14" fmla="*/ 0 w 26"/>
                <a:gd name="T15" fmla="*/ 0 h 49"/>
                <a:gd name="T16" fmla="*/ 8 w 26"/>
                <a:gd name="T17" fmla="*/ 7 h 49"/>
                <a:gd name="T18" fmla="*/ 8 w 26"/>
                <a:gd name="T19" fmla="*/ 17 h 49"/>
                <a:gd name="T20" fmla="*/ 0 w 26"/>
                <a:gd name="T21" fmla="*/ 17 h 49"/>
                <a:gd name="T22" fmla="*/ 0 w 26"/>
                <a:gd name="T23" fmla="*/ 32 h 4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 h="49">
                  <a:moveTo>
                    <a:pt x="0" y="32"/>
                  </a:moveTo>
                  <a:lnTo>
                    <a:pt x="16" y="41"/>
                  </a:lnTo>
                  <a:lnTo>
                    <a:pt x="16" y="48"/>
                  </a:lnTo>
                  <a:lnTo>
                    <a:pt x="25" y="48"/>
                  </a:lnTo>
                  <a:lnTo>
                    <a:pt x="16" y="23"/>
                  </a:lnTo>
                  <a:lnTo>
                    <a:pt x="16" y="7"/>
                  </a:lnTo>
                  <a:lnTo>
                    <a:pt x="8" y="7"/>
                  </a:lnTo>
                  <a:lnTo>
                    <a:pt x="0" y="0"/>
                  </a:lnTo>
                  <a:lnTo>
                    <a:pt x="8" y="7"/>
                  </a:lnTo>
                  <a:lnTo>
                    <a:pt x="8" y="17"/>
                  </a:lnTo>
                  <a:lnTo>
                    <a:pt x="0" y="17"/>
                  </a:lnTo>
                  <a:lnTo>
                    <a:pt x="0" y="32"/>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49" name="Freeform 46">
              <a:extLst>
                <a:ext uri="{FF2B5EF4-FFF2-40B4-BE49-F238E27FC236}">
                  <a16:creationId xmlns:a16="http://schemas.microsoft.com/office/drawing/2014/main" id="{5CF9742A-7CEE-BA4C-91A6-E832DD4FF6AF}"/>
                </a:ext>
              </a:extLst>
            </p:cNvPr>
            <p:cNvSpPr>
              <a:spLocks noChangeAspect="1"/>
            </p:cNvSpPr>
            <p:nvPr/>
          </p:nvSpPr>
          <p:spPr bwMode="gray">
            <a:xfrm>
              <a:off x="6621632" y="3052254"/>
              <a:ext cx="45480" cy="85706"/>
            </a:xfrm>
            <a:custGeom>
              <a:avLst/>
              <a:gdLst>
                <a:gd name="T0" fmla="*/ 0 w 26"/>
                <a:gd name="T1" fmla="*/ 32 h 49"/>
                <a:gd name="T2" fmla="*/ 16 w 26"/>
                <a:gd name="T3" fmla="*/ 41 h 49"/>
                <a:gd name="T4" fmla="*/ 16 w 26"/>
                <a:gd name="T5" fmla="*/ 48 h 49"/>
                <a:gd name="T6" fmla="*/ 25 w 26"/>
                <a:gd name="T7" fmla="*/ 48 h 49"/>
                <a:gd name="T8" fmla="*/ 16 w 26"/>
                <a:gd name="T9" fmla="*/ 23 h 49"/>
                <a:gd name="T10" fmla="*/ 16 w 26"/>
                <a:gd name="T11" fmla="*/ 7 h 49"/>
                <a:gd name="T12" fmla="*/ 8 w 26"/>
                <a:gd name="T13" fmla="*/ 7 h 49"/>
                <a:gd name="T14" fmla="*/ 0 w 26"/>
                <a:gd name="T15" fmla="*/ 0 h 49"/>
                <a:gd name="T16" fmla="*/ 8 w 26"/>
                <a:gd name="T17" fmla="*/ 7 h 49"/>
                <a:gd name="T18" fmla="*/ 8 w 26"/>
                <a:gd name="T19" fmla="*/ 17 h 49"/>
                <a:gd name="T20" fmla="*/ 0 w 26"/>
                <a:gd name="T21" fmla="*/ 17 h 49"/>
                <a:gd name="T22" fmla="*/ 0 w 26"/>
                <a:gd name="T23" fmla="*/ 32 h 4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 h="49">
                  <a:moveTo>
                    <a:pt x="0" y="32"/>
                  </a:moveTo>
                  <a:lnTo>
                    <a:pt x="16" y="41"/>
                  </a:lnTo>
                  <a:lnTo>
                    <a:pt x="16" y="48"/>
                  </a:lnTo>
                  <a:lnTo>
                    <a:pt x="25" y="48"/>
                  </a:lnTo>
                  <a:lnTo>
                    <a:pt x="16" y="23"/>
                  </a:lnTo>
                  <a:lnTo>
                    <a:pt x="16" y="7"/>
                  </a:lnTo>
                  <a:lnTo>
                    <a:pt x="8" y="7"/>
                  </a:lnTo>
                  <a:lnTo>
                    <a:pt x="0" y="0"/>
                  </a:lnTo>
                  <a:lnTo>
                    <a:pt x="8" y="7"/>
                  </a:lnTo>
                  <a:lnTo>
                    <a:pt x="8" y="17"/>
                  </a:lnTo>
                  <a:lnTo>
                    <a:pt x="0" y="17"/>
                  </a:lnTo>
                  <a:lnTo>
                    <a:pt x="0" y="3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50" name="Freeform 47">
              <a:extLst>
                <a:ext uri="{FF2B5EF4-FFF2-40B4-BE49-F238E27FC236}">
                  <a16:creationId xmlns:a16="http://schemas.microsoft.com/office/drawing/2014/main" id="{19C1123B-4134-AB4A-82AB-5CD28A81F50E}"/>
                </a:ext>
              </a:extLst>
            </p:cNvPr>
            <p:cNvSpPr>
              <a:spLocks noChangeAspect="1"/>
            </p:cNvSpPr>
            <p:nvPr/>
          </p:nvSpPr>
          <p:spPr bwMode="gray">
            <a:xfrm>
              <a:off x="3842129" y="3709914"/>
              <a:ext cx="190664" cy="146924"/>
            </a:xfrm>
            <a:custGeom>
              <a:avLst/>
              <a:gdLst>
                <a:gd name="T0" fmla="*/ 50 w 107"/>
                <a:gd name="T1" fmla="*/ 0 h 83"/>
                <a:gd name="T2" fmla="*/ 50 w 107"/>
                <a:gd name="T3" fmla="*/ 9 h 83"/>
                <a:gd name="T4" fmla="*/ 9 w 107"/>
                <a:gd name="T5" fmla="*/ 9 h 83"/>
                <a:gd name="T6" fmla="*/ 0 w 107"/>
                <a:gd name="T7" fmla="*/ 34 h 83"/>
                <a:gd name="T8" fmla="*/ 9 w 107"/>
                <a:gd name="T9" fmla="*/ 25 h 83"/>
                <a:gd name="T10" fmla="*/ 0 w 107"/>
                <a:gd name="T11" fmla="*/ 60 h 83"/>
                <a:gd name="T12" fmla="*/ 0 w 107"/>
                <a:gd name="T13" fmla="*/ 75 h 83"/>
                <a:gd name="T14" fmla="*/ 0 w 107"/>
                <a:gd name="T15" fmla="*/ 83 h 83"/>
                <a:gd name="T16" fmla="*/ 9 w 107"/>
                <a:gd name="T17" fmla="*/ 83 h 83"/>
                <a:gd name="T18" fmla="*/ 15 w 107"/>
                <a:gd name="T19" fmla="*/ 75 h 83"/>
                <a:gd name="T20" fmla="*/ 15 w 107"/>
                <a:gd name="T21" fmla="*/ 40 h 83"/>
                <a:gd name="T22" fmla="*/ 24 w 107"/>
                <a:gd name="T23" fmla="*/ 25 h 83"/>
                <a:gd name="T24" fmla="*/ 35 w 107"/>
                <a:gd name="T25" fmla="*/ 18 h 83"/>
                <a:gd name="T26" fmla="*/ 35 w 107"/>
                <a:gd name="T27" fmla="*/ 9 h 83"/>
                <a:gd name="T28" fmla="*/ 57 w 107"/>
                <a:gd name="T29" fmla="*/ 18 h 83"/>
                <a:gd name="T30" fmla="*/ 57 w 107"/>
                <a:gd name="T31" fmla="*/ 34 h 83"/>
                <a:gd name="T32" fmla="*/ 50 w 107"/>
                <a:gd name="T33" fmla="*/ 51 h 83"/>
                <a:gd name="T34" fmla="*/ 66 w 107"/>
                <a:gd name="T35" fmla="*/ 40 h 83"/>
                <a:gd name="T36" fmla="*/ 66 w 107"/>
                <a:gd name="T37" fmla="*/ 60 h 83"/>
                <a:gd name="T38" fmla="*/ 83 w 107"/>
                <a:gd name="T39" fmla="*/ 51 h 83"/>
                <a:gd name="T40" fmla="*/ 83 w 107"/>
                <a:gd name="T41" fmla="*/ 18 h 83"/>
                <a:gd name="T42" fmla="*/ 99 w 107"/>
                <a:gd name="T43" fmla="*/ 34 h 83"/>
                <a:gd name="T44" fmla="*/ 108 w 107"/>
                <a:gd name="T45" fmla="*/ 25 h 83"/>
                <a:gd name="T46" fmla="*/ 91 w 107"/>
                <a:gd name="T47" fmla="*/ 9 h 83"/>
                <a:gd name="T48" fmla="*/ 50 w 107"/>
                <a:gd name="T49" fmla="*/ 0 h 8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07" h="83">
                  <a:moveTo>
                    <a:pt x="49" y="0"/>
                  </a:moveTo>
                  <a:lnTo>
                    <a:pt x="49" y="9"/>
                  </a:lnTo>
                  <a:lnTo>
                    <a:pt x="9" y="9"/>
                  </a:lnTo>
                  <a:lnTo>
                    <a:pt x="0" y="34"/>
                  </a:lnTo>
                  <a:lnTo>
                    <a:pt x="9" y="25"/>
                  </a:lnTo>
                  <a:lnTo>
                    <a:pt x="0" y="59"/>
                  </a:lnTo>
                  <a:lnTo>
                    <a:pt x="0" y="74"/>
                  </a:lnTo>
                  <a:lnTo>
                    <a:pt x="0" y="82"/>
                  </a:lnTo>
                  <a:lnTo>
                    <a:pt x="9" y="82"/>
                  </a:lnTo>
                  <a:lnTo>
                    <a:pt x="15" y="74"/>
                  </a:lnTo>
                  <a:lnTo>
                    <a:pt x="15" y="40"/>
                  </a:lnTo>
                  <a:lnTo>
                    <a:pt x="24" y="25"/>
                  </a:lnTo>
                  <a:lnTo>
                    <a:pt x="34" y="18"/>
                  </a:lnTo>
                  <a:lnTo>
                    <a:pt x="34" y="9"/>
                  </a:lnTo>
                  <a:lnTo>
                    <a:pt x="56" y="18"/>
                  </a:lnTo>
                  <a:lnTo>
                    <a:pt x="56" y="34"/>
                  </a:lnTo>
                  <a:lnTo>
                    <a:pt x="49" y="50"/>
                  </a:lnTo>
                  <a:lnTo>
                    <a:pt x="65" y="40"/>
                  </a:lnTo>
                  <a:lnTo>
                    <a:pt x="65" y="59"/>
                  </a:lnTo>
                  <a:lnTo>
                    <a:pt x="81" y="50"/>
                  </a:lnTo>
                  <a:lnTo>
                    <a:pt x="81" y="18"/>
                  </a:lnTo>
                  <a:lnTo>
                    <a:pt x="97" y="34"/>
                  </a:lnTo>
                  <a:lnTo>
                    <a:pt x="106" y="25"/>
                  </a:lnTo>
                  <a:lnTo>
                    <a:pt x="89" y="9"/>
                  </a:lnTo>
                  <a:lnTo>
                    <a:pt x="49"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51" name="Freeform 48">
              <a:extLst>
                <a:ext uri="{FF2B5EF4-FFF2-40B4-BE49-F238E27FC236}">
                  <a16:creationId xmlns:a16="http://schemas.microsoft.com/office/drawing/2014/main" id="{BCB448AD-0CAF-CF4A-97CB-C26F33D275DA}"/>
                </a:ext>
              </a:extLst>
            </p:cNvPr>
            <p:cNvSpPr>
              <a:spLocks noChangeAspect="1"/>
            </p:cNvSpPr>
            <p:nvPr/>
          </p:nvSpPr>
          <p:spPr bwMode="gray">
            <a:xfrm>
              <a:off x="3842129" y="3709914"/>
              <a:ext cx="190664" cy="146924"/>
            </a:xfrm>
            <a:custGeom>
              <a:avLst/>
              <a:gdLst>
                <a:gd name="T0" fmla="*/ 50 w 107"/>
                <a:gd name="T1" fmla="*/ 0 h 83"/>
                <a:gd name="T2" fmla="*/ 50 w 107"/>
                <a:gd name="T3" fmla="*/ 9 h 83"/>
                <a:gd name="T4" fmla="*/ 9 w 107"/>
                <a:gd name="T5" fmla="*/ 9 h 83"/>
                <a:gd name="T6" fmla="*/ 0 w 107"/>
                <a:gd name="T7" fmla="*/ 34 h 83"/>
                <a:gd name="T8" fmla="*/ 9 w 107"/>
                <a:gd name="T9" fmla="*/ 25 h 83"/>
                <a:gd name="T10" fmla="*/ 0 w 107"/>
                <a:gd name="T11" fmla="*/ 60 h 83"/>
                <a:gd name="T12" fmla="*/ 0 w 107"/>
                <a:gd name="T13" fmla="*/ 75 h 83"/>
                <a:gd name="T14" fmla="*/ 0 w 107"/>
                <a:gd name="T15" fmla="*/ 83 h 83"/>
                <a:gd name="T16" fmla="*/ 9 w 107"/>
                <a:gd name="T17" fmla="*/ 83 h 83"/>
                <a:gd name="T18" fmla="*/ 15 w 107"/>
                <a:gd name="T19" fmla="*/ 75 h 83"/>
                <a:gd name="T20" fmla="*/ 15 w 107"/>
                <a:gd name="T21" fmla="*/ 40 h 83"/>
                <a:gd name="T22" fmla="*/ 24 w 107"/>
                <a:gd name="T23" fmla="*/ 25 h 83"/>
                <a:gd name="T24" fmla="*/ 35 w 107"/>
                <a:gd name="T25" fmla="*/ 18 h 83"/>
                <a:gd name="T26" fmla="*/ 35 w 107"/>
                <a:gd name="T27" fmla="*/ 9 h 83"/>
                <a:gd name="T28" fmla="*/ 57 w 107"/>
                <a:gd name="T29" fmla="*/ 18 h 83"/>
                <a:gd name="T30" fmla="*/ 57 w 107"/>
                <a:gd name="T31" fmla="*/ 34 h 83"/>
                <a:gd name="T32" fmla="*/ 50 w 107"/>
                <a:gd name="T33" fmla="*/ 51 h 83"/>
                <a:gd name="T34" fmla="*/ 66 w 107"/>
                <a:gd name="T35" fmla="*/ 40 h 83"/>
                <a:gd name="T36" fmla="*/ 66 w 107"/>
                <a:gd name="T37" fmla="*/ 60 h 83"/>
                <a:gd name="T38" fmla="*/ 83 w 107"/>
                <a:gd name="T39" fmla="*/ 51 h 83"/>
                <a:gd name="T40" fmla="*/ 83 w 107"/>
                <a:gd name="T41" fmla="*/ 18 h 83"/>
                <a:gd name="T42" fmla="*/ 99 w 107"/>
                <a:gd name="T43" fmla="*/ 34 h 83"/>
                <a:gd name="T44" fmla="*/ 108 w 107"/>
                <a:gd name="T45" fmla="*/ 25 h 83"/>
                <a:gd name="T46" fmla="*/ 91 w 107"/>
                <a:gd name="T47" fmla="*/ 9 h 83"/>
                <a:gd name="T48" fmla="*/ 50 w 107"/>
                <a:gd name="T49" fmla="*/ 0 h 8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07" h="83">
                  <a:moveTo>
                    <a:pt x="49" y="0"/>
                  </a:moveTo>
                  <a:lnTo>
                    <a:pt x="49" y="9"/>
                  </a:lnTo>
                  <a:lnTo>
                    <a:pt x="9" y="9"/>
                  </a:lnTo>
                  <a:lnTo>
                    <a:pt x="0" y="34"/>
                  </a:lnTo>
                  <a:lnTo>
                    <a:pt x="9" y="25"/>
                  </a:lnTo>
                  <a:lnTo>
                    <a:pt x="0" y="59"/>
                  </a:lnTo>
                  <a:lnTo>
                    <a:pt x="0" y="74"/>
                  </a:lnTo>
                  <a:lnTo>
                    <a:pt x="0" y="82"/>
                  </a:lnTo>
                  <a:lnTo>
                    <a:pt x="9" y="82"/>
                  </a:lnTo>
                  <a:lnTo>
                    <a:pt x="15" y="74"/>
                  </a:lnTo>
                  <a:lnTo>
                    <a:pt x="15" y="40"/>
                  </a:lnTo>
                  <a:lnTo>
                    <a:pt x="24" y="25"/>
                  </a:lnTo>
                  <a:lnTo>
                    <a:pt x="34" y="18"/>
                  </a:lnTo>
                  <a:lnTo>
                    <a:pt x="34" y="9"/>
                  </a:lnTo>
                  <a:lnTo>
                    <a:pt x="56" y="18"/>
                  </a:lnTo>
                  <a:lnTo>
                    <a:pt x="56" y="34"/>
                  </a:lnTo>
                  <a:lnTo>
                    <a:pt x="49" y="50"/>
                  </a:lnTo>
                  <a:lnTo>
                    <a:pt x="65" y="40"/>
                  </a:lnTo>
                  <a:lnTo>
                    <a:pt x="65" y="59"/>
                  </a:lnTo>
                  <a:lnTo>
                    <a:pt x="81" y="50"/>
                  </a:lnTo>
                  <a:lnTo>
                    <a:pt x="81" y="18"/>
                  </a:lnTo>
                  <a:lnTo>
                    <a:pt x="97" y="34"/>
                  </a:lnTo>
                  <a:lnTo>
                    <a:pt x="106" y="25"/>
                  </a:lnTo>
                  <a:lnTo>
                    <a:pt x="89" y="9"/>
                  </a:lnTo>
                  <a:lnTo>
                    <a:pt x="49"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52" name="Freeform 49">
              <a:extLst>
                <a:ext uri="{FF2B5EF4-FFF2-40B4-BE49-F238E27FC236}">
                  <a16:creationId xmlns:a16="http://schemas.microsoft.com/office/drawing/2014/main" id="{06D2C229-BB00-1244-BCEB-A68D331EB5B1}"/>
                </a:ext>
              </a:extLst>
            </p:cNvPr>
            <p:cNvSpPr>
              <a:spLocks noChangeAspect="1"/>
            </p:cNvSpPr>
            <p:nvPr/>
          </p:nvSpPr>
          <p:spPr bwMode="gray">
            <a:xfrm>
              <a:off x="3742423" y="3611965"/>
              <a:ext cx="173172" cy="87455"/>
            </a:xfrm>
            <a:custGeom>
              <a:avLst/>
              <a:gdLst>
                <a:gd name="T0" fmla="*/ 98 w 97"/>
                <a:gd name="T1" fmla="*/ 49 h 49"/>
                <a:gd name="T2" fmla="*/ 92 w 97"/>
                <a:gd name="T3" fmla="*/ 49 h 49"/>
                <a:gd name="T4" fmla="*/ 66 w 97"/>
                <a:gd name="T5" fmla="*/ 49 h 49"/>
                <a:gd name="T6" fmla="*/ 57 w 97"/>
                <a:gd name="T7" fmla="*/ 41 h 49"/>
                <a:gd name="T8" fmla="*/ 48 w 97"/>
                <a:gd name="T9" fmla="*/ 49 h 49"/>
                <a:gd name="T10" fmla="*/ 48 w 97"/>
                <a:gd name="T11" fmla="*/ 41 h 49"/>
                <a:gd name="T12" fmla="*/ 24 w 97"/>
                <a:gd name="T13" fmla="*/ 49 h 49"/>
                <a:gd name="T14" fmla="*/ 15 w 97"/>
                <a:gd name="T15" fmla="*/ 41 h 49"/>
                <a:gd name="T16" fmla="*/ 0 w 97"/>
                <a:gd name="T17" fmla="*/ 49 h 49"/>
                <a:gd name="T18" fmla="*/ 32 w 97"/>
                <a:gd name="T19" fmla="*/ 24 h 49"/>
                <a:gd name="T20" fmla="*/ 57 w 97"/>
                <a:gd name="T21" fmla="*/ 0 h 49"/>
                <a:gd name="T22" fmla="*/ 72 w 97"/>
                <a:gd name="T23" fmla="*/ 8 h 49"/>
                <a:gd name="T24" fmla="*/ 82 w 97"/>
                <a:gd name="T25" fmla="*/ 24 h 49"/>
                <a:gd name="T26" fmla="*/ 92 w 97"/>
                <a:gd name="T27" fmla="*/ 24 h 49"/>
                <a:gd name="T28" fmla="*/ 98 w 97"/>
                <a:gd name="T29" fmla="*/ 49 h 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7" h="49">
                  <a:moveTo>
                    <a:pt x="96" y="48"/>
                  </a:moveTo>
                  <a:lnTo>
                    <a:pt x="90" y="48"/>
                  </a:lnTo>
                  <a:lnTo>
                    <a:pt x="65" y="48"/>
                  </a:lnTo>
                  <a:lnTo>
                    <a:pt x="56" y="40"/>
                  </a:lnTo>
                  <a:lnTo>
                    <a:pt x="47" y="48"/>
                  </a:lnTo>
                  <a:lnTo>
                    <a:pt x="47" y="40"/>
                  </a:lnTo>
                  <a:lnTo>
                    <a:pt x="24" y="48"/>
                  </a:lnTo>
                  <a:lnTo>
                    <a:pt x="15" y="40"/>
                  </a:lnTo>
                  <a:lnTo>
                    <a:pt x="0" y="48"/>
                  </a:lnTo>
                  <a:lnTo>
                    <a:pt x="31" y="24"/>
                  </a:lnTo>
                  <a:lnTo>
                    <a:pt x="56" y="0"/>
                  </a:lnTo>
                  <a:lnTo>
                    <a:pt x="71" y="8"/>
                  </a:lnTo>
                  <a:lnTo>
                    <a:pt x="80" y="24"/>
                  </a:lnTo>
                  <a:lnTo>
                    <a:pt x="90" y="24"/>
                  </a:lnTo>
                  <a:lnTo>
                    <a:pt x="96" y="4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53" name="Freeform 50">
              <a:extLst>
                <a:ext uri="{FF2B5EF4-FFF2-40B4-BE49-F238E27FC236}">
                  <a16:creationId xmlns:a16="http://schemas.microsoft.com/office/drawing/2014/main" id="{EB80C106-F1A5-534D-A7AD-17BF198FFD44}"/>
                </a:ext>
              </a:extLst>
            </p:cNvPr>
            <p:cNvSpPr>
              <a:spLocks noChangeAspect="1"/>
            </p:cNvSpPr>
            <p:nvPr/>
          </p:nvSpPr>
          <p:spPr bwMode="gray">
            <a:xfrm>
              <a:off x="3742423" y="3611965"/>
              <a:ext cx="173172" cy="87455"/>
            </a:xfrm>
            <a:custGeom>
              <a:avLst/>
              <a:gdLst>
                <a:gd name="T0" fmla="*/ 98 w 97"/>
                <a:gd name="T1" fmla="*/ 49 h 49"/>
                <a:gd name="T2" fmla="*/ 92 w 97"/>
                <a:gd name="T3" fmla="*/ 49 h 49"/>
                <a:gd name="T4" fmla="*/ 66 w 97"/>
                <a:gd name="T5" fmla="*/ 49 h 49"/>
                <a:gd name="T6" fmla="*/ 57 w 97"/>
                <a:gd name="T7" fmla="*/ 41 h 49"/>
                <a:gd name="T8" fmla="*/ 48 w 97"/>
                <a:gd name="T9" fmla="*/ 49 h 49"/>
                <a:gd name="T10" fmla="*/ 48 w 97"/>
                <a:gd name="T11" fmla="*/ 41 h 49"/>
                <a:gd name="T12" fmla="*/ 24 w 97"/>
                <a:gd name="T13" fmla="*/ 49 h 49"/>
                <a:gd name="T14" fmla="*/ 15 w 97"/>
                <a:gd name="T15" fmla="*/ 41 h 49"/>
                <a:gd name="T16" fmla="*/ 0 w 97"/>
                <a:gd name="T17" fmla="*/ 49 h 49"/>
                <a:gd name="T18" fmla="*/ 32 w 97"/>
                <a:gd name="T19" fmla="*/ 24 h 49"/>
                <a:gd name="T20" fmla="*/ 57 w 97"/>
                <a:gd name="T21" fmla="*/ 0 h 49"/>
                <a:gd name="T22" fmla="*/ 72 w 97"/>
                <a:gd name="T23" fmla="*/ 8 h 49"/>
                <a:gd name="T24" fmla="*/ 82 w 97"/>
                <a:gd name="T25" fmla="*/ 24 h 49"/>
                <a:gd name="T26" fmla="*/ 92 w 97"/>
                <a:gd name="T27" fmla="*/ 24 h 49"/>
                <a:gd name="T28" fmla="*/ 98 w 97"/>
                <a:gd name="T29" fmla="*/ 49 h 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7" h="49">
                  <a:moveTo>
                    <a:pt x="96" y="48"/>
                  </a:moveTo>
                  <a:lnTo>
                    <a:pt x="90" y="48"/>
                  </a:lnTo>
                  <a:lnTo>
                    <a:pt x="65" y="48"/>
                  </a:lnTo>
                  <a:lnTo>
                    <a:pt x="56" y="40"/>
                  </a:lnTo>
                  <a:lnTo>
                    <a:pt x="47" y="48"/>
                  </a:lnTo>
                  <a:lnTo>
                    <a:pt x="47" y="40"/>
                  </a:lnTo>
                  <a:lnTo>
                    <a:pt x="24" y="48"/>
                  </a:lnTo>
                  <a:lnTo>
                    <a:pt x="15" y="40"/>
                  </a:lnTo>
                  <a:lnTo>
                    <a:pt x="0" y="48"/>
                  </a:lnTo>
                  <a:lnTo>
                    <a:pt x="31" y="24"/>
                  </a:lnTo>
                  <a:lnTo>
                    <a:pt x="56" y="0"/>
                  </a:lnTo>
                  <a:lnTo>
                    <a:pt x="71" y="8"/>
                  </a:lnTo>
                  <a:lnTo>
                    <a:pt x="80" y="24"/>
                  </a:lnTo>
                  <a:lnTo>
                    <a:pt x="90" y="24"/>
                  </a:lnTo>
                  <a:lnTo>
                    <a:pt x="96" y="4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54" name="Freeform 51">
              <a:extLst>
                <a:ext uri="{FF2B5EF4-FFF2-40B4-BE49-F238E27FC236}">
                  <a16:creationId xmlns:a16="http://schemas.microsoft.com/office/drawing/2014/main" id="{3CF38D65-550E-2548-9B53-AE71A1E15566}"/>
                </a:ext>
              </a:extLst>
            </p:cNvPr>
            <p:cNvSpPr>
              <a:spLocks noChangeAspect="1"/>
            </p:cNvSpPr>
            <p:nvPr/>
          </p:nvSpPr>
          <p:spPr bwMode="gray">
            <a:xfrm>
              <a:off x="3941834" y="3814860"/>
              <a:ext cx="103204" cy="41978"/>
            </a:xfrm>
            <a:custGeom>
              <a:avLst/>
              <a:gdLst>
                <a:gd name="T0" fmla="*/ 0 w 59"/>
                <a:gd name="T1" fmla="*/ 23 h 24"/>
                <a:gd name="T2" fmla="*/ 18 w 59"/>
                <a:gd name="T3" fmla="*/ 15 h 24"/>
                <a:gd name="T4" fmla="*/ 25 w 59"/>
                <a:gd name="T5" fmla="*/ 6 h 24"/>
                <a:gd name="T6" fmla="*/ 58 w 59"/>
                <a:gd name="T7" fmla="*/ 0 h 24"/>
                <a:gd name="T8" fmla="*/ 25 w 59"/>
                <a:gd name="T9" fmla="*/ 23 h 24"/>
                <a:gd name="T10" fmla="*/ 9 w 59"/>
                <a:gd name="T11" fmla="*/ 23 h 24"/>
                <a:gd name="T12" fmla="*/ 0 w 59"/>
                <a:gd name="T13" fmla="*/ 23 h 2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 h="24">
                  <a:moveTo>
                    <a:pt x="0" y="23"/>
                  </a:moveTo>
                  <a:lnTo>
                    <a:pt x="18" y="15"/>
                  </a:lnTo>
                  <a:lnTo>
                    <a:pt x="25" y="6"/>
                  </a:lnTo>
                  <a:lnTo>
                    <a:pt x="58" y="0"/>
                  </a:lnTo>
                  <a:lnTo>
                    <a:pt x="25" y="23"/>
                  </a:lnTo>
                  <a:lnTo>
                    <a:pt x="9" y="23"/>
                  </a:lnTo>
                  <a:lnTo>
                    <a:pt x="0" y="23"/>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55" name="Freeform 52">
              <a:extLst>
                <a:ext uri="{FF2B5EF4-FFF2-40B4-BE49-F238E27FC236}">
                  <a16:creationId xmlns:a16="http://schemas.microsoft.com/office/drawing/2014/main" id="{D41D9692-989D-A842-879F-48466F51C721}"/>
                </a:ext>
              </a:extLst>
            </p:cNvPr>
            <p:cNvSpPr>
              <a:spLocks noChangeAspect="1"/>
            </p:cNvSpPr>
            <p:nvPr/>
          </p:nvSpPr>
          <p:spPr bwMode="gray">
            <a:xfrm>
              <a:off x="3941834" y="3814860"/>
              <a:ext cx="103204" cy="41978"/>
            </a:xfrm>
            <a:custGeom>
              <a:avLst/>
              <a:gdLst>
                <a:gd name="T0" fmla="*/ 0 w 59"/>
                <a:gd name="T1" fmla="*/ 23 h 24"/>
                <a:gd name="T2" fmla="*/ 18 w 59"/>
                <a:gd name="T3" fmla="*/ 15 h 24"/>
                <a:gd name="T4" fmla="*/ 25 w 59"/>
                <a:gd name="T5" fmla="*/ 6 h 24"/>
                <a:gd name="T6" fmla="*/ 58 w 59"/>
                <a:gd name="T7" fmla="*/ 0 h 24"/>
                <a:gd name="T8" fmla="*/ 25 w 59"/>
                <a:gd name="T9" fmla="*/ 23 h 24"/>
                <a:gd name="T10" fmla="*/ 9 w 59"/>
                <a:gd name="T11" fmla="*/ 23 h 24"/>
                <a:gd name="T12" fmla="*/ 0 w 59"/>
                <a:gd name="T13" fmla="*/ 23 h 2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 h="24">
                  <a:moveTo>
                    <a:pt x="0" y="23"/>
                  </a:moveTo>
                  <a:lnTo>
                    <a:pt x="18" y="15"/>
                  </a:lnTo>
                  <a:lnTo>
                    <a:pt x="25" y="6"/>
                  </a:lnTo>
                  <a:lnTo>
                    <a:pt x="58" y="0"/>
                  </a:lnTo>
                  <a:lnTo>
                    <a:pt x="25" y="23"/>
                  </a:lnTo>
                  <a:lnTo>
                    <a:pt x="9" y="23"/>
                  </a:lnTo>
                  <a:lnTo>
                    <a:pt x="0" y="23"/>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56" name="Freeform 53">
              <a:extLst>
                <a:ext uri="{FF2B5EF4-FFF2-40B4-BE49-F238E27FC236}">
                  <a16:creationId xmlns:a16="http://schemas.microsoft.com/office/drawing/2014/main" id="{CADD4BEC-3ECE-C142-AC60-66AEC15A3E0D}"/>
                </a:ext>
              </a:extLst>
            </p:cNvPr>
            <p:cNvSpPr>
              <a:spLocks noChangeAspect="1"/>
            </p:cNvSpPr>
            <p:nvPr/>
          </p:nvSpPr>
          <p:spPr bwMode="gray">
            <a:xfrm>
              <a:off x="4043288" y="3771133"/>
              <a:ext cx="59473" cy="29735"/>
            </a:xfrm>
            <a:custGeom>
              <a:avLst/>
              <a:gdLst>
                <a:gd name="T0" fmla="*/ 0 w 33"/>
                <a:gd name="T1" fmla="*/ 16 h 17"/>
                <a:gd name="T2" fmla="*/ 0 w 33"/>
                <a:gd name="T3" fmla="*/ 6 h 17"/>
                <a:gd name="T4" fmla="*/ 24 w 33"/>
                <a:gd name="T5" fmla="*/ 6 h 17"/>
                <a:gd name="T6" fmla="*/ 33 w 33"/>
                <a:gd name="T7" fmla="*/ 0 h 17"/>
                <a:gd name="T8" fmla="*/ 33 w 33"/>
                <a:gd name="T9" fmla="*/ 16 h 17"/>
                <a:gd name="T10" fmla="*/ 0 w 33"/>
                <a:gd name="T11" fmla="*/ 16 h 1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3" h="17">
                  <a:moveTo>
                    <a:pt x="0" y="16"/>
                  </a:moveTo>
                  <a:lnTo>
                    <a:pt x="0" y="6"/>
                  </a:lnTo>
                  <a:lnTo>
                    <a:pt x="23" y="6"/>
                  </a:lnTo>
                  <a:lnTo>
                    <a:pt x="32" y="0"/>
                  </a:lnTo>
                  <a:lnTo>
                    <a:pt x="32" y="16"/>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57" name="Freeform 54">
              <a:extLst>
                <a:ext uri="{FF2B5EF4-FFF2-40B4-BE49-F238E27FC236}">
                  <a16:creationId xmlns:a16="http://schemas.microsoft.com/office/drawing/2014/main" id="{48CF649A-1DF7-B54B-BE54-99B47A88B2EB}"/>
                </a:ext>
              </a:extLst>
            </p:cNvPr>
            <p:cNvSpPr>
              <a:spLocks noChangeAspect="1"/>
            </p:cNvSpPr>
            <p:nvPr/>
          </p:nvSpPr>
          <p:spPr bwMode="gray">
            <a:xfrm>
              <a:off x="4043288" y="3771133"/>
              <a:ext cx="59473" cy="29735"/>
            </a:xfrm>
            <a:custGeom>
              <a:avLst/>
              <a:gdLst>
                <a:gd name="T0" fmla="*/ 0 w 33"/>
                <a:gd name="T1" fmla="*/ 16 h 17"/>
                <a:gd name="T2" fmla="*/ 0 w 33"/>
                <a:gd name="T3" fmla="*/ 6 h 17"/>
                <a:gd name="T4" fmla="*/ 24 w 33"/>
                <a:gd name="T5" fmla="*/ 6 h 17"/>
                <a:gd name="T6" fmla="*/ 33 w 33"/>
                <a:gd name="T7" fmla="*/ 0 h 17"/>
                <a:gd name="T8" fmla="*/ 33 w 33"/>
                <a:gd name="T9" fmla="*/ 16 h 17"/>
                <a:gd name="T10" fmla="*/ 0 w 33"/>
                <a:gd name="T11" fmla="*/ 16 h 1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3" h="17">
                  <a:moveTo>
                    <a:pt x="0" y="16"/>
                  </a:moveTo>
                  <a:lnTo>
                    <a:pt x="0" y="6"/>
                  </a:lnTo>
                  <a:lnTo>
                    <a:pt x="23" y="6"/>
                  </a:lnTo>
                  <a:lnTo>
                    <a:pt x="32" y="0"/>
                  </a:lnTo>
                  <a:lnTo>
                    <a:pt x="32" y="16"/>
                  </a:lnTo>
                  <a:lnTo>
                    <a:pt x="0" y="1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58" name="Freeform 55">
              <a:extLst>
                <a:ext uri="{FF2B5EF4-FFF2-40B4-BE49-F238E27FC236}">
                  <a16:creationId xmlns:a16="http://schemas.microsoft.com/office/drawing/2014/main" id="{5E47DCD8-FD99-B747-8215-5FEF19EF7B07}"/>
                </a:ext>
              </a:extLst>
            </p:cNvPr>
            <p:cNvSpPr>
              <a:spLocks noChangeAspect="1"/>
            </p:cNvSpPr>
            <p:nvPr/>
          </p:nvSpPr>
          <p:spPr bwMode="gray">
            <a:xfrm>
              <a:off x="6221061" y="3597972"/>
              <a:ext cx="127693" cy="57720"/>
            </a:xfrm>
            <a:custGeom>
              <a:avLst/>
              <a:gdLst>
                <a:gd name="T0" fmla="*/ 72 w 72"/>
                <a:gd name="T1" fmla="*/ 8 h 33"/>
                <a:gd name="T2" fmla="*/ 56 w 72"/>
                <a:gd name="T3" fmla="*/ 0 h 33"/>
                <a:gd name="T4" fmla="*/ 41 w 72"/>
                <a:gd name="T5" fmla="*/ 8 h 33"/>
                <a:gd name="T6" fmla="*/ 31 w 72"/>
                <a:gd name="T7" fmla="*/ 0 h 33"/>
                <a:gd name="T8" fmla="*/ 23 w 72"/>
                <a:gd name="T9" fmla="*/ 0 h 33"/>
                <a:gd name="T10" fmla="*/ 0 w 72"/>
                <a:gd name="T11" fmla="*/ 16 h 33"/>
                <a:gd name="T12" fmla="*/ 0 w 72"/>
                <a:gd name="T13" fmla="*/ 32 h 33"/>
                <a:gd name="T14" fmla="*/ 15 w 72"/>
                <a:gd name="T15" fmla="*/ 32 h 33"/>
                <a:gd name="T16" fmla="*/ 47 w 72"/>
                <a:gd name="T17" fmla="*/ 16 h 33"/>
                <a:gd name="T18" fmla="*/ 65 w 72"/>
                <a:gd name="T19" fmla="*/ 23 h 33"/>
                <a:gd name="T20" fmla="*/ 72 w 72"/>
                <a:gd name="T21" fmla="*/ 8 h 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33">
                  <a:moveTo>
                    <a:pt x="71" y="8"/>
                  </a:moveTo>
                  <a:lnTo>
                    <a:pt x="55" y="0"/>
                  </a:lnTo>
                  <a:lnTo>
                    <a:pt x="40" y="8"/>
                  </a:lnTo>
                  <a:lnTo>
                    <a:pt x="31" y="0"/>
                  </a:lnTo>
                  <a:lnTo>
                    <a:pt x="23" y="0"/>
                  </a:lnTo>
                  <a:lnTo>
                    <a:pt x="0" y="16"/>
                  </a:lnTo>
                  <a:lnTo>
                    <a:pt x="0" y="32"/>
                  </a:lnTo>
                  <a:lnTo>
                    <a:pt x="15" y="32"/>
                  </a:lnTo>
                  <a:lnTo>
                    <a:pt x="46" y="16"/>
                  </a:lnTo>
                  <a:lnTo>
                    <a:pt x="64" y="23"/>
                  </a:lnTo>
                  <a:lnTo>
                    <a:pt x="71"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59" name="Freeform 56">
              <a:extLst>
                <a:ext uri="{FF2B5EF4-FFF2-40B4-BE49-F238E27FC236}">
                  <a16:creationId xmlns:a16="http://schemas.microsoft.com/office/drawing/2014/main" id="{1AC95ADC-6572-AE4C-80DA-21EA1A036D8A}"/>
                </a:ext>
              </a:extLst>
            </p:cNvPr>
            <p:cNvSpPr>
              <a:spLocks noChangeAspect="1"/>
            </p:cNvSpPr>
            <p:nvPr/>
          </p:nvSpPr>
          <p:spPr bwMode="gray">
            <a:xfrm>
              <a:off x="6221061" y="3597972"/>
              <a:ext cx="127693" cy="57720"/>
            </a:xfrm>
            <a:custGeom>
              <a:avLst/>
              <a:gdLst>
                <a:gd name="T0" fmla="*/ 72 w 72"/>
                <a:gd name="T1" fmla="*/ 8 h 33"/>
                <a:gd name="T2" fmla="*/ 56 w 72"/>
                <a:gd name="T3" fmla="*/ 0 h 33"/>
                <a:gd name="T4" fmla="*/ 41 w 72"/>
                <a:gd name="T5" fmla="*/ 8 h 33"/>
                <a:gd name="T6" fmla="*/ 31 w 72"/>
                <a:gd name="T7" fmla="*/ 0 h 33"/>
                <a:gd name="T8" fmla="*/ 23 w 72"/>
                <a:gd name="T9" fmla="*/ 0 h 33"/>
                <a:gd name="T10" fmla="*/ 0 w 72"/>
                <a:gd name="T11" fmla="*/ 16 h 33"/>
                <a:gd name="T12" fmla="*/ 0 w 72"/>
                <a:gd name="T13" fmla="*/ 32 h 33"/>
                <a:gd name="T14" fmla="*/ 15 w 72"/>
                <a:gd name="T15" fmla="*/ 32 h 33"/>
                <a:gd name="T16" fmla="*/ 47 w 72"/>
                <a:gd name="T17" fmla="*/ 16 h 33"/>
                <a:gd name="T18" fmla="*/ 65 w 72"/>
                <a:gd name="T19" fmla="*/ 23 h 33"/>
                <a:gd name="T20" fmla="*/ 72 w 72"/>
                <a:gd name="T21" fmla="*/ 8 h 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33">
                  <a:moveTo>
                    <a:pt x="71" y="8"/>
                  </a:moveTo>
                  <a:lnTo>
                    <a:pt x="55" y="0"/>
                  </a:lnTo>
                  <a:lnTo>
                    <a:pt x="40" y="8"/>
                  </a:lnTo>
                  <a:lnTo>
                    <a:pt x="31" y="0"/>
                  </a:lnTo>
                  <a:lnTo>
                    <a:pt x="23" y="0"/>
                  </a:lnTo>
                  <a:lnTo>
                    <a:pt x="0" y="16"/>
                  </a:lnTo>
                  <a:lnTo>
                    <a:pt x="0" y="32"/>
                  </a:lnTo>
                  <a:lnTo>
                    <a:pt x="15" y="32"/>
                  </a:lnTo>
                  <a:lnTo>
                    <a:pt x="46" y="16"/>
                  </a:lnTo>
                  <a:lnTo>
                    <a:pt x="64" y="23"/>
                  </a:lnTo>
                  <a:lnTo>
                    <a:pt x="71" y="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60" name="Freeform 57">
              <a:extLst>
                <a:ext uri="{FF2B5EF4-FFF2-40B4-BE49-F238E27FC236}">
                  <a16:creationId xmlns:a16="http://schemas.microsoft.com/office/drawing/2014/main" id="{C089AC14-75DE-914D-BEF5-08F4C687EA1D}"/>
                </a:ext>
              </a:extLst>
            </p:cNvPr>
            <p:cNvSpPr>
              <a:spLocks noChangeAspect="1"/>
            </p:cNvSpPr>
            <p:nvPr/>
          </p:nvSpPr>
          <p:spPr bwMode="gray">
            <a:xfrm>
              <a:off x="6450209" y="2002797"/>
              <a:ext cx="3713584" cy="1852292"/>
            </a:xfrm>
            <a:custGeom>
              <a:avLst/>
              <a:gdLst>
                <a:gd name="T0" fmla="*/ 1045 w 2093"/>
                <a:gd name="T1" fmla="*/ 213 h 1044"/>
                <a:gd name="T2" fmla="*/ 1029 w 2093"/>
                <a:gd name="T3" fmla="*/ 74 h 1044"/>
                <a:gd name="T4" fmla="*/ 963 w 2093"/>
                <a:gd name="T5" fmla="*/ 74 h 1044"/>
                <a:gd name="T6" fmla="*/ 692 w 2093"/>
                <a:gd name="T7" fmla="*/ 221 h 1044"/>
                <a:gd name="T8" fmla="*/ 649 w 2093"/>
                <a:gd name="T9" fmla="*/ 270 h 1044"/>
                <a:gd name="T10" fmla="*/ 617 w 2093"/>
                <a:gd name="T11" fmla="*/ 345 h 1044"/>
                <a:gd name="T12" fmla="*/ 568 w 2093"/>
                <a:gd name="T13" fmla="*/ 484 h 1044"/>
                <a:gd name="T14" fmla="*/ 593 w 2093"/>
                <a:gd name="T15" fmla="*/ 254 h 1044"/>
                <a:gd name="T16" fmla="*/ 518 w 2093"/>
                <a:gd name="T17" fmla="*/ 377 h 1044"/>
                <a:gd name="T18" fmla="*/ 444 w 2093"/>
                <a:gd name="T19" fmla="*/ 402 h 1044"/>
                <a:gd name="T20" fmla="*/ 354 w 2093"/>
                <a:gd name="T21" fmla="*/ 402 h 1044"/>
                <a:gd name="T22" fmla="*/ 246 w 2093"/>
                <a:gd name="T23" fmla="*/ 418 h 1044"/>
                <a:gd name="T24" fmla="*/ 197 w 2093"/>
                <a:gd name="T25" fmla="*/ 493 h 1044"/>
                <a:gd name="T26" fmla="*/ 124 w 2093"/>
                <a:gd name="T27" fmla="*/ 566 h 1044"/>
                <a:gd name="T28" fmla="*/ 149 w 2093"/>
                <a:gd name="T29" fmla="*/ 500 h 1044"/>
                <a:gd name="T30" fmla="*/ 64 w 2093"/>
                <a:gd name="T31" fmla="*/ 369 h 1044"/>
                <a:gd name="T32" fmla="*/ 42 w 2093"/>
                <a:gd name="T33" fmla="*/ 508 h 1044"/>
                <a:gd name="T34" fmla="*/ 32 w 2093"/>
                <a:gd name="T35" fmla="*/ 641 h 1044"/>
                <a:gd name="T36" fmla="*/ 0 w 2093"/>
                <a:gd name="T37" fmla="*/ 698 h 1044"/>
                <a:gd name="T38" fmla="*/ 49 w 2093"/>
                <a:gd name="T39" fmla="*/ 780 h 1044"/>
                <a:gd name="T40" fmla="*/ 58 w 2093"/>
                <a:gd name="T41" fmla="*/ 837 h 1044"/>
                <a:gd name="T42" fmla="*/ 107 w 2093"/>
                <a:gd name="T43" fmla="*/ 871 h 1044"/>
                <a:gd name="T44" fmla="*/ 155 w 2093"/>
                <a:gd name="T45" fmla="*/ 935 h 1044"/>
                <a:gd name="T46" fmla="*/ 149 w 2093"/>
                <a:gd name="T47" fmla="*/ 976 h 1044"/>
                <a:gd name="T48" fmla="*/ 237 w 2093"/>
                <a:gd name="T49" fmla="*/ 1036 h 1044"/>
                <a:gd name="T50" fmla="*/ 263 w 2093"/>
                <a:gd name="T51" fmla="*/ 1016 h 1044"/>
                <a:gd name="T52" fmla="*/ 279 w 2093"/>
                <a:gd name="T53" fmla="*/ 969 h 1044"/>
                <a:gd name="T54" fmla="*/ 279 w 2093"/>
                <a:gd name="T55" fmla="*/ 903 h 1044"/>
                <a:gd name="T56" fmla="*/ 345 w 2093"/>
                <a:gd name="T57" fmla="*/ 871 h 1044"/>
                <a:gd name="T58" fmla="*/ 452 w 2093"/>
                <a:gd name="T59" fmla="*/ 871 h 1044"/>
                <a:gd name="T60" fmla="*/ 461 w 2093"/>
                <a:gd name="T61" fmla="*/ 822 h 1044"/>
                <a:gd name="T62" fmla="*/ 575 w 2093"/>
                <a:gd name="T63" fmla="*/ 811 h 1044"/>
                <a:gd name="T64" fmla="*/ 649 w 2093"/>
                <a:gd name="T65" fmla="*/ 805 h 1044"/>
                <a:gd name="T66" fmla="*/ 758 w 2093"/>
                <a:gd name="T67" fmla="*/ 903 h 1044"/>
                <a:gd name="T68" fmla="*/ 871 w 2093"/>
                <a:gd name="T69" fmla="*/ 895 h 1044"/>
                <a:gd name="T70" fmla="*/ 987 w 2093"/>
                <a:gd name="T71" fmla="*/ 895 h 1044"/>
                <a:gd name="T72" fmla="*/ 1136 w 2093"/>
                <a:gd name="T73" fmla="*/ 895 h 1044"/>
                <a:gd name="T74" fmla="*/ 1217 w 2093"/>
                <a:gd name="T75" fmla="*/ 853 h 1044"/>
                <a:gd name="T76" fmla="*/ 1308 w 2093"/>
                <a:gd name="T77" fmla="*/ 912 h 1044"/>
                <a:gd name="T78" fmla="*/ 1399 w 2093"/>
                <a:gd name="T79" fmla="*/ 952 h 1044"/>
                <a:gd name="T80" fmla="*/ 1366 w 2093"/>
                <a:gd name="T81" fmla="*/ 1027 h 1044"/>
                <a:gd name="T82" fmla="*/ 1482 w 2093"/>
                <a:gd name="T83" fmla="*/ 862 h 1044"/>
                <a:gd name="T84" fmla="*/ 1439 w 2093"/>
                <a:gd name="T85" fmla="*/ 811 h 1044"/>
                <a:gd name="T86" fmla="*/ 1540 w 2093"/>
                <a:gd name="T87" fmla="*/ 689 h 1044"/>
                <a:gd name="T88" fmla="*/ 1621 w 2093"/>
                <a:gd name="T89" fmla="*/ 689 h 1044"/>
                <a:gd name="T90" fmla="*/ 1728 w 2093"/>
                <a:gd name="T91" fmla="*/ 623 h 1044"/>
                <a:gd name="T92" fmla="*/ 1779 w 2093"/>
                <a:gd name="T93" fmla="*/ 617 h 1044"/>
                <a:gd name="T94" fmla="*/ 1687 w 2093"/>
                <a:gd name="T95" fmla="*/ 887 h 1044"/>
                <a:gd name="T96" fmla="*/ 1754 w 2093"/>
                <a:gd name="T97" fmla="*/ 780 h 1044"/>
                <a:gd name="T98" fmla="*/ 1769 w 2093"/>
                <a:gd name="T99" fmla="*/ 698 h 1044"/>
                <a:gd name="T100" fmla="*/ 1843 w 2093"/>
                <a:gd name="T101" fmla="*/ 664 h 1044"/>
                <a:gd name="T102" fmla="*/ 1966 w 2093"/>
                <a:gd name="T103" fmla="*/ 559 h 1044"/>
                <a:gd name="T104" fmla="*/ 1991 w 2093"/>
                <a:gd name="T105" fmla="*/ 500 h 1044"/>
                <a:gd name="T106" fmla="*/ 2091 w 2093"/>
                <a:gd name="T107" fmla="*/ 534 h 1044"/>
                <a:gd name="T108" fmla="*/ 1984 w 2093"/>
                <a:gd name="T109" fmla="*/ 402 h 1044"/>
                <a:gd name="T110" fmla="*/ 1835 w 2093"/>
                <a:gd name="T111" fmla="*/ 377 h 1044"/>
                <a:gd name="T112" fmla="*/ 1736 w 2093"/>
                <a:gd name="T113" fmla="*/ 377 h 1044"/>
                <a:gd name="T114" fmla="*/ 1621 w 2093"/>
                <a:gd name="T115" fmla="*/ 311 h 1044"/>
                <a:gd name="T116" fmla="*/ 1457 w 2093"/>
                <a:gd name="T117" fmla="*/ 279 h 1044"/>
                <a:gd name="T118" fmla="*/ 1341 w 2093"/>
                <a:gd name="T119" fmla="*/ 329 h 1044"/>
                <a:gd name="T120" fmla="*/ 1243 w 2093"/>
                <a:gd name="T121" fmla="*/ 228 h 1044"/>
                <a:gd name="T122" fmla="*/ 1078 w 2093"/>
                <a:gd name="T123" fmla="*/ 197 h 104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093" h="1044">
                  <a:moveTo>
                    <a:pt x="1063" y="194"/>
                  </a:moveTo>
                  <a:lnTo>
                    <a:pt x="1055" y="201"/>
                  </a:lnTo>
                  <a:lnTo>
                    <a:pt x="1063" y="218"/>
                  </a:lnTo>
                  <a:lnTo>
                    <a:pt x="1030" y="235"/>
                  </a:lnTo>
                  <a:lnTo>
                    <a:pt x="1023" y="235"/>
                  </a:lnTo>
                  <a:lnTo>
                    <a:pt x="1030" y="210"/>
                  </a:lnTo>
                  <a:lnTo>
                    <a:pt x="1111" y="138"/>
                  </a:lnTo>
                  <a:lnTo>
                    <a:pt x="1111" y="88"/>
                  </a:lnTo>
                  <a:lnTo>
                    <a:pt x="1080" y="57"/>
                  </a:lnTo>
                  <a:lnTo>
                    <a:pt x="1038" y="57"/>
                  </a:lnTo>
                  <a:lnTo>
                    <a:pt x="1038" y="73"/>
                  </a:lnTo>
                  <a:lnTo>
                    <a:pt x="1014" y="73"/>
                  </a:lnTo>
                  <a:lnTo>
                    <a:pt x="1030" y="41"/>
                  </a:lnTo>
                  <a:lnTo>
                    <a:pt x="989" y="33"/>
                  </a:lnTo>
                  <a:lnTo>
                    <a:pt x="1014" y="16"/>
                  </a:lnTo>
                  <a:lnTo>
                    <a:pt x="989" y="0"/>
                  </a:lnTo>
                  <a:lnTo>
                    <a:pt x="949" y="41"/>
                  </a:lnTo>
                  <a:lnTo>
                    <a:pt x="949" y="73"/>
                  </a:lnTo>
                  <a:lnTo>
                    <a:pt x="924" y="73"/>
                  </a:lnTo>
                  <a:lnTo>
                    <a:pt x="852" y="88"/>
                  </a:lnTo>
                  <a:lnTo>
                    <a:pt x="787" y="128"/>
                  </a:lnTo>
                  <a:lnTo>
                    <a:pt x="762" y="162"/>
                  </a:lnTo>
                  <a:lnTo>
                    <a:pt x="769" y="201"/>
                  </a:lnTo>
                  <a:lnTo>
                    <a:pt x="682" y="218"/>
                  </a:lnTo>
                  <a:lnTo>
                    <a:pt x="688" y="266"/>
                  </a:lnTo>
                  <a:lnTo>
                    <a:pt x="713" y="290"/>
                  </a:lnTo>
                  <a:lnTo>
                    <a:pt x="697" y="299"/>
                  </a:lnTo>
                  <a:lnTo>
                    <a:pt x="673" y="266"/>
                  </a:lnTo>
                  <a:lnTo>
                    <a:pt x="648" y="259"/>
                  </a:lnTo>
                  <a:lnTo>
                    <a:pt x="640" y="266"/>
                  </a:lnTo>
                  <a:lnTo>
                    <a:pt x="625" y="250"/>
                  </a:lnTo>
                  <a:lnTo>
                    <a:pt x="608" y="235"/>
                  </a:lnTo>
                  <a:lnTo>
                    <a:pt x="608" y="243"/>
                  </a:lnTo>
                  <a:lnTo>
                    <a:pt x="616" y="266"/>
                  </a:lnTo>
                  <a:lnTo>
                    <a:pt x="591" y="307"/>
                  </a:lnTo>
                  <a:lnTo>
                    <a:pt x="608" y="340"/>
                  </a:lnTo>
                  <a:lnTo>
                    <a:pt x="600" y="372"/>
                  </a:lnTo>
                  <a:lnTo>
                    <a:pt x="600" y="396"/>
                  </a:lnTo>
                  <a:lnTo>
                    <a:pt x="608" y="405"/>
                  </a:lnTo>
                  <a:lnTo>
                    <a:pt x="616" y="446"/>
                  </a:lnTo>
                  <a:lnTo>
                    <a:pt x="567" y="486"/>
                  </a:lnTo>
                  <a:lnTo>
                    <a:pt x="560" y="477"/>
                  </a:lnTo>
                  <a:lnTo>
                    <a:pt x="591" y="437"/>
                  </a:lnTo>
                  <a:lnTo>
                    <a:pt x="600" y="412"/>
                  </a:lnTo>
                  <a:lnTo>
                    <a:pt x="585" y="396"/>
                  </a:lnTo>
                  <a:lnTo>
                    <a:pt x="585" y="315"/>
                  </a:lnTo>
                  <a:lnTo>
                    <a:pt x="576" y="299"/>
                  </a:lnTo>
                  <a:lnTo>
                    <a:pt x="585" y="250"/>
                  </a:lnTo>
                  <a:lnTo>
                    <a:pt x="567" y="243"/>
                  </a:lnTo>
                  <a:lnTo>
                    <a:pt x="576" y="235"/>
                  </a:lnTo>
                  <a:lnTo>
                    <a:pt x="567" y="218"/>
                  </a:lnTo>
                  <a:lnTo>
                    <a:pt x="551" y="225"/>
                  </a:lnTo>
                  <a:lnTo>
                    <a:pt x="511" y="331"/>
                  </a:lnTo>
                  <a:lnTo>
                    <a:pt x="511" y="372"/>
                  </a:lnTo>
                  <a:lnTo>
                    <a:pt x="535" y="405"/>
                  </a:lnTo>
                  <a:lnTo>
                    <a:pt x="535" y="421"/>
                  </a:lnTo>
                  <a:lnTo>
                    <a:pt x="511" y="405"/>
                  </a:lnTo>
                  <a:lnTo>
                    <a:pt x="414" y="340"/>
                  </a:lnTo>
                  <a:lnTo>
                    <a:pt x="405" y="356"/>
                  </a:lnTo>
                  <a:lnTo>
                    <a:pt x="438" y="396"/>
                  </a:lnTo>
                  <a:lnTo>
                    <a:pt x="421" y="405"/>
                  </a:lnTo>
                  <a:lnTo>
                    <a:pt x="414" y="396"/>
                  </a:lnTo>
                  <a:lnTo>
                    <a:pt x="364" y="412"/>
                  </a:lnTo>
                  <a:lnTo>
                    <a:pt x="356" y="427"/>
                  </a:lnTo>
                  <a:lnTo>
                    <a:pt x="349" y="412"/>
                  </a:lnTo>
                  <a:lnTo>
                    <a:pt x="349" y="396"/>
                  </a:lnTo>
                  <a:lnTo>
                    <a:pt x="267" y="446"/>
                  </a:lnTo>
                  <a:lnTo>
                    <a:pt x="267" y="461"/>
                  </a:lnTo>
                  <a:lnTo>
                    <a:pt x="250" y="469"/>
                  </a:lnTo>
                  <a:lnTo>
                    <a:pt x="227" y="452"/>
                  </a:lnTo>
                  <a:lnTo>
                    <a:pt x="250" y="437"/>
                  </a:lnTo>
                  <a:lnTo>
                    <a:pt x="243" y="412"/>
                  </a:lnTo>
                  <a:lnTo>
                    <a:pt x="210" y="405"/>
                  </a:lnTo>
                  <a:lnTo>
                    <a:pt x="219" y="421"/>
                  </a:lnTo>
                  <a:lnTo>
                    <a:pt x="219" y="461"/>
                  </a:lnTo>
                  <a:lnTo>
                    <a:pt x="227" y="477"/>
                  </a:lnTo>
                  <a:lnTo>
                    <a:pt x="219" y="493"/>
                  </a:lnTo>
                  <a:lnTo>
                    <a:pt x="194" y="486"/>
                  </a:lnTo>
                  <a:lnTo>
                    <a:pt x="162" y="509"/>
                  </a:lnTo>
                  <a:lnTo>
                    <a:pt x="178" y="542"/>
                  </a:lnTo>
                  <a:lnTo>
                    <a:pt x="128" y="526"/>
                  </a:lnTo>
                  <a:lnTo>
                    <a:pt x="122" y="533"/>
                  </a:lnTo>
                  <a:lnTo>
                    <a:pt x="138" y="558"/>
                  </a:lnTo>
                  <a:lnTo>
                    <a:pt x="122" y="558"/>
                  </a:lnTo>
                  <a:lnTo>
                    <a:pt x="97" y="542"/>
                  </a:lnTo>
                  <a:lnTo>
                    <a:pt x="97" y="493"/>
                  </a:lnTo>
                  <a:lnTo>
                    <a:pt x="73" y="477"/>
                  </a:lnTo>
                  <a:lnTo>
                    <a:pt x="63" y="461"/>
                  </a:lnTo>
                  <a:lnTo>
                    <a:pt x="81" y="469"/>
                  </a:lnTo>
                  <a:lnTo>
                    <a:pt x="147" y="493"/>
                  </a:lnTo>
                  <a:lnTo>
                    <a:pt x="187" y="469"/>
                  </a:lnTo>
                  <a:lnTo>
                    <a:pt x="178" y="446"/>
                  </a:lnTo>
                  <a:lnTo>
                    <a:pt x="128" y="396"/>
                  </a:lnTo>
                  <a:lnTo>
                    <a:pt x="81" y="380"/>
                  </a:lnTo>
                  <a:lnTo>
                    <a:pt x="81" y="372"/>
                  </a:lnTo>
                  <a:lnTo>
                    <a:pt x="63" y="364"/>
                  </a:lnTo>
                  <a:lnTo>
                    <a:pt x="48" y="372"/>
                  </a:lnTo>
                  <a:lnTo>
                    <a:pt x="23" y="396"/>
                  </a:lnTo>
                  <a:lnTo>
                    <a:pt x="23" y="421"/>
                  </a:lnTo>
                  <a:lnTo>
                    <a:pt x="41" y="437"/>
                  </a:lnTo>
                  <a:lnTo>
                    <a:pt x="32" y="461"/>
                  </a:lnTo>
                  <a:lnTo>
                    <a:pt x="41" y="501"/>
                  </a:lnTo>
                  <a:lnTo>
                    <a:pt x="32" y="526"/>
                  </a:lnTo>
                  <a:lnTo>
                    <a:pt x="48" y="551"/>
                  </a:lnTo>
                  <a:lnTo>
                    <a:pt x="41" y="566"/>
                  </a:lnTo>
                  <a:lnTo>
                    <a:pt x="57" y="583"/>
                  </a:lnTo>
                  <a:lnTo>
                    <a:pt x="57" y="591"/>
                  </a:lnTo>
                  <a:lnTo>
                    <a:pt x="32" y="632"/>
                  </a:lnTo>
                  <a:lnTo>
                    <a:pt x="8" y="648"/>
                  </a:lnTo>
                  <a:lnTo>
                    <a:pt x="16" y="648"/>
                  </a:lnTo>
                  <a:lnTo>
                    <a:pt x="32" y="663"/>
                  </a:lnTo>
                  <a:lnTo>
                    <a:pt x="16" y="679"/>
                  </a:lnTo>
                  <a:lnTo>
                    <a:pt x="8" y="688"/>
                  </a:lnTo>
                  <a:lnTo>
                    <a:pt x="0" y="688"/>
                  </a:lnTo>
                  <a:lnTo>
                    <a:pt x="8" y="713"/>
                  </a:lnTo>
                  <a:lnTo>
                    <a:pt x="8" y="720"/>
                  </a:lnTo>
                  <a:lnTo>
                    <a:pt x="8" y="736"/>
                  </a:lnTo>
                  <a:lnTo>
                    <a:pt x="16" y="753"/>
                  </a:lnTo>
                  <a:lnTo>
                    <a:pt x="41" y="760"/>
                  </a:lnTo>
                  <a:lnTo>
                    <a:pt x="48" y="769"/>
                  </a:lnTo>
                  <a:lnTo>
                    <a:pt x="48" y="785"/>
                  </a:lnTo>
                  <a:lnTo>
                    <a:pt x="63" y="810"/>
                  </a:lnTo>
                  <a:lnTo>
                    <a:pt x="73" y="810"/>
                  </a:lnTo>
                  <a:lnTo>
                    <a:pt x="63" y="825"/>
                  </a:lnTo>
                  <a:lnTo>
                    <a:pt x="57" y="818"/>
                  </a:lnTo>
                  <a:lnTo>
                    <a:pt x="57" y="825"/>
                  </a:lnTo>
                  <a:lnTo>
                    <a:pt x="63" y="841"/>
                  </a:lnTo>
                  <a:lnTo>
                    <a:pt x="88" y="841"/>
                  </a:lnTo>
                  <a:lnTo>
                    <a:pt x="97" y="850"/>
                  </a:lnTo>
                  <a:lnTo>
                    <a:pt x="88" y="850"/>
                  </a:lnTo>
                  <a:lnTo>
                    <a:pt x="97" y="859"/>
                  </a:lnTo>
                  <a:lnTo>
                    <a:pt x="105" y="859"/>
                  </a:lnTo>
                  <a:lnTo>
                    <a:pt x="113" y="874"/>
                  </a:lnTo>
                  <a:lnTo>
                    <a:pt x="122" y="882"/>
                  </a:lnTo>
                  <a:lnTo>
                    <a:pt x="128" y="874"/>
                  </a:lnTo>
                  <a:lnTo>
                    <a:pt x="170" y="899"/>
                  </a:lnTo>
                  <a:lnTo>
                    <a:pt x="162" y="931"/>
                  </a:lnTo>
                  <a:lnTo>
                    <a:pt x="153" y="922"/>
                  </a:lnTo>
                  <a:lnTo>
                    <a:pt x="147" y="931"/>
                  </a:lnTo>
                  <a:lnTo>
                    <a:pt x="147" y="947"/>
                  </a:lnTo>
                  <a:lnTo>
                    <a:pt x="153" y="939"/>
                  </a:lnTo>
                  <a:lnTo>
                    <a:pt x="162" y="947"/>
                  </a:lnTo>
                  <a:lnTo>
                    <a:pt x="138" y="955"/>
                  </a:lnTo>
                  <a:lnTo>
                    <a:pt x="147" y="962"/>
                  </a:lnTo>
                  <a:lnTo>
                    <a:pt x="128" y="980"/>
                  </a:lnTo>
                  <a:lnTo>
                    <a:pt x="162" y="1012"/>
                  </a:lnTo>
                  <a:lnTo>
                    <a:pt x="202" y="1012"/>
                  </a:lnTo>
                  <a:lnTo>
                    <a:pt x="219" y="1021"/>
                  </a:lnTo>
                  <a:lnTo>
                    <a:pt x="234" y="1021"/>
                  </a:lnTo>
                  <a:lnTo>
                    <a:pt x="250" y="1036"/>
                  </a:lnTo>
                  <a:lnTo>
                    <a:pt x="259" y="1044"/>
                  </a:lnTo>
                  <a:lnTo>
                    <a:pt x="267" y="1044"/>
                  </a:lnTo>
                  <a:lnTo>
                    <a:pt x="275" y="1036"/>
                  </a:lnTo>
                  <a:lnTo>
                    <a:pt x="259" y="1021"/>
                  </a:lnTo>
                  <a:lnTo>
                    <a:pt x="259" y="1002"/>
                  </a:lnTo>
                  <a:lnTo>
                    <a:pt x="250" y="987"/>
                  </a:lnTo>
                  <a:lnTo>
                    <a:pt x="267" y="962"/>
                  </a:lnTo>
                  <a:lnTo>
                    <a:pt x="275" y="971"/>
                  </a:lnTo>
                  <a:lnTo>
                    <a:pt x="284" y="962"/>
                  </a:lnTo>
                  <a:lnTo>
                    <a:pt x="284" y="955"/>
                  </a:lnTo>
                  <a:lnTo>
                    <a:pt x="275" y="955"/>
                  </a:lnTo>
                  <a:lnTo>
                    <a:pt x="284" y="947"/>
                  </a:lnTo>
                  <a:lnTo>
                    <a:pt x="275" y="931"/>
                  </a:lnTo>
                  <a:lnTo>
                    <a:pt x="259" y="931"/>
                  </a:lnTo>
                  <a:lnTo>
                    <a:pt x="250" y="915"/>
                  </a:lnTo>
                  <a:lnTo>
                    <a:pt x="259" y="874"/>
                  </a:lnTo>
                  <a:lnTo>
                    <a:pt x="275" y="890"/>
                  </a:lnTo>
                  <a:lnTo>
                    <a:pt x="284" y="890"/>
                  </a:lnTo>
                  <a:lnTo>
                    <a:pt x="275" y="874"/>
                  </a:lnTo>
                  <a:lnTo>
                    <a:pt x="299" y="850"/>
                  </a:lnTo>
                  <a:lnTo>
                    <a:pt x="315" y="859"/>
                  </a:lnTo>
                  <a:lnTo>
                    <a:pt x="324" y="850"/>
                  </a:lnTo>
                  <a:lnTo>
                    <a:pt x="340" y="859"/>
                  </a:lnTo>
                  <a:lnTo>
                    <a:pt x="364" y="874"/>
                  </a:lnTo>
                  <a:lnTo>
                    <a:pt x="381" y="865"/>
                  </a:lnTo>
                  <a:lnTo>
                    <a:pt x="398" y="865"/>
                  </a:lnTo>
                  <a:lnTo>
                    <a:pt x="405" y="874"/>
                  </a:lnTo>
                  <a:lnTo>
                    <a:pt x="438" y="874"/>
                  </a:lnTo>
                  <a:lnTo>
                    <a:pt x="446" y="859"/>
                  </a:lnTo>
                  <a:lnTo>
                    <a:pt x="421" y="850"/>
                  </a:lnTo>
                  <a:lnTo>
                    <a:pt x="438" y="841"/>
                  </a:lnTo>
                  <a:lnTo>
                    <a:pt x="429" y="834"/>
                  </a:lnTo>
                  <a:lnTo>
                    <a:pt x="438" y="825"/>
                  </a:lnTo>
                  <a:lnTo>
                    <a:pt x="438" y="800"/>
                  </a:lnTo>
                  <a:lnTo>
                    <a:pt x="454" y="810"/>
                  </a:lnTo>
                  <a:lnTo>
                    <a:pt x="526" y="785"/>
                  </a:lnTo>
                  <a:lnTo>
                    <a:pt x="526" y="778"/>
                  </a:lnTo>
                  <a:lnTo>
                    <a:pt x="535" y="778"/>
                  </a:lnTo>
                  <a:lnTo>
                    <a:pt x="560" y="778"/>
                  </a:lnTo>
                  <a:lnTo>
                    <a:pt x="567" y="794"/>
                  </a:lnTo>
                  <a:lnTo>
                    <a:pt x="567" y="800"/>
                  </a:lnTo>
                  <a:lnTo>
                    <a:pt x="576" y="800"/>
                  </a:lnTo>
                  <a:lnTo>
                    <a:pt x="591" y="810"/>
                  </a:lnTo>
                  <a:lnTo>
                    <a:pt x="591" y="818"/>
                  </a:lnTo>
                  <a:lnTo>
                    <a:pt x="608" y="818"/>
                  </a:lnTo>
                  <a:lnTo>
                    <a:pt x="625" y="800"/>
                  </a:lnTo>
                  <a:lnTo>
                    <a:pt x="640" y="794"/>
                  </a:lnTo>
                  <a:lnTo>
                    <a:pt x="648" y="818"/>
                  </a:lnTo>
                  <a:lnTo>
                    <a:pt x="682" y="874"/>
                  </a:lnTo>
                  <a:lnTo>
                    <a:pt x="688" y="859"/>
                  </a:lnTo>
                  <a:lnTo>
                    <a:pt x="697" y="874"/>
                  </a:lnTo>
                  <a:lnTo>
                    <a:pt x="722" y="865"/>
                  </a:lnTo>
                  <a:lnTo>
                    <a:pt x="747" y="890"/>
                  </a:lnTo>
                  <a:lnTo>
                    <a:pt x="762" y="899"/>
                  </a:lnTo>
                  <a:lnTo>
                    <a:pt x="762" y="890"/>
                  </a:lnTo>
                  <a:lnTo>
                    <a:pt x="778" y="907"/>
                  </a:lnTo>
                  <a:lnTo>
                    <a:pt x="787" y="899"/>
                  </a:lnTo>
                  <a:lnTo>
                    <a:pt x="827" y="874"/>
                  </a:lnTo>
                  <a:lnTo>
                    <a:pt x="859" y="882"/>
                  </a:lnTo>
                  <a:lnTo>
                    <a:pt x="875" y="890"/>
                  </a:lnTo>
                  <a:lnTo>
                    <a:pt x="908" y="890"/>
                  </a:lnTo>
                  <a:lnTo>
                    <a:pt x="908" y="859"/>
                  </a:lnTo>
                  <a:lnTo>
                    <a:pt x="924" y="850"/>
                  </a:lnTo>
                  <a:lnTo>
                    <a:pt x="958" y="859"/>
                  </a:lnTo>
                  <a:lnTo>
                    <a:pt x="973" y="882"/>
                  </a:lnTo>
                  <a:lnTo>
                    <a:pt x="983" y="882"/>
                  </a:lnTo>
                  <a:lnTo>
                    <a:pt x="998" y="874"/>
                  </a:lnTo>
                  <a:lnTo>
                    <a:pt x="1046" y="899"/>
                  </a:lnTo>
                  <a:lnTo>
                    <a:pt x="1070" y="907"/>
                  </a:lnTo>
                  <a:lnTo>
                    <a:pt x="1103" y="899"/>
                  </a:lnTo>
                  <a:lnTo>
                    <a:pt x="1120" y="882"/>
                  </a:lnTo>
                  <a:lnTo>
                    <a:pt x="1144" y="890"/>
                  </a:lnTo>
                  <a:lnTo>
                    <a:pt x="1160" y="899"/>
                  </a:lnTo>
                  <a:lnTo>
                    <a:pt x="1185" y="890"/>
                  </a:lnTo>
                  <a:lnTo>
                    <a:pt x="1192" y="859"/>
                  </a:lnTo>
                  <a:lnTo>
                    <a:pt x="1200" y="850"/>
                  </a:lnTo>
                  <a:lnTo>
                    <a:pt x="1200" y="841"/>
                  </a:lnTo>
                  <a:lnTo>
                    <a:pt x="1192" y="841"/>
                  </a:lnTo>
                  <a:lnTo>
                    <a:pt x="1200" y="825"/>
                  </a:lnTo>
                  <a:lnTo>
                    <a:pt x="1232" y="818"/>
                  </a:lnTo>
                  <a:lnTo>
                    <a:pt x="1257" y="825"/>
                  </a:lnTo>
                  <a:lnTo>
                    <a:pt x="1272" y="841"/>
                  </a:lnTo>
                  <a:lnTo>
                    <a:pt x="1290" y="899"/>
                  </a:lnTo>
                  <a:lnTo>
                    <a:pt x="1306" y="899"/>
                  </a:lnTo>
                  <a:lnTo>
                    <a:pt x="1331" y="915"/>
                  </a:lnTo>
                  <a:lnTo>
                    <a:pt x="1331" y="931"/>
                  </a:lnTo>
                  <a:lnTo>
                    <a:pt x="1347" y="931"/>
                  </a:lnTo>
                  <a:lnTo>
                    <a:pt x="1379" y="922"/>
                  </a:lnTo>
                  <a:lnTo>
                    <a:pt x="1379" y="939"/>
                  </a:lnTo>
                  <a:lnTo>
                    <a:pt x="1356" y="987"/>
                  </a:lnTo>
                  <a:lnTo>
                    <a:pt x="1347" y="980"/>
                  </a:lnTo>
                  <a:lnTo>
                    <a:pt x="1331" y="987"/>
                  </a:lnTo>
                  <a:lnTo>
                    <a:pt x="1331" y="1027"/>
                  </a:lnTo>
                  <a:lnTo>
                    <a:pt x="1337" y="1012"/>
                  </a:lnTo>
                  <a:lnTo>
                    <a:pt x="1347" y="1012"/>
                  </a:lnTo>
                  <a:lnTo>
                    <a:pt x="1347" y="1021"/>
                  </a:lnTo>
                  <a:lnTo>
                    <a:pt x="1356" y="1027"/>
                  </a:lnTo>
                  <a:lnTo>
                    <a:pt x="1379" y="1012"/>
                  </a:lnTo>
                  <a:lnTo>
                    <a:pt x="1452" y="922"/>
                  </a:lnTo>
                  <a:lnTo>
                    <a:pt x="1452" y="865"/>
                  </a:lnTo>
                  <a:lnTo>
                    <a:pt x="1461" y="850"/>
                  </a:lnTo>
                  <a:lnTo>
                    <a:pt x="1461" y="825"/>
                  </a:lnTo>
                  <a:lnTo>
                    <a:pt x="1443" y="800"/>
                  </a:lnTo>
                  <a:lnTo>
                    <a:pt x="1436" y="800"/>
                  </a:lnTo>
                  <a:lnTo>
                    <a:pt x="1428" y="818"/>
                  </a:lnTo>
                  <a:lnTo>
                    <a:pt x="1411" y="818"/>
                  </a:lnTo>
                  <a:lnTo>
                    <a:pt x="1419" y="800"/>
                  </a:lnTo>
                  <a:lnTo>
                    <a:pt x="1411" y="800"/>
                  </a:lnTo>
                  <a:lnTo>
                    <a:pt x="1403" y="794"/>
                  </a:lnTo>
                  <a:lnTo>
                    <a:pt x="1387" y="794"/>
                  </a:lnTo>
                  <a:lnTo>
                    <a:pt x="1387" y="785"/>
                  </a:lnTo>
                  <a:lnTo>
                    <a:pt x="1484" y="688"/>
                  </a:lnTo>
                  <a:lnTo>
                    <a:pt x="1518" y="679"/>
                  </a:lnTo>
                  <a:lnTo>
                    <a:pt x="1524" y="688"/>
                  </a:lnTo>
                  <a:lnTo>
                    <a:pt x="1533" y="679"/>
                  </a:lnTo>
                  <a:lnTo>
                    <a:pt x="1558" y="688"/>
                  </a:lnTo>
                  <a:lnTo>
                    <a:pt x="1565" y="672"/>
                  </a:lnTo>
                  <a:lnTo>
                    <a:pt x="1590" y="679"/>
                  </a:lnTo>
                  <a:lnTo>
                    <a:pt x="1598" y="679"/>
                  </a:lnTo>
                  <a:lnTo>
                    <a:pt x="1590" y="688"/>
                  </a:lnTo>
                  <a:lnTo>
                    <a:pt x="1590" y="695"/>
                  </a:lnTo>
                  <a:lnTo>
                    <a:pt x="1638" y="688"/>
                  </a:lnTo>
                  <a:lnTo>
                    <a:pt x="1630" y="679"/>
                  </a:lnTo>
                  <a:lnTo>
                    <a:pt x="1663" y="623"/>
                  </a:lnTo>
                  <a:lnTo>
                    <a:pt x="1704" y="614"/>
                  </a:lnTo>
                  <a:lnTo>
                    <a:pt x="1704" y="632"/>
                  </a:lnTo>
                  <a:lnTo>
                    <a:pt x="1704" y="648"/>
                  </a:lnTo>
                  <a:lnTo>
                    <a:pt x="1744" y="623"/>
                  </a:lnTo>
                  <a:lnTo>
                    <a:pt x="1744" y="598"/>
                  </a:lnTo>
                  <a:lnTo>
                    <a:pt x="1760" y="598"/>
                  </a:lnTo>
                  <a:lnTo>
                    <a:pt x="1754" y="608"/>
                  </a:lnTo>
                  <a:lnTo>
                    <a:pt x="1744" y="648"/>
                  </a:lnTo>
                  <a:lnTo>
                    <a:pt x="1729" y="655"/>
                  </a:lnTo>
                  <a:lnTo>
                    <a:pt x="1679" y="713"/>
                  </a:lnTo>
                  <a:lnTo>
                    <a:pt x="1663" y="720"/>
                  </a:lnTo>
                  <a:lnTo>
                    <a:pt x="1646" y="778"/>
                  </a:lnTo>
                  <a:lnTo>
                    <a:pt x="1663" y="874"/>
                  </a:lnTo>
                  <a:lnTo>
                    <a:pt x="1679" y="859"/>
                  </a:lnTo>
                  <a:lnTo>
                    <a:pt x="1704" y="825"/>
                  </a:lnTo>
                  <a:lnTo>
                    <a:pt x="1704" y="800"/>
                  </a:lnTo>
                  <a:lnTo>
                    <a:pt x="1711" y="800"/>
                  </a:lnTo>
                  <a:lnTo>
                    <a:pt x="1729" y="794"/>
                  </a:lnTo>
                  <a:lnTo>
                    <a:pt x="1729" y="769"/>
                  </a:lnTo>
                  <a:lnTo>
                    <a:pt x="1735" y="760"/>
                  </a:lnTo>
                  <a:lnTo>
                    <a:pt x="1744" y="760"/>
                  </a:lnTo>
                  <a:lnTo>
                    <a:pt x="1744" y="745"/>
                  </a:lnTo>
                  <a:lnTo>
                    <a:pt x="1744" y="728"/>
                  </a:lnTo>
                  <a:lnTo>
                    <a:pt x="1729" y="713"/>
                  </a:lnTo>
                  <a:lnTo>
                    <a:pt x="1744" y="688"/>
                  </a:lnTo>
                  <a:lnTo>
                    <a:pt x="1744" y="672"/>
                  </a:lnTo>
                  <a:lnTo>
                    <a:pt x="1760" y="672"/>
                  </a:lnTo>
                  <a:lnTo>
                    <a:pt x="1785" y="655"/>
                  </a:lnTo>
                  <a:lnTo>
                    <a:pt x="1785" y="672"/>
                  </a:lnTo>
                  <a:lnTo>
                    <a:pt x="1794" y="663"/>
                  </a:lnTo>
                  <a:lnTo>
                    <a:pt x="1817" y="655"/>
                  </a:lnTo>
                  <a:lnTo>
                    <a:pt x="1834" y="672"/>
                  </a:lnTo>
                  <a:lnTo>
                    <a:pt x="1841" y="655"/>
                  </a:lnTo>
                  <a:lnTo>
                    <a:pt x="1922" y="598"/>
                  </a:lnTo>
                  <a:lnTo>
                    <a:pt x="1946" y="608"/>
                  </a:lnTo>
                  <a:lnTo>
                    <a:pt x="1956" y="598"/>
                  </a:lnTo>
                  <a:lnTo>
                    <a:pt x="1938" y="551"/>
                  </a:lnTo>
                  <a:lnTo>
                    <a:pt x="1931" y="551"/>
                  </a:lnTo>
                  <a:lnTo>
                    <a:pt x="1931" y="533"/>
                  </a:lnTo>
                  <a:lnTo>
                    <a:pt x="1938" y="533"/>
                  </a:lnTo>
                  <a:lnTo>
                    <a:pt x="1956" y="526"/>
                  </a:lnTo>
                  <a:lnTo>
                    <a:pt x="1971" y="509"/>
                  </a:lnTo>
                  <a:lnTo>
                    <a:pt x="1963" y="493"/>
                  </a:lnTo>
                  <a:lnTo>
                    <a:pt x="1971" y="486"/>
                  </a:lnTo>
                  <a:lnTo>
                    <a:pt x="1980" y="509"/>
                  </a:lnTo>
                  <a:lnTo>
                    <a:pt x="1996" y="509"/>
                  </a:lnTo>
                  <a:lnTo>
                    <a:pt x="2011" y="526"/>
                  </a:lnTo>
                  <a:lnTo>
                    <a:pt x="2053" y="551"/>
                  </a:lnTo>
                  <a:lnTo>
                    <a:pt x="2061" y="526"/>
                  </a:lnTo>
                  <a:lnTo>
                    <a:pt x="2061" y="509"/>
                  </a:lnTo>
                  <a:lnTo>
                    <a:pt x="2077" y="509"/>
                  </a:lnTo>
                  <a:lnTo>
                    <a:pt x="2093" y="493"/>
                  </a:lnTo>
                  <a:lnTo>
                    <a:pt x="2068" y="469"/>
                  </a:lnTo>
                  <a:lnTo>
                    <a:pt x="2028" y="461"/>
                  </a:lnTo>
                  <a:lnTo>
                    <a:pt x="1956" y="396"/>
                  </a:lnTo>
                  <a:lnTo>
                    <a:pt x="1906" y="364"/>
                  </a:lnTo>
                  <a:lnTo>
                    <a:pt x="1841" y="356"/>
                  </a:lnTo>
                  <a:lnTo>
                    <a:pt x="1841" y="396"/>
                  </a:lnTo>
                  <a:lnTo>
                    <a:pt x="1825" y="405"/>
                  </a:lnTo>
                  <a:lnTo>
                    <a:pt x="1809" y="387"/>
                  </a:lnTo>
                  <a:lnTo>
                    <a:pt x="1809" y="372"/>
                  </a:lnTo>
                  <a:lnTo>
                    <a:pt x="1817" y="372"/>
                  </a:lnTo>
                  <a:lnTo>
                    <a:pt x="1825" y="364"/>
                  </a:lnTo>
                  <a:lnTo>
                    <a:pt x="1809" y="364"/>
                  </a:lnTo>
                  <a:lnTo>
                    <a:pt x="1794" y="380"/>
                  </a:lnTo>
                  <a:lnTo>
                    <a:pt x="1754" y="372"/>
                  </a:lnTo>
                  <a:lnTo>
                    <a:pt x="1711" y="372"/>
                  </a:lnTo>
                  <a:lnTo>
                    <a:pt x="1695" y="364"/>
                  </a:lnTo>
                  <a:lnTo>
                    <a:pt x="1704" y="349"/>
                  </a:lnTo>
                  <a:lnTo>
                    <a:pt x="1688" y="324"/>
                  </a:lnTo>
                  <a:lnTo>
                    <a:pt x="1655" y="315"/>
                  </a:lnTo>
                  <a:lnTo>
                    <a:pt x="1605" y="331"/>
                  </a:lnTo>
                  <a:lnTo>
                    <a:pt x="1598" y="307"/>
                  </a:lnTo>
                  <a:lnTo>
                    <a:pt x="1583" y="307"/>
                  </a:lnTo>
                  <a:lnTo>
                    <a:pt x="1573" y="299"/>
                  </a:lnTo>
                  <a:lnTo>
                    <a:pt x="1573" y="275"/>
                  </a:lnTo>
                  <a:lnTo>
                    <a:pt x="1518" y="259"/>
                  </a:lnTo>
                  <a:lnTo>
                    <a:pt x="1452" y="243"/>
                  </a:lnTo>
                  <a:lnTo>
                    <a:pt x="1436" y="275"/>
                  </a:lnTo>
                  <a:lnTo>
                    <a:pt x="1452" y="299"/>
                  </a:lnTo>
                  <a:lnTo>
                    <a:pt x="1396" y="299"/>
                  </a:lnTo>
                  <a:lnTo>
                    <a:pt x="1379" y="307"/>
                  </a:lnTo>
                  <a:lnTo>
                    <a:pt x="1356" y="284"/>
                  </a:lnTo>
                  <a:lnTo>
                    <a:pt x="1337" y="331"/>
                  </a:lnTo>
                  <a:lnTo>
                    <a:pt x="1322" y="324"/>
                  </a:lnTo>
                  <a:lnTo>
                    <a:pt x="1306" y="290"/>
                  </a:lnTo>
                  <a:lnTo>
                    <a:pt x="1315" y="250"/>
                  </a:lnTo>
                  <a:lnTo>
                    <a:pt x="1297" y="225"/>
                  </a:lnTo>
                  <a:lnTo>
                    <a:pt x="1250" y="210"/>
                  </a:lnTo>
                  <a:lnTo>
                    <a:pt x="1232" y="210"/>
                  </a:lnTo>
                  <a:lnTo>
                    <a:pt x="1225" y="225"/>
                  </a:lnTo>
                  <a:lnTo>
                    <a:pt x="1232" y="243"/>
                  </a:lnTo>
                  <a:lnTo>
                    <a:pt x="1167" y="235"/>
                  </a:lnTo>
                  <a:lnTo>
                    <a:pt x="1175" y="210"/>
                  </a:lnTo>
                  <a:lnTo>
                    <a:pt x="1135" y="201"/>
                  </a:lnTo>
                  <a:lnTo>
                    <a:pt x="1111" y="218"/>
                  </a:lnTo>
                  <a:lnTo>
                    <a:pt x="1063" y="194"/>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61" name="Freeform 58">
              <a:extLst>
                <a:ext uri="{FF2B5EF4-FFF2-40B4-BE49-F238E27FC236}">
                  <a16:creationId xmlns:a16="http://schemas.microsoft.com/office/drawing/2014/main" id="{58E4A10F-618C-1B48-BDFE-B760422E56BF}"/>
                </a:ext>
              </a:extLst>
            </p:cNvPr>
            <p:cNvSpPr>
              <a:spLocks noChangeAspect="1"/>
            </p:cNvSpPr>
            <p:nvPr/>
          </p:nvSpPr>
          <p:spPr bwMode="gray">
            <a:xfrm>
              <a:off x="5942936" y="2562508"/>
              <a:ext cx="608727" cy="708384"/>
            </a:xfrm>
            <a:custGeom>
              <a:avLst/>
              <a:gdLst>
                <a:gd name="T0" fmla="*/ 82 w 343"/>
                <a:gd name="T1" fmla="*/ 379 h 399"/>
                <a:gd name="T2" fmla="*/ 75 w 343"/>
                <a:gd name="T3" fmla="*/ 379 h 399"/>
                <a:gd name="T4" fmla="*/ 41 w 343"/>
                <a:gd name="T5" fmla="*/ 404 h 399"/>
                <a:gd name="T6" fmla="*/ 9 w 343"/>
                <a:gd name="T7" fmla="*/ 394 h 399"/>
                <a:gd name="T8" fmla="*/ 0 w 343"/>
                <a:gd name="T9" fmla="*/ 329 h 399"/>
                <a:gd name="T10" fmla="*/ 0 w 343"/>
                <a:gd name="T11" fmla="*/ 303 h 399"/>
                <a:gd name="T12" fmla="*/ 41 w 343"/>
                <a:gd name="T13" fmla="*/ 272 h 399"/>
                <a:gd name="T14" fmla="*/ 82 w 343"/>
                <a:gd name="T15" fmla="*/ 221 h 399"/>
                <a:gd name="T16" fmla="*/ 116 w 343"/>
                <a:gd name="T17" fmla="*/ 164 h 399"/>
                <a:gd name="T18" fmla="*/ 148 w 343"/>
                <a:gd name="T19" fmla="*/ 108 h 399"/>
                <a:gd name="T20" fmla="*/ 108 w 343"/>
                <a:gd name="T21" fmla="*/ 124 h 399"/>
                <a:gd name="T22" fmla="*/ 124 w 343"/>
                <a:gd name="T23" fmla="*/ 91 h 399"/>
                <a:gd name="T24" fmla="*/ 148 w 343"/>
                <a:gd name="T25" fmla="*/ 91 h 399"/>
                <a:gd name="T26" fmla="*/ 158 w 343"/>
                <a:gd name="T27" fmla="*/ 66 h 399"/>
                <a:gd name="T28" fmla="*/ 182 w 343"/>
                <a:gd name="T29" fmla="*/ 42 h 399"/>
                <a:gd name="T30" fmla="*/ 214 w 343"/>
                <a:gd name="T31" fmla="*/ 35 h 399"/>
                <a:gd name="T32" fmla="*/ 255 w 343"/>
                <a:gd name="T33" fmla="*/ 16 h 399"/>
                <a:gd name="T34" fmla="*/ 297 w 343"/>
                <a:gd name="T35" fmla="*/ 0 h 399"/>
                <a:gd name="T36" fmla="*/ 347 w 343"/>
                <a:gd name="T37" fmla="*/ 35 h 399"/>
                <a:gd name="T38" fmla="*/ 312 w 343"/>
                <a:gd name="T39" fmla="*/ 42 h 399"/>
                <a:gd name="T40" fmla="*/ 338 w 343"/>
                <a:gd name="T41" fmla="*/ 58 h 399"/>
                <a:gd name="T42" fmla="*/ 322 w 343"/>
                <a:gd name="T43" fmla="*/ 58 h 399"/>
                <a:gd name="T44" fmla="*/ 280 w 343"/>
                <a:gd name="T45" fmla="*/ 50 h 399"/>
                <a:gd name="T46" fmla="*/ 265 w 343"/>
                <a:gd name="T47" fmla="*/ 91 h 399"/>
                <a:gd name="T48" fmla="*/ 214 w 343"/>
                <a:gd name="T49" fmla="*/ 73 h 399"/>
                <a:gd name="T50" fmla="*/ 199 w 343"/>
                <a:gd name="T51" fmla="*/ 82 h 399"/>
                <a:gd name="T52" fmla="*/ 182 w 343"/>
                <a:gd name="T53" fmla="*/ 98 h 399"/>
                <a:gd name="T54" fmla="*/ 173 w 343"/>
                <a:gd name="T55" fmla="*/ 114 h 399"/>
                <a:gd name="T56" fmla="*/ 158 w 343"/>
                <a:gd name="T57" fmla="*/ 124 h 399"/>
                <a:gd name="T58" fmla="*/ 148 w 343"/>
                <a:gd name="T59" fmla="*/ 156 h 399"/>
                <a:gd name="T60" fmla="*/ 124 w 343"/>
                <a:gd name="T61" fmla="*/ 206 h 399"/>
                <a:gd name="T62" fmla="*/ 124 w 343"/>
                <a:gd name="T63" fmla="*/ 240 h 399"/>
                <a:gd name="T64" fmla="*/ 100 w 343"/>
                <a:gd name="T65" fmla="*/ 255 h 399"/>
                <a:gd name="T66" fmla="*/ 100 w 343"/>
                <a:gd name="T67" fmla="*/ 322 h 399"/>
                <a:gd name="T68" fmla="*/ 91 w 343"/>
                <a:gd name="T69" fmla="*/ 362 h 399"/>
                <a:gd name="T70" fmla="*/ 82 w 343"/>
                <a:gd name="T71" fmla="*/ 386 h 39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343" h="399">
                  <a:moveTo>
                    <a:pt x="81" y="380"/>
                  </a:moveTo>
                  <a:lnTo>
                    <a:pt x="81" y="373"/>
                  </a:lnTo>
                  <a:lnTo>
                    <a:pt x="74" y="364"/>
                  </a:lnTo>
                  <a:lnTo>
                    <a:pt x="74" y="373"/>
                  </a:lnTo>
                  <a:lnTo>
                    <a:pt x="65" y="373"/>
                  </a:lnTo>
                  <a:lnTo>
                    <a:pt x="40" y="398"/>
                  </a:lnTo>
                  <a:lnTo>
                    <a:pt x="25" y="398"/>
                  </a:lnTo>
                  <a:lnTo>
                    <a:pt x="9" y="388"/>
                  </a:lnTo>
                  <a:lnTo>
                    <a:pt x="9" y="340"/>
                  </a:lnTo>
                  <a:lnTo>
                    <a:pt x="0" y="324"/>
                  </a:lnTo>
                  <a:lnTo>
                    <a:pt x="9" y="308"/>
                  </a:lnTo>
                  <a:lnTo>
                    <a:pt x="0" y="299"/>
                  </a:lnTo>
                  <a:lnTo>
                    <a:pt x="34" y="276"/>
                  </a:lnTo>
                  <a:lnTo>
                    <a:pt x="40" y="268"/>
                  </a:lnTo>
                  <a:lnTo>
                    <a:pt x="59" y="259"/>
                  </a:lnTo>
                  <a:lnTo>
                    <a:pt x="81" y="218"/>
                  </a:lnTo>
                  <a:lnTo>
                    <a:pt x="99" y="203"/>
                  </a:lnTo>
                  <a:lnTo>
                    <a:pt x="114" y="162"/>
                  </a:lnTo>
                  <a:lnTo>
                    <a:pt x="131" y="122"/>
                  </a:lnTo>
                  <a:lnTo>
                    <a:pt x="146" y="106"/>
                  </a:lnTo>
                  <a:lnTo>
                    <a:pt x="122" y="112"/>
                  </a:lnTo>
                  <a:lnTo>
                    <a:pt x="106" y="122"/>
                  </a:lnTo>
                  <a:lnTo>
                    <a:pt x="114" y="106"/>
                  </a:lnTo>
                  <a:lnTo>
                    <a:pt x="122" y="90"/>
                  </a:lnTo>
                  <a:lnTo>
                    <a:pt x="146" y="72"/>
                  </a:lnTo>
                  <a:lnTo>
                    <a:pt x="146" y="90"/>
                  </a:lnTo>
                  <a:lnTo>
                    <a:pt x="156" y="81"/>
                  </a:lnTo>
                  <a:lnTo>
                    <a:pt x="156" y="65"/>
                  </a:lnTo>
                  <a:lnTo>
                    <a:pt x="171" y="57"/>
                  </a:lnTo>
                  <a:lnTo>
                    <a:pt x="179" y="41"/>
                  </a:lnTo>
                  <a:lnTo>
                    <a:pt x="196" y="41"/>
                  </a:lnTo>
                  <a:lnTo>
                    <a:pt x="211" y="34"/>
                  </a:lnTo>
                  <a:lnTo>
                    <a:pt x="236" y="9"/>
                  </a:lnTo>
                  <a:lnTo>
                    <a:pt x="251" y="16"/>
                  </a:lnTo>
                  <a:lnTo>
                    <a:pt x="268" y="0"/>
                  </a:lnTo>
                  <a:lnTo>
                    <a:pt x="293" y="0"/>
                  </a:lnTo>
                  <a:lnTo>
                    <a:pt x="308" y="9"/>
                  </a:lnTo>
                  <a:lnTo>
                    <a:pt x="342" y="34"/>
                  </a:lnTo>
                  <a:lnTo>
                    <a:pt x="326" y="41"/>
                  </a:lnTo>
                  <a:lnTo>
                    <a:pt x="308" y="41"/>
                  </a:lnTo>
                  <a:lnTo>
                    <a:pt x="326" y="49"/>
                  </a:lnTo>
                  <a:lnTo>
                    <a:pt x="333" y="57"/>
                  </a:lnTo>
                  <a:lnTo>
                    <a:pt x="308" y="81"/>
                  </a:lnTo>
                  <a:lnTo>
                    <a:pt x="317" y="57"/>
                  </a:lnTo>
                  <a:lnTo>
                    <a:pt x="293" y="41"/>
                  </a:lnTo>
                  <a:lnTo>
                    <a:pt x="276" y="49"/>
                  </a:lnTo>
                  <a:lnTo>
                    <a:pt x="268" y="81"/>
                  </a:lnTo>
                  <a:lnTo>
                    <a:pt x="261" y="90"/>
                  </a:lnTo>
                  <a:lnTo>
                    <a:pt x="227" y="90"/>
                  </a:lnTo>
                  <a:lnTo>
                    <a:pt x="211" y="72"/>
                  </a:lnTo>
                  <a:lnTo>
                    <a:pt x="202" y="81"/>
                  </a:lnTo>
                  <a:lnTo>
                    <a:pt x="196" y="81"/>
                  </a:lnTo>
                  <a:lnTo>
                    <a:pt x="196" y="97"/>
                  </a:lnTo>
                  <a:lnTo>
                    <a:pt x="179" y="97"/>
                  </a:lnTo>
                  <a:lnTo>
                    <a:pt x="171" y="97"/>
                  </a:lnTo>
                  <a:lnTo>
                    <a:pt x="171" y="112"/>
                  </a:lnTo>
                  <a:lnTo>
                    <a:pt x="162" y="112"/>
                  </a:lnTo>
                  <a:lnTo>
                    <a:pt x="156" y="122"/>
                  </a:lnTo>
                  <a:lnTo>
                    <a:pt x="146" y="137"/>
                  </a:lnTo>
                  <a:lnTo>
                    <a:pt x="146" y="154"/>
                  </a:lnTo>
                  <a:lnTo>
                    <a:pt x="131" y="178"/>
                  </a:lnTo>
                  <a:lnTo>
                    <a:pt x="122" y="203"/>
                  </a:lnTo>
                  <a:lnTo>
                    <a:pt x="114" y="218"/>
                  </a:lnTo>
                  <a:lnTo>
                    <a:pt x="122" y="236"/>
                  </a:lnTo>
                  <a:lnTo>
                    <a:pt x="106" y="243"/>
                  </a:lnTo>
                  <a:lnTo>
                    <a:pt x="99" y="251"/>
                  </a:lnTo>
                  <a:lnTo>
                    <a:pt x="90" y="283"/>
                  </a:lnTo>
                  <a:lnTo>
                    <a:pt x="99" y="317"/>
                  </a:lnTo>
                  <a:lnTo>
                    <a:pt x="99" y="348"/>
                  </a:lnTo>
                  <a:lnTo>
                    <a:pt x="90" y="357"/>
                  </a:lnTo>
                  <a:lnTo>
                    <a:pt x="90" y="380"/>
                  </a:lnTo>
                  <a:lnTo>
                    <a:pt x="81" y="38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62" name="Freeform 59">
              <a:extLst>
                <a:ext uri="{FF2B5EF4-FFF2-40B4-BE49-F238E27FC236}">
                  <a16:creationId xmlns:a16="http://schemas.microsoft.com/office/drawing/2014/main" id="{81917555-4E81-CD4B-A1A4-041A82F2D375}"/>
                </a:ext>
              </a:extLst>
            </p:cNvPr>
            <p:cNvSpPr>
              <a:spLocks noChangeAspect="1"/>
            </p:cNvSpPr>
            <p:nvPr/>
          </p:nvSpPr>
          <p:spPr bwMode="gray">
            <a:xfrm>
              <a:off x="6420472" y="3841097"/>
              <a:ext cx="432056" cy="174910"/>
            </a:xfrm>
            <a:custGeom>
              <a:avLst/>
              <a:gdLst>
                <a:gd name="T0" fmla="*/ 246 w 245"/>
                <a:gd name="T1" fmla="*/ 33 h 98"/>
                <a:gd name="T2" fmla="*/ 238 w 245"/>
                <a:gd name="T3" fmla="*/ 33 h 98"/>
                <a:gd name="T4" fmla="*/ 229 w 245"/>
                <a:gd name="T5" fmla="*/ 8 h 98"/>
                <a:gd name="T6" fmla="*/ 206 w 245"/>
                <a:gd name="T7" fmla="*/ 8 h 98"/>
                <a:gd name="T8" fmla="*/ 180 w 245"/>
                <a:gd name="T9" fmla="*/ 16 h 98"/>
                <a:gd name="T10" fmla="*/ 146 w 245"/>
                <a:gd name="T11" fmla="*/ 16 h 98"/>
                <a:gd name="T12" fmla="*/ 123 w 245"/>
                <a:gd name="T13" fmla="*/ 0 h 98"/>
                <a:gd name="T14" fmla="*/ 99 w 245"/>
                <a:gd name="T15" fmla="*/ 0 h 98"/>
                <a:gd name="T16" fmla="*/ 75 w 245"/>
                <a:gd name="T17" fmla="*/ 16 h 98"/>
                <a:gd name="T18" fmla="*/ 58 w 245"/>
                <a:gd name="T19" fmla="*/ 16 h 98"/>
                <a:gd name="T20" fmla="*/ 40 w 245"/>
                <a:gd name="T21" fmla="*/ 16 h 98"/>
                <a:gd name="T22" fmla="*/ 33 w 245"/>
                <a:gd name="T23" fmla="*/ 0 h 98"/>
                <a:gd name="T24" fmla="*/ 17 w 245"/>
                <a:gd name="T25" fmla="*/ 0 h 98"/>
                <a:gd name="T26" fmla="*/ 8 w 245"/>
                <a:gd name="T27" fmla="*/ 8 h 98"/>
                <a:gd name="T28" fmla="*/ 0 w 245"/>
                <a:gd name="T29" fmla="*/ 26 h 98"/>
                <a:gd name="T30" fmla="*/ 8 w 245"/>
                <a:gd name="T31" fmla="*/ 26 h 98"/>
                <a:gd name="T32" fmla="*/ 8 w 245"/>
                <a:gd name="T33" fmla="*/ 33 h 98"/>
                <a:gd name="T34" fmla="*/ 25 w 245"/>
                <a:gd name="T35" fmla="*/ 16 h 98"/>
                <a:gd name="T36" fmla="*/ 40 w 245"/>
                <a:gd name="T37" fmla="*/ 16 h 98"/>
                <a:gd name="T38" fmla="*/ 49 w 245"/>
                <a:gd name="T39" fmla="*/ 26 h 98"/>
                <a:gd name="T40" fmla="*/ 40 w 245"/>
                <a:gd name="T41" fmla="*/ 26 h 98"/>
                <a:gd name="T42" fmla="*/ 40 w 245"/>
                <a:gd name="T43" fmla="*/ 33 h 98"/>
                <a:gd name="T44" fmla="*/ 17 w 245"/>
                <a:gd name="T45" fmla="*/ 33 h 98"/>
                <a:gd name="T46" fmla="*/ 8 w 245"/>
                <a:gd name="T47" fmla="*/ 42 h 98"/>
                <a:gd name="T48" fmla="*/ 8 w 245"/>
                <a:gd name="T49" fmla="*/ 49 h 98"/>
                <a:gd name="T50" fmla="*/ 17 w 245"/>
                <a:gd name="T51" fmla="*/ 42 h 98"/>
                <a:gd name="T52" fmla="*/ 17 w 245"/>
                <a:gd name="T53" fmla="*/ 49 h 98"/>
                <a:gd name="T54" fmla="*/ 8 w 245"/>
                <a:gd name="T55" fmla="*/ 58 h 98"/>
                <a:gd name="T56" fmla="*/ 8 w 245"/>
                <a:gd name="T57" fmla="*/ 66 h 98"/>
                <a:gd name="T58" fmla="*/ 17 w 245"/>
                <a:gd name="T59" fmla="*/ 74 h 98"/>
                <a:gd name="T60" fmla="*/ 25 w 245"/>
                <a:gd name="T61" fmla="*/ 83 h 98"/>
                <a:gd name="T62" fmla="*/ 33 w 245"/>
                <a:gd name="T63" fmla="*/ 83 h 98"/>
                <a:gd name="T64" fmla="*/ 33 w 245"/>
                <a:gd name="T65" fmla="*/ 92 h 98"/>
                <a:gd name="T66" fmla="*/ 49 w 245"/>
                <a:gd name="T67" fmla="*/ 99 h 98"/>
                <a:gd name="T68" fmla="*/ 66 w 245"/>
                <a:gd name="T69" fmla="*/ 92 h 98"/>
                <a:gd name="T70" fmla="*/ 75 w 245"/>
                <a:gd name="T71" fmla="*/ 92 h 98"/>
                <a:gd name="T72" fmla="*/ 91 w 245"/>
                <a:gd name="T73" fmla="*/ 99 h 98"/>
                <a:gd name="T74" fmla="*/ 99 w 245"/>
                <a:gd name="T75" fmla="*/ 99 h 98"/>
                <a:gd name="T76" fmla="*/ 115 w 245"/>
                <a:gd name="T77" fmla="*/ 92 h 98"/>
                <a:gd name="T78" fmla="*/ 131 w 245"/>
                <a:gd name="T79" fmla="*/ 92 h 98"/>
                <a:gd name="T80" fmla="*/ 131 w 245"/>
                <a:gd name="T81" fmla="*/ 99 h 98"/>
                <a:gd name="T82" fmla="*/ 140 w 245"/>
                <a:gd name="T83" fmla="*/ 99 h 98"/>
                <a:gd name="T84" fmla="*/ 140 w 245"/>
                <a:gd name="T85" fmla="*/ 92 h 98"/>
                <a:gd name="T86" fmla="*/ 165 w 245"/>
                <a:gd name="T87" fmla="*/ 83 h 98"/>
                <a:gd name="T88" fmla="*/ 171 w 245"/>
                <a:gd name="T89" fmla="*/ 92 h 98"/>
                <a:gd name="T90" fmla="*/ 197 w 245"/>
                <a:gd name="T91" fmla="*/ 83 h 98"/>
                <a:gd name="T92" fmla="*/ 221 w 245"/>
                <a:gd name="T93" fmla="*/ 83 h 98"/>
                <a:gd name="T94" fmla="*/ 221 w 245"/>
                <a:gd name="T95" fmla="*/ 74 h 98"/>
                <a:gd name="T96" fmla="*/ 246 w 245"/>
                <a:gd name="T97" fmla="*/ 83 h 98"/>
                <a:gd name="T98" fmla="*/ 238 w 245"/>
                <a:gd name="T99" fmla="*/ 42 h 98"/>
                <a:gd name="T100" fmla="*/ 246 w 245"/>
                <a:gd name="T101" fmla="*/ 33 h 9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245" h="98">
                  <a:moveTo>
                    <a:pt x="244" y="32"/>
                  </a:moveTo>
                  <a:lnTo>
                    <a:pt x="236" y="32"/>
                  </a:lnTo>
                  <a:lnTo>
                    <a:pt x="227" y="8"/>
                  </a:lnTo>
                  <a:lnTo>
                    <a:pt x="204" y="8"/>
                  </a:lnTo>
                  <a:lnTo>
                    <a:pt x="179" y="16"/>
                  </a:lnTo>
                  <a:lnTo>
                    <a:pt x="145" y="16"/>
                  </a:lnTo>
                  <a:lnTo>
                    <a:pt x="122" y="0"/>
                  </a:lnTo>
                  <a:lnTo>
                    <a:pt x="98" y="0"/>
                  </a:lnTo>
                  <a:lnTo>
                    <a:pt x="74" y="16"/>
                  </a:lnTo>
                  <a:lnTo>
                    <a:pt x="58" y="16"/>
                  </a:lnTo>
                  <a:lnTo>
                    <a:pt x="40" y="16"/>
                  </a:lnTo>
                  <a:lnTo>
                    <a:pt x="33" y="0"/>
                  </a:lnTo>
                  <a:lnTo>
                    <a:pt x="17" y="0"/>
                  </a:lnTo>
                  <a:lnTo>
                    <a:pt x="8" y="8"/>
                  </a:lnTo>
                  <a:lnTo>
                    <a:pt x="0" y="25"/>
                  </a:lnTo>
                  <a:lnTo>
                    <a:pt x="8" y="25"/>
                  </a:lnTo>
                  <a:lnTo>
                    <a:pt x="8" y="32"/>
                  </a:lnTo>
                  <a:lnTo>
                    <a:pt x="25" y="16"/>
                  </a:lnTo>
                  <a:lnTo>
                    <a:pt x="40" y="16"/>
                  </a:lnTo>
                  <a:lnTo>
                    <a:pt x="49" y="25"/>
                  </a:lnTo>
                  <a:lnTo>
                    <a:pt x="40" y="25"/>
                  </a:lnTo>
                  <a:lnTo>
                    <a:pt x="40" y="32"/>
                  </a:lnTo>
                  <a:lnTo>
                    <a:pt x="17" y="32"/>
                  </a:lnTo>
                  <a:lnTo>
                    <a:pt x="8" y="41"/>
                  </a:lnTo>
                  <a:lnTo>
                    <a:pt x="8" y="48"/>
                  </a:lnTo>
                  <a:lnTo>
                    <a:pt x="17" y="41"/>
                  </a:lnTo>
                  <a:lnTo>
                    <a:pt x="17" y="48"/>
                  </a:lnTo>
                  <a:lnTo>
                    <a:pt x="8" y="57"/>
                  </a:lnTo>
                  <a:lnTo>
                    <a:pt x="8" y="65"/>
                  </a:lnTo>
                  <a:lnTo>
                    <a:pt x="17" y="73"/>
                  </a:lnTo>
                  <a:lnTo>
                    <a:pt x="25" y="81"/>
                  </a:lnTo>
                  <a:lnTo>
                    <a:pt x="33" y="81"/>
                  </a:lnTo>
                  <a:lnTo>
                    <a:pt x="33" y="90"/>
                  </a:lnTo>
                  <a:lnTo>
                    <a:pt x="49" y="97"/>
                  </a:lnTo>
                  <a:lnTo>
                    <a:pt x="65" y="90"/>
                  </a:lnTo>
                  <a:lnTo>
                    <a:pt x="74" y="90"/>
                  </a:lnTo>
                  <a:lnTo>
                    <a:pt x="90" y="97"/>
                  </a:lnTo>
                  <a:lnTo>
                    <a:pt x="98" y="97"/>
                  </a:lnTo>
                  <a:lnTo>
                    <a:pt x="114" y="90"/>
                  </a:lnTo>
                  <a:lnTo>
                    <a:pt x="130" y="90"/>
                  </a:lnTo>
                  <a:lnTo>
                    <a:pt x="130" y="97"/>
                  </a:lnTo>
                  <a:lnTo>
                    <a:pt x="139" y="97"/>
                  </a:lnTo>
                  <a:lnTo>
                    <a:pt x="139" y="90"/>
                  </a:lnTo>
                  <a:lnTo>
                    <a:pt x="164" y="81"/>
                  </a:lnTo>
                  <a:lnTo>
                    <a:pt x="170" y="90"/>
                  </a:lnTo>
                  <a:lnTo>
                    <a:pt x="195" y="81"/>
                  </a:lnTo>
                  <a:lnTo>
                    <a:pt x="219" y="81"/>
                  </a:lnTo>
                  <a:lnTo>
                    <a:pt x="219" y="73"/>
                  </a:lnTo>
                  <a:lnTo>
                    <a:pt x="244" y="81"/>
                  </a:lnTo>
                  <a:lnTo>
                    <a:pt x="236" y="41"/>
                  </a:lnTo>
                  <a:lnTo>
                    <a:pt x="244" y="32"/>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63" name="Freeform 60">
              <a:extLst>
                <a:ext uri="{FF2B5EF4-FFF2-40B4-BE49-F238E27FC236}">
                  <a16:creationId xmlns:a16="http://schemas.microsoft.com/office/drawing/2014/main" id="{6B0DB189-7AA0-F14E-9A76-F1857B8FE3BD}"/>
                </a:ext>
              </a:extLst>
            </p:cNvPr>
            <p:cNvSpPr>
              <a:spLocks noChangeAspect="1"/>
            </p:cNvSpPr>
            <p:nvPr/>
          </p:nvSpPr>
          <p:spPr bwMode="gray">
            <a:xfrm>
              <a:off x="4115006" y="5291097"/>
              <a:ext cx="190664" cy="1035465"/>
            </a:xfrm>
            <a:custGeom>
              <a:avLst/>
              <a:gdLst>
                <a:gd name="T0" fmla="*/ 84 w 107"/>
                <a:gd name="T1" fmla="*/ 0 h 583"/>
                <a:gd name="T2" fmla="*/ 91 w 107"/>
                <a:gd name="T3" fmla="*/ 32 h 583"/>
                <a:gd name="T4" fmla="*/ 108 w 107"/>
                <a:gd name="T5" fmla="*/ 73 h 583"/>
                <a:gd name="T6" fmla="*/ 91 w 107"/>
                <a:gd name="T7" fmla="*/ 98 h 583"/>
                <a:gd name="T8" fmla="*/ 84 w 107"/>
                <a:gd name="T9" fmla="*/ 148 h 583"/>
                <a:gd name="T10" fmla="*/ 73 w 107"/>
                <a:gd name="T11" fmla="*/ 231 h 583"/>
                <a:gd name="T12" fmla="*/ 67 w 107"/>
                <a:gd name="T13" fmla="*/ 272 h 583"/>
                <a:gd name="T14" fmla="*/ 58 w 107"/>
                <a:gd name="T15" fmla="*/ 313 h 583"/>
                <a:gd name="T16" fmla="*/ 49 w 107"/>
                <a:gd name="T17" fmla="*/ 363 h 583"/>
                <a:gd name="T18" fmla="*/ 49 w 107"/>
                <a:gd name="T19" fmla="*/ 411 h 583"/>
                <a:gd name="T20" fmla="*/ 58 w 107"/>
                <a:gd name="T21" fmla="*/ 420 h 583"/>
                <a:gd name="T22" fmla="*/ 42 w 107"/>
                <a:gd name="T23" fmla="*/ 467 h 583"/>
                <a:gd name="T24" fmla="*/ 33 w 107"/>
                <a:gd name="T25" fmla="*/ 510 h 583"/>
                <a:gd name="T26" fmla="*/ 33 w 107"/>
                <a:gd name="T27" fmla="*/ 534 h 583"/>
                <a:gd name="T28" fmla="*/ 42 w 107"/>
                <a:gd name="T29" fmla="*/ 550 h 583"/>
                <a:gd name="T30" fmla="*/ 73 w 107"/>
                <a:gd name="T31" fmla="*/ 560 h 583"/>
                <a:gd name="T32" fmla="*/ 91 w 107"/>
                <a:gd name="T33" fmla="*/ 568 h 583"/>
                <a:gd name="T34" fmla="*/ 67 w 107"/>
                <a:gd name="T35" fmla="*/ 575 h 583"/>
                <a:gd name="T36" fmla="*/ 58 w 107"/>
                <a:gd name="T37" fmla="*/ 591 h 583"/>
                <a:gd name="T38" fmla="*/ 58 w 107"/>
                <a:gd name="T39" fmla="*/ 584 h 583"/>
                <a:gd name="T40" fmla="*/ 42 w 107"/>
                <a:gd name="T41" fmla="*/ 584 h 583"/>
                <a:gd name="T42" fmla="*/ 33 w 107"/>
                <a:gd name="T43" fmla="*/ 568 h 583"/>
                <a:gd name="T44" fmla="*/ 17 w 107"/>
                <a:gd name="T45" fmla="*/ 560 h 583"/>
                <a:gd name="T46" fmla="*/ 8 w 107"/>
                <a:gd name="T47" fmla="*/ 560 h 583"/>
                <a:gd name="T48" fmla="*/ 17 w 107"/>
                <a:gd name="T49" fmla="*/ 542 h 583"/>
                <a:gd name="T50" fmla="*/ 17 w 107"/>
                <a:gd name="T51" fmla="*/ 542 h 583"/>
                <a:gd name="T52" fmla="*/ 17 w 107"/>
                <a:gd name="T53" fmla="*/ 542 h 583"/>
                <a:gd name="T54" fmla="*/ 17 w 107"/>
                <a:gd name="T55" fmla="*/ 518 h 583"/>
                <a:gd name="T56" fmla="*/ 0 w 107"/>
                <a:gd name="T57" fmla="*/ 510 h 583"/>
                <a:gd name="T58" fmla="*/ 8 w 107"/>
                <a:gd name="T59" fmla="*/ 477 h 583"/>
                <a:gd name="T60" fmla="*/ 17 w 107"/>
                <a:gd name="T61" fmla="*/ 484 h 583"/>
                <a:gd name="T62" fmla="*/ 8 w 107"/>
                <a:gd name="T63" fmla="*/ 452 h 583"/>
                <a:gd name="T64" fmla="*/ 8 w 107"/>
                <a:gd name="T65" fmla="*/ 436 h 583"/>
                <a:gd name="T66" fmla="*/ 17 w 107"/>
                <a:gd name="T67" fmla="*/ 411 h 583"/>
                <a:gd name="T68" fmla="*/ 23 w 107"/>
                <a:gd name="T69" fmla="*/ 420 h 583"/>
                <a:gd name="T70" fmla="*/ 42 w 107"/>
                <a:gd name="T71" fmla="*/ 363 h 583"/>
                <a:gd name="T72" fmla="*/ 23 w 107"/>
                <a:gd name="T73" fmla="*/ 353 h 583"/>
                <a:gd name="T74" fmla="*/ 33 w 107"/>
                <a:gd name="T75" fmla="*/ 320 h 583"/>
                <a:gd name="T76" fmla="*/ 33 w 107"/>
                <a:gd name="T77" fmla="*/ 287 h 583"/>
                <a:gd name="T78" fmla="*/ 49 w 107"/>
                <a:gd name="T79" fmla="*/ 189 h 583"/>
                <a:gd name="T80" fmla="*/ 58 w 107"/>
                <a:gd name="T81" fmla="*/ 155 h 583"/>
                <a:gd name="T82" fmla="*/ 67 w 107"/>
                <a:gd name="T83" fmla="*/ 73 h 583"/>
                <a:gd name="T84" fmla="*/ 67 w 107"/>
                <a:gd name="T85" fmla="*/ 7 h 58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07" h="583">
                  <a:moveTo>
                    <a:pt x="66" y="7"/>
                  </a:moveTo>
                  <a:lnTo>
                    <a:pt x="82" y="0"/>
                  </a:lnTo>
                  <a:lnTo>
                    <a:pt x="89" y="24"/>
                  </a:lnTo>
                  <a:lnTo>
                    <a:pt x="89" y="32"/>
                  </a:lnTo>
                  <a:lnTo>
                    <a:pt x="97" y="72"/>
                  </a:lnTo>
                  <a:lnTo>
                    <a:pt x="106" y="72"/>
                  </a:lnTo>
                  <a:lnTo>
                    <a:pt x="106" y="90"/>
                  </a:lnTo>
                  <a:lnTo>
                    <a:pt x="89" y="97"/>
                  </a:lnTo>
                  <a:lnTo>
                    <a:pt x="97" y="121"/>
                  </a:lnTo>
                  <a:lnTo>
                    <a:pt x="82" y="146"/>
                  </a:lnTo>
                  <a:lnTo>
                    <a:pt x="66" y="193"/>
                  </a:lnTo>
                  <a:lnTo>
                    <a:pt x="72" y="227"/>
                  </a:lnTo>
                  <a:lnTo>
                    <a:pt x="66" y="252"/>
                  </a:lnTo>
                  <a:lnTo>
                    <a:pt x="66" y="268"/>
                  </a:lnTo>
                  <a:lnTo>
                    <a:pt x="57" y="275"/>
                  </a:lnTo>
                  <a:lnTo>
                    <a:pt x="57" y="308"/>
                  </a:lnTo>
                  <a:lnTo>
                    <a:pt x="48" y="323"/>
                  </a:lnTo>
                  <a:lnTo>
                    <a:pt x="48" y="357"/>
                  </a:lnTo>
                  <a:lnTo>
                    <a:pt x="48" y="373"/>
                  </a:lnTo>
                  <a:lnTo>
                    <a:pt x="48" y="405"/>
                  </a:lnTo>
                  <a:lnTo>
                    <a:pt x="57" y="405"/>
                  </a:lnTo>
                  <a:lnTo>
                    <a:pt x="57" y="414"/>
                  </a:lnTo>
                  <a:lnTo>
                    <a:pt x="48" y="445"/>
                  </a:lnTo>
                  <a:lnTo>
                    <a:pt x="41" y="460"/>
                  </a:lnTo>
                  <a:lnTo>
                    <a:pt x="41" y="477"/>
                  </a:lnTo>
                  <a:lnTo>
                    <a:pt x="32" y="502"/>
                  </a:lnTo>
                  <a:lnTo>
                    <a:pt x="32" y="519"/>
                  </a:lnTo>
                  <a:lnTo>
                    <a:pt x="32" y="526"/>
                  </a:lnTo>
                  <a:lnTo>
                    <a:pt x="41" y="519"/>
                  </a:lnTo>
                  <a:lnTo>
                    <a:pt x="41" y="542"/>
                  </a:lnTo>
                  <a:lnTo>
                    <a:pt x="48" y="551"/>
                  </a:lnTo>
                  <a:lnTo>
                    <a:pt x="72" y="551"/>
                  </a:lnTo>
                  <a:lnTo>
                    <a:pt x="89" y="551"/>
                  </a:lnTo>
                  <a:lnTo>
                    <a:pt x="89" y="559"/>
                  </a:lnTo>
                  <a:lnTo>
                    <a:pt x="82" y="559"/>
                  </a:lnTo>
                  <a:lnTo>
                    <a:pt x="66" y="566"/>
                  </a:lnTo>
                  <a:lnTo>
                    <a:pt x="66" y="582"/>
                  </a:lnTo>
                  <a:lnTo>
                    <a:pt x="57" y="582"/>
                  </a:lnTo>
                  <a:lnTo>
                    <a:pt x="48" y="575"/>
                  </a:lnTo>
                  <a:lnTo>
                    <a:pt x="57" y="575"/>
                  </a:lnTo>
                  <a:lnTo>
                    <a:pt x="57" y="566"/>
                  </a:lnTo>
                  <a:lnTo>
                    <a:pt x="41" y="575"/>
                  </a:lnTo>
                  <a:lnTo>
                    <a:pt x="32" y="566"/>
                  </a:lnTo>
                  <a:lnTo>
                    <a:pt x="32" y="559"/>
                  </a:lnTo>
                  <a:lnTo>
                    <a:pt x="23" y="559"/>
                  </a:lnTo>
                  <a:lnTo>
                    <a:pt x="17" y="551"/>
                  </a:lnTo>
                  <a:lnTo>
                    <a:pt x="17" y="559"/>
                  </a:lnTo>
                  <a:lnTo>
                    <a:pt x="8" y="551"/>
                  </a:lnTo>
                  <a:lnTo>
                    <a:pt x="8" y="542"/>
                  </a:lnTo>
                  <a:lnTo>
                    <a:pt x="17" y="534"/>
                  </a:lnTo>
                  <a:lnTo>
                    <a:pt x="17" y="526"/>
                  </a:lnTo>
                  <a:lnTo>
                    <a:pt x="17" y="534"/>
                  </a:lnTo>
                  <a:lnTo>
                    <a:pt x="8" y="542"/>
                  </a:lnTo>
                  <a:lnTo>
                    <a:pt x="17" y="534"/>
                  </a:lnTo>
                  <a:lnTo>
                    <a:pt x="17" y="526"/>
                  </a:lnTo>
                  <a:lnTo>
                    <a:pt x="17" y="510"/>
                  </a:lnTo>
                  <a:lnTo>
                    <a:pt x="8" y="510"/>
                  </a:lnTo>
                  <a:lnTo>
                    <a:pt x="0" y="502"/>
                  </a:lnTo>
                  <a:lnTo>
                    <a:pt x="0" y="494"/>
                  </a:lnTo>
                  <a:lnTo>
                    <a:pt x="8" y="470"/>
                  </a:lnTo>
                  <a:lnTo>
                    <a:pt x="8" y="460"/>
                  </a:lnTo>
                  <a:lnTo>
                    <a:pt x="17" y="477"/>
                  </a:lnTo>
                  <a:lnTo>
                    <a:pt x="23" y="454"/>
                  </a:lnTo>
                  <a:lnTo>
                    <a:pt x="8" y="445"/>
                  </a:lnTo>
                  <a:lnTo>
                    <a:pt x="0" y="445"/>
                  </a:lnTo>
                  <a:lnTo>
                    <a:pt x="8" y="429"/>
                  </a:lnTo>
                  <a:lnTo>
                    <a:pt x="17" y="429"/>
                  </a:lnTo>
                  <a:lnTo>
                    <a:pt x="17" y="405"/>
                  </a:lnTo>
                  <a:lnTo>
                    <a:pt x="23" y="395"/>
                  </a:lnTo>
                  <a:lnTo>
                    <a:pt x="23" y="414"/>
                  </a:lnTo>
                  <a:lnTo>
                    <a:pt x="41" y="364"/>
                  </a:lnTo>
                  <a:lnTo>
                    <a:pt x="41" y="357"/>
                  </a:lnTo>
                  <a:lnTo>
                    <a:pt x="32" y="357"/>
                  </a:lnTo>
                  <a:lnTo>
                    <a:pt x="23" y="348"/>
                  </a:lnTo>
                  <a:lnTo>
                    <a:pt x="23" y="323"/>
                  </a:lnTo>
                  <a:lnTo>
                    <a:pt x="32" y="315"/>
                  </a:lnTo>
                  <a:lnTo>
                    <a:pt x="23" y="292"/>
                  </a:lnTo>
                  <a:lnTo>
                    <a:pt x="32" y="283"/>
                  </a:lnTo>
                  <a:lnTo>
                    <a:pt x="57" y="209"/>
                  </a:lnTo>
                  <a:lnTo>
                    <a:pt x="48" y="186"/>
                  </a:lnTo>
                  <a:lnTo>
                    <a:pt x="57" y="171"/>
                  </a:lnTo>
                  <a:lnTo>
                    <a:pt x="57" y="153"/>
                  </a:lnTo>
                  <a:lnTo>
                    <a:pt x="66" y="121"/>
                  </a:lnTo>
                  <a:lnTo>
                    <a:pt x="66" y="72"/>
                  </a:lnTo>
                  <a:lnTo>
                    <a:pt x="72" y="49"/>
                  </a:lnTo>
                  <a:lnTo>
                    <a:pt x="66" y="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64" name="Freeform 61">
              <a:extLst>
                <a:ext uri="{FF2B5EF4-FFF2-40B4-BE49-F238E27FC236}">
                  <a16:creationId xmlns:a16="http://schemas.microsoft.com/office/drawing/2014/main" id="{40E3904C-DAF4-3E44-9257-291F92B48139}"/>
                </a:ext>
              </a:extLst>
            </p:cNvPr>
            <p:cNvSpPr>
              <a:spLocks noChangeAspect="1"/>
            </p:cNvSpPr>
            <p:nvPr/>
          </p:nvSpPr>
          <p:spPr bwMode="gray">
            <a:xfrm>
              <a:off x="4155238" y="6284583"/>
              <a:ext cx="120696" cy="113691"/>
            </a:xfrm>
            <a:custGeom>
              <a:avLst/>
              <a:gdLst>
                <a:gd name="T0" fmla="*/ 68 w 67"/>
                <a:gd name="T1" fmla="*/ 49 h 64"/>
                <a:gd name="T2" fmla="*/ 68 w 67"/>
                <a:gd name="T3" fmla="*/ 0 h 64"/>
                <a:gd name="T4" fmla="*/ 50 w 67"/>
                <a:gd name="T5" fmla="*/ 7 h 64"/>
                <a:gd name="T6" fmla="*/ 50 w 67"/>
                <a:gd name="T7" fmla="*/ 23 h 64"/>
                <a:gd name="T8" fmla="*/ 44 w 67"/>
                <a:gd name="T9" fmla="*/ 33 h 64"/>
                <a:gd name="T10" fmla="*/ 35 w 67"/>
                <a:gd name="T11" fmla="*/ 33 h 64"/>
                <a:gd name="T12" fmla="*/ 9 w 67"/>
                <a:gd name="T13" fmla="*/ 16 h 64"/>
                <a:gd name="T14" fmla="*/ 0 w 67"/>
                <a:gd name="T15" fmla="*/ 23 h 64"/>
                <a:gd name="T16" fmla="*/ 9 w 67"/>
                <a:gd name="T17" fmla="*/ 33 h 64"/>
                <a:gd name="T18" fmla="*/ 19 w 67"/>
                <a:gd name="T19" fmla="*/ 33 h 64"/>
                <a:gd name="T20" fmla="*/ 19 w 67"/>
                <a:gd name="T21" fmla="*/ 41 h 64"/>
                <a:gd name="T22" fmla="*/ 26 w 67"/>
                <a:gd name="T23" fmla="*/ 41 h 64"/>
                <a:gd name="T24" fmla="*/ 26 w 67"/>
                <a:gd name="T25" fmla="*/ 49 h 64"/>
                <a:gd name="T26" fmla="*/ 44 w 67"/>
                <a:gd name="T27" fmla="*/ 58 h 64"/>
                <a:gd name="T28" fmla="*/ 50 w 67"/>
                <a:gd name="T29" fmla="*/ 58 h 64"/>
                <a:gd name="T30" fmla="*/ 61 w 67"/>
                <a:gd name="T31" fmla="*/ 64 h 64"/>
                <a:gd name="T32" fmla="*/ 68 w 67"/>
                <a:gd name="T33" fmla="*/ 49 h 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7" h="64">
                  <a:moveTo>
                    <a:pt x="66" y="48"/>
                  </a:moveTo>
                  <a:lnTo>
                    <a:pt x="66" y="0"/>
                  </a:lnTo>
                  <a:lnTo>
                    <a:pt x="49" y="7"/>
                  </a:lnTo>
                  <a:lnTo>
                    <a:pt x="49" y="23"/>
                  </a:lnTo>
                  <a:lnTo>
                    <a:pt x="43" y="32"/>
                  </a:lnTo>
                  <a:lnTo>
                    <a:pt x="34" y="32"/>
                  </a:lnTo>
                  <a:lnTo>
                    <a:pt x="9" y="16"/>
                  </a:lnTo>
                  <a:lnTo>
                    <a:pt x="0" y="23"/>
                  </a:lnTo>
                  <a:lnTo>
                    <a:pt x="9" y="32"/>
                  </a:lnTo>
                  <a:lnTo>
                    <a:pt x="18" y="32"/>
                  </a:lnTo>
                  <a:lnTo>
                    <a:pt x="18" y="40"/>
                  </a:lnTo>
                  <a:lnTo>
                    <a:pt x="25" y="40"/>
                  </a:lnTo>
                  <a:lnTo>
                    <a:pt x="25" y="48"/>
                  </a:lnTo>
                  <a:lnTo>
                    <a:pt x="43" y="57"/>
                  </a:lnTo>
                  <a:lnTo>
                    <a:pt x="49" y="57"/>
                  </a:lnTo>
                  <a:lnTo>
                    <a:pt x="59" y="63"/>
                  </a:lnTo>
                  <a:lnTo>
                    <a:pt x="66" y="4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65" name="Freeform 62">
              <a:extLst>
                <a:ext uri="{FF2B5EF4-FFF2-40B4-BE49-F238E27FC236}">
                  <a16:creationId xmlns:a16="http://schemas.microsoft.com/office/drawing/2014/main" id="{C4D737FB-37AB-A744-8EF4-77B35AE8071A}"/>
                </a:ext>
              </a:extLst>
            </p:cNvPr>
            <p:cNvSpPr>
              <a:spLocks noChangeAspect="1"/>
            </p:cNvSpPr>
            <p:nvPr/>
          </p:nvSpPr>
          <p:spPr bwMode="gray">
            <a:xfrm>
              <a:off x="4272436" y="6284583"/>
              <a:ext cx="89210" cy="129433"/>
            </a:xfrm>
            <a:custGeom>
              <a:avLst/>
              <a:gdLst>
                <a:gd name="T0" fmla="*/ 0 w 50"/>
                <a:gd name="T1" fmla="*/ 49 h 73"/>
                <a:gd name="T2" fmla="*/ 0 w 50"/>
                <a:gd name="T3" fmla="*/ 0 h 73"/>
                <a:gd name="T4" fmla="*/ 8 w 50"/>
                <a:gd name="T5" fmla="*/ 23 h 73"/>
                <a:gd name="T6" fmla="*/ 34 w 50"/>
                <a:gd name="T7" fmla="*/ 41 h 73"/>
                <a:gd name="T8" fmla="*/ 50 w 50"/>
                <a:gd name="T9" fmla="*/ 49 h 73"/>
                <a:gd name="T10" fmla="*/ 43 w 50"/>
                <a:gd name="T11" fmla="*/ 58 h 73"/>
                <a:gd name="T12" fmla="*/ 17 w 50"/>
                <a:gd name="T13" fmla="*/ 64 h 73"/>
                <a:gd name="T14" fmla="*/ 8 w 50"/>
                <a:gd name="T15" fmla="*/ 73 h 73"/>
                <a:gd name="T16" fmla="*/ 0 w 50"/>
                <a:gd name="T17" fmla="*/ 49 h 7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0" h="73">
                  <a:moveTo>
                    <a:pt x="0" y="48"/>
                  </a:moveTo>
                  <a:lnTo>
                    <a:pt x="0" y="0"/>
                  </a:lnTo>
                  <a:lnTo>
                    <a:pt x="8" y="23"/>
                  </a:lnTo>
                  <a:lnTo>
                    <a:pt x="33" y="40"/>
                  </a:lnTo>
                  <a:lnTo>
                    <a:pt x="49" y="48"/>
                  </a:lnTo>
                  <a:lnTo>
                    <a:pt x="42" y="57"/>
                  </a:lnTo>
                  <a:lnTo>
                    <a:pt x="17" y="63"/>
                  </a:lnTo>
                  <a:lnTo>
                    <a:pt x="8" y="72"/>
                  </a:lnTo>
                  <a:lnTo>
                    <a:pt x="0" y="4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66" name="Freeform 63">
              <a:extLst>
                <a:ext uri="{FF2B5EF4-FFF2-40B4-BE49-F238E27FC236}">
                  <a16:creationId xmlns:a16="http://schemas.microsoft.com/office/drawing/2014/main" id="{1107511E-C0B0-044B-B289-A53ED7C690EE}"/>
                </a:ext>
              </a:extLst>
            </p:cNvPr>
            <p:cNvSpPr>
              <a:spLocks noChangeAspect="1"/>
            </p:cNvSpPr>
            <p:nvPr/>
          </p:nvSpPr>
          <p:spPr bwMode="gray">
            <a:xfrm>
              <a:off x="4170981" y="5390795"/>
              <a:ext cx="451298" cy="881544"/>
            </a:xfrm>
            <a:custGeom>
              <a:avLst/>
              <a:gdLst>
                <a:gd name="T0" fmla="*/ 206 w 253"/>
                <a:gd name="T1" fmla="*/ 124 h 496"/>
                <a:gd name="T2" fmla="*/ 257 w 253"/>
                <a:gd name="T3" fmla="*/ 75 h 496"/>
                <a:gd name="T4" fmla="*/ 241 w 253"/>
                <a:gd name="T5" fmla="*/ 51 h 496"/>
                <a:gd name="T6" fmla="*/ 225 w 253"/>
                <a:gd name="T7" fmla="*/ 75 h 496"/>
                <a:gd name="T8" fmla="*/ 191 w 253"/>
                <a:gd name="T9" fmla="*/ 75 h 496"/>
                <a:gd name="T10" fmla="*/ 200 w 253"/>
                <a:gd name="T11" fmla="*/ 51 h 496"/>
                <a:gd name="T12" fmla="*/ 158 w 253"/>
                <a:gd name="T13" fmla="*/ 35 h 496"/>
                <a:gd name="T14" fmla="*/ 124 w 253"/>
                <a:gd name="T15" fmla="*/ 0 h 496"/>
                <a:gd name="T16" fmla="*/ 92 w 253"/>
                <a:gd name="T17" fmla="*/ 0 h 496"/>
                <a:gd name="T18" fmla="*/ 75 w 253"/>
                <a:gd name="T19" fmla="*/ 35 h 496"/>
                <a:gd name="T20" fmla="*/ 66 w 253"/>
                <a:gd name="T21" fmla="*/ 66 h 496"/>
                <a:gd name="T22" fmla="*/ 35 w 253"/>
                <a:gd name="T23" fmla="*/ 139 h 496"/>
                <a:gd name="T24" fmla="*/ 35 w 253"/>
                <a:gd name="T25" fmla="*/ 199 h 496"/>
                <a:gd name="T26" fmla="*/ 25 w 253"/>
                <a:gd name="T27" fmla="*/ 223 h 496"/>
                <a:gd name="T28" fmla="*/ 16 w 253"/>
                <a:gd name="T29" fmla="*/ 271 h 496"/>
                <a:gd name="T30" fmla="*/ 16 w 253"/>
                <a:gd name="T31" fmla="*/ 322 h 496"/>
                <a:gd name="T32" fmla="*/ 25 w 253"/>
                <a:gd name="T33" fmla="*/ 355 h 496"/>
                <a:gd name="T34" fmla="*/ 16 w 253"/>
                <a:gd name="T35" fmla="*/ 395 h 496"/>
                <a:gd name="T36" fmla="*/ 9 w 253"/>
                <a:gd name="T37" fmla="*/ 428 h 496"/>
                <a:gd name="T38" fmla="*/ 0 w 253"/>
                <a:gd name="T39" fmla="*/ 470 h 496"/>
                <a:gd name="T40" fmla="*/ 9 w 253"/>
                <a:gd name="T41" fmla="*/ 470 h 496"/>
                <a:gd name="T42" fmla="*/ 16 w 253"/>
                <a:gd name="T43" fmla="*/ 503 h 496"/>
                <a:gd name="T44" fmla="*/ 58 w 253"/>
                <a:gd name="T45" fmla="*/ 503 h 496"/>
                <a:gd name="T46" fmla="*/ 58 w 253"/>
                <a:gd name="T47" fmla="*/ 470 h 496"/>
                <a:gd name="T48" fmla="*/ 75 w 253"/>
                <a:gd name="T49" fmla="*/ 436 h 496"/>
                <a:gd name="T50" fmla="*/ 101 w 253"/>
                <a:gd name="T51" fmla="*/ 404 h 496"/>
                <a:gd name="T52" fmla="*/ 75 w 253"/>
                <a:gd name="T53" fmla="*/ 387 h 496"/>
                <a:gd name="T54" fmla="*/ 84 w 253"/>
                <a:gd name="T55" fmla="*/ 370 h 496"/>
                <a:gd name="T56" fmla="*/ 101 w 253"/>
                <a:gd name="T57" fmla="*/ 355 h 496"/>
                <a:gd name="T58" fmla="*/ 108 w 253"/>
                <a:gd name="T59" fmla="*/ 338 h 496"/>
                <a:gd name="T60" fmla="*/ 117 w 253"/>
                <a:gd name="T61" fmla="*/ 322 h 496"/>
                <a:gd name="T62" fmla="*/ 124 w 253"/>
                <a:gd name="T63" fmla="*/ 313 h 496"/>
                <a:gd name="T64" fmla="*/ 108 w 253"/>
                <a:gd name="T65" fmla="*/ 289 h 496"/>
                <a:gd name="T66" fmla="*/ 142 w 253"/>
                <a:gd name="T67" fmla="*/ 289 h 496"/>
                <a:gd name="T68" fmla="*/ 142 w 253"/>
                <a:gd name="T69" fmla="*/ 256 h 496"/>
                <a:gd name="T70" fmla="*/ 165 w 253"/>
                <a:gd name="T71" fmla="*/ 256 h 496"/>
                <a:gd name="T72" fmla="*/ 215 w 253"/>
                <a:gd name="T73" fmla="*/ 223 h 496"/>
                <a:gd name="T74" fmla="*/ 206 w 253"/>
                <a:gd name="T75" fmla="*/ 205 h 496"/>
                <a:gd name="T76" fmla="*/ 191 w 253"/>
                <a:gd name="T77" fmla="*/ 190 h 49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253" h="496">
                  <a:moveTo>
                    <a:pt x="187" y="178"/>
                  </a:moveTo>
                  <a:lnTo>
                    <a:pt x="202" y="122"/>
                  </a:lnTo>
                  <a:lnTo>
                    <a:pt x="236" y="81"/>
                  </a:lnTo>
                  <a:lnTo>
                    <a:pt x="252" y="74"/>
                  </a:lnTo>
                  <a:lnTo>
                    <a:pt x="244" y="50"/>
                  </a:lnTo>
                  <a:lnTo>
                    <a:pt x="236" y="50"/>
                  </a:lnTo>
                  <a:lnTo>
                    <a:pt x="236" y="65"/>
                  </a:lnTo>
                  <a:lnTo>
                    <a:pt x="221" y="74"/>
                  </a:lnTo>
                  <a:lnTo>
                    <a:pt x="211" y="81"/>
                  </a:lnTo>
                  <a:lnTo>
                    <a:pt x="187" y="74"/>
                  </a:lnTo>
                  <a:lnTo>
                    <a:pt x="196" y="57"/>
                  </a:lnTo>
                  <a:lnTo>
                    <a:pt x="196" y="50"/>
                  </a:lnTo>
                  <a:lnTo>
                    <a:pt x="179" y="34"/>
                  </a:lnTo>
                  <a:lnTo>
                    <a:pt x="155" y="34"/>
                  </a:lnTo>
                  <a:lnTo>
                    <a:pt x="139" y="10"/>
                  </a:lnTo>
                  <a:lnTo>
                    <a:pt x="122" y="0"/>
                  </a:lnTo>
                  <a:lnTo>
                    <a:pt x="115" y="10"/>
                  </a:lnTo>
                  <a:lnTo>
                    <a:pt x="90" y="0"/>
                  </a:lnTo>
                  <a:lnTo>
                    <a:pt x="74" y="16"/>
                  </a:lnTo>
                  <a:lnTo>
                    <a:pt x="74" y="34"/>
                  </a:lnTo>
                  <a:lnTo>
                    <a:pt x="57" y="41"/>
                  </a:lnTo>
                  <a:lnTo>
                    <a:pt x="65" y="65"/>
                  </a:lnTo>
                  <a:lnTo>
                    <a:pt x="50" y="90"/>
                  </a:lnTo>
                  <a:lnTo>
                    <a:pt x="34" y="137"/>
                  </a:lnTo>
                  <a:lnTo>
                    <a:pt x="40" y="171"/>
                  </a:lnTo>
                  <a:lnTo>
                    <a:pt x="34" y="196"/>
                  </a:lnTo>
                  <a:lnTo>
                    <a:pt x="34" y="212"/>
                  </a:lnTo>
                  <a:lnTo>
                    <a:pt x="25" y="219"/>
                  </a:lnTo>
                  <a:lnTo>
                    <a:pt x="25" y="252"/>
                  </a:lnTo>
                  <a:lnTo>
                    <a:pt x="16" y="267"/>
                  </a:lnTo>
                  <a:lnTo>
                    <a:pt x="16" y="301"/>
                  </a:lnTo>
                  <a:lnTo>
                    <a:pt x="16" y="317"/>
                  </a:lnTo>
                  <a:lnTo>
                    <a:pt x="16" y="349"/>
                  </a:lnTo>
                  <a:lnTo>
                    <a:pt x="25" y="349"/>
                  </a:lnTo>
                  <a:lnTo>
                    <a:pt x="25" y="358"/>
                  </a:lnTo>
                  <a:lnTo>
                    <a:pt x="16" y="389"/>
                  </a:lnTo>
                  <a:lnTo>
                    <a:pt x="9" y="404"/>
                  </a:lnTo>
                  <a:lnTo>
                    <a:pt x="9" y="421"/>
                  </a:lnTo>
                  <a:lnTo>
                    <a:pt x="0" y="446"/>
                  </a:lnTo>
                  <a:lnTo>
                    <a:pt x="0" y="463"/>
                  </a:lnTo>
                  <a:lnTo>
                    <a:pt x="0" y="470"/>
                  </a:lnTo>
                  <a:lnTo>
                    <a:pt x="9" y="463"/>
                  </a:lnTo>
                  <a:lnTo>
                    <a:pt x="9" y="486"/>
                  </a:lnTo>
                  <a:lnTo>
                    <a:pt x="16" y="495"/>
                  </a:lnTo>
                  <a:lnTo>
                    <a:pt x="40" y="495"/>
                  </a:lnTo>
                  <a:lnTo>
                    <a:pt x="57" y="495"/>
                  </a:lnTo>
                  <a:lnTo>
                    <a:pt x="50" y="470"/>
                  </a:lnTo>
                  <a:lnTo>
                    <a:pt x="57" y="463"/>
                  </a:lnTo>
                  <a:lnTo>
                    <a:pt x="65" y="454"/>
                  </a:lnTo>
                  <a:lnTo>
                    <a:pt x="74" y="429"/>
                  </a:lnTo>
                  <a:lnTo>
                    <a:pt x="99" y="414"/>
                  </a:lnTo>
                  <a:lnTo>
                    <a:pt x="99" y="398"/>
                  </a:lnTo>
                  <a:lnTo>
                    <a:pt x="90" y="398"/>
                  </a:lnTo>
                  <a:lnTo>
                    <a:pt x="74" y="381"/>
                  </a:lnTo>
                  <a:lnTo>
                    <a:pt x="74" y="373"/>
                  </a:lnTo>
                  <a:lnTo>
                    <a:pt x="82" y="364"/>
                  </a:lnTo>
                  <a:lnTo>
                    <a:pt x="99" y="358"/>
                  </a:lnTo>
                  <a:lnTo>
                    <a:pt x="99" y="349"/>
                  </a:lnTo>
                  <a:lnTo>
                    <a:pt x="106" y="349"/>
                  </a:lnTo>
                  <a:lnTo>
                    <a:pt x="106" y="333"/>
                  </a:lnTo>
                  <a:lnTo>
                    <a:pt x="115" y="324"/>
                  </a:lnTo>
                  <a:lnTo>
                    <a:pt x="115" y="317"/>
                  </a:lnTo>
                  <a:lnTo>
                    <a:pt x="122" y="317"/>
                  </a:lnTo>
                  <a:lnTo>
                    <a:pt x="122" y="308"/>
                  </a:lnTo>
                  <a:lnTo>
                    <a:pt x="106" y="308"/>
                  </a:lnTo>
                  <a:lnTo>
                    <a:pt x="106" y="284"/>
                  </a:lnTo>
                  <a:lnTo>
                    <a:pt x="122" y="292"/>
                  </a:lnTo>
                  <a:lnTo>
                    <a:pt x="139" y="284"/>
                  </a:lnTo>
                  <a:lnTo>
                    <a:pt x="147" y="259"/>
                  </a:lnTo>
                  <a:lnTo>
                    <a:pt x="139" y="252"/>
                  </a:lnTo>
                  <a:lnTo>
                    <a:pt x="147" y="252"/>
                  </a:lnTo>
                  <a:lnTo>
                    <a:pt x="162" y="252"/>
                  </a:lnTo>
                  <a:lnTo>
                    <a:pt x="202" y="243"/>
                  </a:lnTo>
                  <a:lnTo>
                    <a:pt x="211" y="219"/>
                  </a:lnTo>
                  <a:lnTo>
                    <a:pt x="211" y="212"/>
                  </a:lnTo>
                  <a:lnTo>
                    <a:pt x="202" y="202"/>
                  </a:lnTo>
                  <a:lnTo>
                    <a:pt x="202" y="196"/>
                  </a:lnTo>
                  <a:lnTo>
                    <a:pt x="187" y="187"/>
                  </a:lnTo>
                  <a:lnTo>
                    <a:pt x="187" y="17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67" name="Freeform 64">
              <a:extLst>
                <a:ext uri="{FF2B5EF4-FFF2-40B4-BE49-F238E27FC236}">
                  <a16:creationId xmlns:a16="http://schemas.microsoft.com/office/drawing/2014/main" id="{86847973-967B-214C-A555-4F7DF73E20AD}"/>
                </a:ext>
              </a:extLst>
            </p:cNvPr>
            <p:cNvSpPr>
              <a:spLocks noChangeAspect="1"/>
            </p:cNvSpPr>
            <p:nvPr/>
          </p:nvSpPr>
          <p:spPr bwMode="gray">
            <a:xfrm>
              <a:off x="4447357" y="6240856"/>
              <a:ext cx="75216" cy="45476"/>
            </a:xfrm>
            <a:custGeom>
              <a:avLst/>
              <a:gdLst>
                <a:gd name="T0" fmla="*/ 0 w 42"/>
                <a:gd name="T1" fmla="*/ 8 h 26"/>
                <a:gd name="T2" fmla="*/ 16 w 42"/>
                <a:gd name="T3" fmla="*/ 17 h 26"/>
                <a:gd name="T4" fmla="*/ 25 w 42"/>
                <a:gd name="T5" fmla="*/ 25 h 26"/>
                <a:gd name="T6" fmla="*/ 42 w 42"/>
                <a:gd name="T7" fmla="*/ 8 h 26"/>
                <a:gd name="T8" fmla="*/ 42 w 42"/>
                <a:gd name="T9" fmla="*/ 0 h 26"/>
                <a:gd name="T10" fmla="*/ 16 w 42"/>
                <a:gd name="T11" fmla="*/ 0 h 26"/>
                <a:gd name="T12" fmla="*/ 7 w 42"/>
                <a:gd name="T13" fmla="*/ 0 h 26"/>
                <a:gd name="T14" fmla="*/ 0 w 42"/>
                <a:gd name="T15" fmla="*/ 8 h 2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2" h="26">
                  <a:moveTo>
                    <a:pt x="0" y="8"/>
                  </a:moveTo>
                  <a:lnTo>
                    <a:pt x="16" y="17"/>
                  </a:lnTo>
                  <a:lnTo>
                    <a:pt x="24" y="25"/>
                  </a:lnTo>
                  <a:lnTo>
                    <a:pt x="41" y="8"/>
                  </a:lnTo>
                  <a:lnTo>
                    <a:pt x="41" y="0"/>
                  </a:lnTo>
                  <a:lnTo>
                    <a:pt x="16" y="0"/>
                  </a:lnTo>
                  <a:lnTo>
                    <a:pt x="7" y="0"/>
                  </a:lnTo>
                  <a:lnTo>
                    <a:pt x="0"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68" name="Freeform 65">
              <a:extLst>
                <a:ext uri="{FF2B5EF4-FFF2-40B4-BE49-F238E27FC236}">
                  <a16:creationId xmlns:a16="http://schemas.microsoft.com/office/drawing/2014/main" id="{3F87BD5A-56B7-F34B-91CC-7DD534C1A590}"/>
                </a:ext>
              </a:extLst>
            </p:cNvPr>
            <p:cNvSpPr>
              <a:spLocks noChangeAspect="1"/>
            </p:cNvSpPr>
            <p:nvPr/>
          </p:nvSpPr>
          <p:spPr bwMode="gray">
            <a:xfrm>
              <a:off x="4170981" y="3869082"/>
              <a:ext cx="47229" cy="29735"/>
            </a:xfrm>
            <a:custGeom>
              <a:avLst/>
              <a:gdLst>
                <a:gd name="T0" fmla="*/ 0 w 26"/>
                <a:gd name="T1" fmla="*/ 16 h 17"/>
                <a:gd name="T2" fmla="*/ 9 w 26"/>
                <a:gd name="T3" fmla="*/ 16 h 17"/>
                <a:gd name="T4" fmla="*/ 26 w 26"/>
                <a:gd name="T5" fmla="*/ 0 h 17"/>
                <a:gd name="T6" fmla="*/ 17 w 26"/>
                <a:gd name="T7" fmla="*/ 0 h 17"/>
                <a:gd name="T8" fmla="*/ 0 w 26"/>
                <a:gd name="T9" fmla="*/ 16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17">
                  <a:moveTo>
                    <a:pt x="0" y="16"/>
                  </a:moveTo>
                  <a:lnTo>
                    <a:pt x="9" y="16"/>
                  </a:lnTo>
                  <a:lnTo>
                    <a:pt x="25" y="0"/>
                  </a:lnTo>
                  <a:lnTo>
                    <a:pt x="16" y="0"/>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69" name="Freeform 66">
              <a:extLst>
                <a:ext uri="{FF2B5EF4-FFF2-40B4-BE49-F238E27FC236}">
                  <a16:creationId xmlns:a16="http://schemas.microsoft.com/office/drawing/2014/main" id="{96F42A12-8FA7-F44E-89FB-5819A2A6EE4A}"/>
                </a:ext>
              </a:extLst>
            </p:cNvPr>
            <p:cNvSpPr>
              <a:spLocks noChangeAspect="1"/>
            </p:cNvSpPr>
            <p:nvPr/>
          </p:nvSpPr>
          <p:spPr bwMode="gray">
            <a:xfrm>
              <a:off x="4170981" y="3869082"/>
              <a:ext cx="47229" cy="29735"/>
            </a:xfrm>
            <a:custGeom>
              <a:avLst/>
              <a:gdLst>
                <a:gd name="T0" fmla="*/ 0 w 26"/>
                <a:gd name="T1" fmla="*/ 16 h 17"/>
                <a:gd name="T2" fmla="*/ 9 w 26"/>
                <a:gd name="T3" fmla="*/ 16 h 17"/>
                <a:gd name="T4" fmla="*/ 26 w 26"/>
                <a:gd name="T5" fmla="*/ 0 h 17"/>
                <a:gd name="T6" fmla="*/ 17 w 26"/>
                <a:gd name="T7" fmla="*/ 0 h 17"/>
                <a:gd name="T8" fmla="*/ 0 w 26"/>
                <a:gd name="T9" fmla="*/ 16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17">
                  <a:moveTo>
                    <a:pt x="0" y="16"/>
                  </a:moveTo>
                  <a:lnTo>
                    <a:pt x="9" y="16"/>
                  </a:lnTo>
                  <a:lnTo>
                    <a:pt x="25" y="0"/>
                  </a:lnTo>
                  <a:lnTo>
                    <a:pt x="16" y="0"/>
                  </a:lnTo>
                  <a:lnTo>
                    <a:pt x="0" y="1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70" name="Freeform 67">
              <a:extLst>
                <a:ext uri="{FF2B5EF4-FFF2-40B4-BE49-F238E27FC236}">
                  <a16:creationId xmlns:a16="http://schemas.microsoft.com/office/drawing/2014/main" id="{CB46D7E2-39B1-5141-A27B-D8230C7A5342}"/>
                </a:ext>
              </a:extLst>
            </p:cNvPr>
            <p:cNvSpPr>
              <a:spLocks noChangeAspect="1"/>
            </p:cNvSpPr>
            <p:nvPr/>
          </p:nvSpPr>
          <p:spPr bwMode="gray">
            <a:xfrm>
              <a:off x="4377388" y="3582230"/>
              <a:ext cx="57724" cy="33233"/>
            </a:xfrm>
            <a:custGeom>
              <a:avLst/>
              <a:gdLst>
                <a:gd name="T0" fmla="*/ 0 w 33"/>
                <a:gd name="T1" fmla="*/ 0 h 18"/>
                <a:gd name="T2" fmla="*/ 16 w 33"/>
                <a:gd name="T3" fmla="*/ 18 h 18"/>
                <a:gd name="T4" fmla="*/ 32 w 33"/>
                <a:gd name="T5" fmla="*/ 18 h 18"/>
                <a:gd name="T6" fmla="*/ 16 w 33"/>
                <a:gd name="T7" fmla="*/ 10 h 18"/>
                <a:gd name="T8" fmla="*/ 0 w 33"/>
                <a:gd name="T9" fmla="*/ 0 h 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18">
                  <a:moveTo>
                    <a:pt x="0" y="0"/>
                  </a:moveTo>
                  <a:lnTo>
                    <a:pt x="16" y="17"/>
                  </a:lnTo>
                  <a:lnTo>
                    <a:pt x="32" y="17"/>
                  </a:lnTo>
                  <a:lnTo>
                    <a:pt x="16" y="9"/>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71" name="Freeform 68">
              <a:extLst>
                <a:ext uri="{FF2B5EF4-FFF2-40B4-BE49-F238E27FC236}">
                  <a16:creationId xmlns:a16="http://schemas.microsoft.com/office/drawing/2014/main" id="{94E4CDB4-ABDF-B445-8BD0-C041093382DD}"/>
                </a:ext>
              </a:extLst>
            </p:cNvPr>
            <p:cNvSpPr>
              <a:spLocks noChangeAspect="1"/>
            </p:cNvSpPr>
            <p:nvPr/>
          </p:nvSpPr>
          <p:spPr bwMode="gray">
            <a:xfrm>
              <a:off x="4377388" y="3582230"/>
              <a:ext cx="57724" cy="33233"/>
            </a:xfrm>
            <a:custGeom>
              <a:avLst/>
              <a:gdLst>
                <a:gd name="T0" fmla="*/ 0 w 33"/>
                <a:gd name="T1" fmla="*/ 0 h 18"/>
                <a:gd name="T2" fmla="*/ 16 w 33"/>
                <a:gd name="T3" fmla="*/ 18 h 18"/>
                <a:gd name="T4" fmla="*/ 32 w 33"/>
                <a:gd name="T5" fmla="*/ 18 h 18"/>
                <a:gd name="T6" fmla="*/ 16 w 33"/>
                <a:gd name="T7" fmla="*/ 10 h 18"/>
                <a:gd name="T8" fmla="*/ 0 w 33"/>
                <a:gd name="T9" fmla="*/ 0 h 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18">
                  <a:moveTo>
                    <a:pt x="0" y="0"/>
                  </a:moveTo>
                  <a:lnTo>
                    <a:pt x="16" y="17"/>
                  </a:lnTo>
                  <a:lnTo>
                    <a:pt x="32" y="17"/>
                  </a:lnTo>
                  <a:lnTo>
                    <a:pt x="16" y="9"/>
                  </a:lnTo>
                  <a:lnTo>
                    <a:pt x="0"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72" name="Freeform 69">
              <a:extLst>
                <a:ext uri="{FF2B5EF4-FFF2-40B4-BE49-F238E27FC236}">
                  <a16:creationId xmlns:a16="http://schemas.microsoft.com/office/drawing/2014/main" id="{1ACB3595-16BA-684F-BA4E-5147ECCF5A9E}"/>
                </a:ext>
              </a:extLst>
            </p:cNvPr>
            <p:cNvSpPr>
              <a:spLocks noChangeAspect="1"/>
            </p:cNvSpPr>
            <p:nvPr/>
          </p:nvSpPr>
          <p:spPr bwMode="gray">
            <a:xfrm>
              <a:off x="4377388" y="3683678"/>
              <a:ext cx="57724" cy="43727"/>
            </a:xfrm>
            <a:custGeom>
              <a:avLst/>
              <a:gdLst>
                <a:gd name="T0" fmla="*/ 0 w 33"/>
                <a:gd name="T1" fmla="*/ 8 h 25"/>
                <a:gd name="T2" fmla="*/ 24 w 33"/>
                <a:gd name="T3" fmla="*/ 24 h 25"/>
                <a:gd name="T4" fmla="*/ 24 w 33"/>
                <a:gd name="T5" fmla="*/ 15 h 25"/>
                <a:gd name="T6" fmla="*/ 32 w 33"/>
                <a:gd name="T7" fmla="*/ 8 h 25"/>
                <a:gd name="T8" fmla="*/ 16 w 33"/>
                <a:gd name="T9" fmla="*/ 8 h 25"/>
                <a:gd name="T10" fmla="*/ 7 w 33"/>
                <a:gd name="T11" fmla="*/ 0 h 25"/>
                <a:gd name="T12" fmla="*/ 0 w 33"/>
                <a:gd name="T13" fmla="*/ 8 h 2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3" h="25">
                  <a:moveTo>
                    <a:pt x="0" y="8"/>
                  </a:moveTo>
                  <a:lnTo>
                    <a:pt x="24" y="24"/>
                  </a:lnTo>
                  <a:lnTo>
                    <a:pt x="24" y="15"/>
                  </a:lnTo>
                  <a:lnTo>
                    <a:pt x="32" y="8"/>
                  </a:lnTo>
                  <a:lnTo>
                    <a:pt x="16" y="8"/>
                  </a:lnTo>
                  <a:lnTo>
                    <a:pt x="7" y="0"/>
                  </a:lnTo>
                  <a:lnTo>
                    <a:pt x="0"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73" name="Freeform 70">
              <a:extLst>
                <a:ext uri="{FF2B5EF4-FFF2-40B4-BE49-F238E27FC236}">
                  <a16:creationId xmlns:a16="http://schemas.microsoft.com/office/drawing/2014/main" id="{4E1A7271-9F0F-854D-9376-F32B923D4F86}"/>
                </a:ext>
              </a:extLst>
            </p:cNvPr>
            <p:cNvSpPr>
              <a:spLocks noChangeAspect="1"/>
            </p:cNvSpPr>
            <p:nvPr/>
          </p:nvSpPr>
          <p:spPr bwMode="gray">
            <a:xfrm>
              <a:off x="4377388" y="3683678"/>
              <a:ext cx="57724" cy="43727"/>
            </a:xfrm>
            <a:custGeom>
              <a:avLst/>
              <a:gdLst>
                <a:gd name="T0" fmla="*/ 0 w 33"/>
                <a:gd name="T1" fmla="*/ 8 h 25"/>
                <a:gd name="T2" fmla="*/ 24 w 33"/>
                <a:gd name="T3" fmla="*/ 24 h 25"/>
                <a:gd name="T4" fmla="*/ 24 w 33"/>
                <a:gd name="T5" fmla="*/ 15 h 25"/>
                <a:gd name="T6" fmla="*/ 32 w 33"/>
                <a:gd name="T7" fmla="*/ 8 h 25"/>
                <a:gd name="T8" fmla="*/ 16 w 33"/>
                <a:gd name="T9" fmla="*/ 8 h 25"/>
                <a:gd name="T10" fmla="*/ 7 w 33"/>
                <a:gd name="T11" fmla="*/ 0 h 25"/>
                <a:gd name="T12" fmla="*/ 0 w 33"/>
                <a:gd name="T13" fmla="*/ 8 h 2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3" h="25">
                  <a:moveTo>
                    <a:pt x="0" y="8"/>
                  </a:moveTo>
                  <a:lnTo>
                    <a:pt x="24" y="24"/>
                  </a:lnTo>
                  <a:lnTo>
                    <a:pt x="24" y="15"/>
                  </a:lnTo>
                  <a:lnTo>
                    <a:pt x="32" y="8"/>
                  </a:lnTo>
                  <a:lnTo>
                    <a:pt x="16" y="8"/>
                  </a:lnTo>
                  <a:lnTo>
                    <a:pt x="7" y="0"/>
                  </a:lnTo>
                  <a:lnTo>
                    <a:pt x="0" y="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74" name="Freeform 71">
              <a:extLst>
                <a:ext uri="{FF2B5EF4-FFF2-40B4-BE49-F238E27FC236}">
                  <a16:creationId xmlns:a16="http://schemas.microsoft.com/office/drawing/2014/main" id="{DD75C8CC-5EFF-C04B-8F96-E9357CB1779F}"/>
                </a:ext>
              </a:extLst>
            </p:cNvPr>
            <p:cNvSpPr>
              <a:spLocks noChangeAspect="1"/>
            </p:cNvSpPr>
            <p:nvPr/>
          </p:nvSpPr>
          <p:spPr bwMode="gray">
            <a:xfrm>
              <a:off x="4489338" y="3526259"/>
              <a:ext cx="146934" cy="173160"/>
            </a:xfrm>
            <a:custGeom>
              <a:avLst/>
              <a:gdLst>
                <a:gd name="T0" fmla="*/ 0 w 83"/>
                <a:gd name="T1" fmla="*/ 73 h 97"/>
                <a:gd name="T2" fmla="*/ 0 w 83"/>
                <a:gd name="T3" fmla="*/ 82 h 97"/>
                <a:gd name="T4" fmla="*/ 49 w 83"/>
                <a:gd name="T5" fmla="*/ 82 h 97"/>
                <a:gd name="T6" fmla="*/ 49 w 83"/>
                <a:gd name="T7" fmla="*/ 90 h 97"/>
                <a:gd name="T8" fmla="*/ 58 w 83"/>
                <a:gd name="T9" fmla="*/ 82 h 97"/>
                <a:gd name="T10" fmla="*/ 74 w 83"/>
                <a:gd name="T11" fmla="*/ 90 h 97"/>
                <a:gd name="T12" fmla="*/ 74 w 83"/>
                <a:gd name="T13" fmla="*/ 98 h 97"/>
                <a:gd name="T14" fmla="*/ 83 w 83"/>
                <a:gd name="T15" fmla="*/ 98 h 97"/>
                <a:gd name="T16" fmla="*/ 83 w 83"/>
                <a:gd name="T17" fmla="*/ 82 h 97"/>
                <a:gd name="T18" fmla="*/ 66 w 83"/>
                <a:gd name="T19" fmla="*/ 73 h 97"/>
                <a:gd name="T20" fmla="*/ 74 w 83"/>
                <a:gd name="T21" fmla="*/ 64 h 97"/>
                <a:gd name="T22" fmla="*/ 66 w 83"/>
                <a:gd name="T23" fmla="*/ 57 h 97"/>
                <a:gd name="T24" fmla="*/ 74 w 83"/>
                <a:gd name="T25" fmla="*/ 49 h 97"/>
                <a:gd name="T26" fmla="*/ 49 w 83"/>
                <a:gd name="T27" fmla="*/ 49 h 97"/>
                <a:gd name="T28" fmla="*/ 43 w 83"/>
                <a:gd name="T29" fmla="*/ 41 h 97"/>
                <a:gd name="T30" fmla="*/ 49 w 83"/>
                <a:gd name="T31" fmla="*/ 32 h 97"/>
                <a:gd name="T32" fmla="*/ 43 w 83"/>
                <a:gd name="T33" fmla="*/ 32 h 97"/>
                <a:gd name="T34" fmla="*/ 49 w 83"/>
                <a:gd name="T35" fmla="*/ 0 h 97"/>
                <a:gd name="T36" fmla="*/ 32 w 83"/>
                <a:gd name="T37" fmla="*/ 6 h 97"/>
                <a:gd name="T38" fmla="*/ 8 w 83"/>
                <a:gd name="T39" fmla="*/ 57 h 97"/>
                <a:gd name="T40" fmla="*/ 8 w 83"/>
                <a:gd name="T41" fmla="*/ 64 h 97"/>
                <a:gd name="T42" fmla="*/ 0 w 83"/>
                <a:gd name="T43" fmla="*/ 73 h 9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83" h="97">
                  <a:moveTo>
                    <a:pt x="0" y="72"/>
                  </a:moveTo>
                  <a:lnTo>
                    <a:pt x="0" y="80"/>
                  </a:lnTo>
                  <a:lnTo>
                    <a:pt x="48" y="80"/>
                  </a:lnTo>
                  <a:lnTo>
                    <a:pt x="48" y="88"/>
                  </a:lnTo>
                  <a:lnTo>
                    <a:pt x="57" y="80"/>
                  </a:lnTo>
                  <a:lnTo>
                    <a:pt x="73" y="88"/>
                  </a:lnTo>
                  <a:lnTo>
                    <a:pt x="73" y="96"/>
                  </a:lnTo>
                  <a:lnTo>
                    <a:pt x="82" y="96"/>
                  </a:lnTo>
                  <a:lnTo>
                    <a:pt x="82" y="80"/>
                  </a:lnTo>
                  <a:lnTo>
                    <a:pt x="65" y="72"/>
                  </a:lnTo>
                  <a:lnTo>
                    <a:pt x="73" y="63"/>
                  </a:lnTo>
                  <a:lnTo>
                    <a:pt x="65" y="56"/>
                  </a:lnTo>
                  <a:lnTo>
                    <a:pt x="73" y="48"/>
                  </a:lnTo>
                  <a:lnTo>
                    <a:pt x="48" y="48"/>
                  </a:lnTo>
                  <a:lnTo>
                    <a:pt x="42" y="40"/>
                  </a:lnTo>
                  <a:lnTo>
                    <a:pt x="48" y="31"/>
                  </a:lnTo>
                  <a:lnTo>
                    <a:pt x="42" y="31"/>
                  </a:lnTo>
                  <a:lnTo>
                    <a:pt x="48" y="0"/>
                  </a:lnTo>
                  <a:lnTo>
                    <a:pt x="32" y="6"/>
                  </a:lnTo>
                  <a:lnTo>
                    <a:pt x="8" y="56"/>
                  </a:lnTo>
                  <a:lnTo>
                    <a:pt x="8" y="63"/>
                  </a:lnTo>
                  <a:lnTo>
                    <a:pt x="0" y="72"/>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75" name="Freeform 72">
              <a:extLst>
                <a:ext uri="{FF2B5EF4-FFF2-40B4-BE49-F238E27FC236}">
                  <a16:creationId xmlns:a16="http://schemas.microsoft.com/office/drawing/2014/main" id="{7ED26C4F-95E6-AB48-A3D3-FAC84A88B03D}"/>
                </a:ext>
              </a:extLst>
            </p:cNvPr>
            <p:cNvSpPr>
              <a:spLocks noChangeAspect="1"/>
            </p:cNvSpPr>
            <p:nvPr/>
          </p:nvSpPr>
          <p:spPr bwMode="gray">
            <a:xfrm>
              <a:off x="7858327" y="4227647"/>
              <a:ext cx="73467" cy="31484"/>
            </a:xfrm>
            <a:custGeom>
              <a:avLst/>
              <a:gdLst>
                <a:gd name="T0" fmla="*/ 34 w 41"/>
                <a:gd name="T1" fmla="*/ 0 h 17"/>
                <a:gd name="T2" fmla="*/ 8 w 41"/>
                <a:gd name="T3" fmla="*/ 0 h 17"/>
                <a:gd name="T4" fmla="*/ 0 w 41"/>
                <a:gd name="T5" fmla="*/ 10 h 17"/>
                <a:gd name="T6" fmla="*/ 0 w 41"/>
                <a:gd name="T7" fmla="*/ 17 h 17"/>
                <a:gd name="T8" fmla="*/ 34 w 41"/>
                <a:gd name="T9" fmla="*/ 17 h 17"/>
                <a:gd name="T10" fmla="*/ 41 w 41"/>
                <a:gd name="T11" fmla="*/ 17 h 17"/>
                <a:gd name="T12" fmla="*/ 34 w 41"/>
                <a:gd name="T13" fmla="*/ 0 h 1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 h="17">
                  <a:moveTo>
                    <a:pt x="33" y="0"/>
                  </a:moveTo>
                  <a:lnTo>
                    <a:pt x="8" y="0"/>
                  </a:lnTo>
                  <a:lnTo>
                    <a:pt x="0" y="9"/>
                  </a:lnTo>
                  <a:lnTo>
                    <a:pt x="0" y="16"/>
                  </a:lnTo>
                  <a:lnTo>
                    <a:pt x="33" y="16"/>
                  </a:lnTo>
                  <a:lnTo>
                    <a:pt x="40" y="16"/>
                  </a:lnTo>
                  <a:lnTo>
                    <a:pt x="33"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76" name="Freeform 73">
              <a:extLst>
                <a:ext uri="{FF2B5EF4-FFF2-40B4-BE49-F238E27FC236}">
                  <a16:creationId xmlns:a16="http://schemas.microsoft.com/office/drawing/2014/main" id="{9FE9AB77-D078-6048-ACC8-F689BF975F43}"/>
                </a:ext>
              </a:extLst>
            </p:cNvPr>
            <p:cNvSpPr>
              <a:spLocks noChangeAspect="1"/>
            </p:cNvSpPr>
            <p:nvPr/>
          </p:nvSpPr>
          <p:spPr bwMode="gray">
            <a:xfrm>
              <a:off x="7858327" y="4227647"/>
              <a:ext cx="73467" cy="31484"/>
            </a:xfrm>
            <a:custGeom>
              <a:avLst/>
              <a:gdLst>
                <a:gd name="T0" fmla="*/ 34 w 41"/>
                <a:gd name="T1" fmla="*/ 0 h 17"/>
                <a:gd name="T2" fmla="*/ 8 w 41"/>
                <a:gd name="T3" fmla="*/ 0 h 17"/>
                <a:gd name="T4" fmla="*/ 0 w 41"/>
                <a:gd name="T5" fmla="*/ 10 h 17"/>
                <a:gd name="T6" fmla="*/ 0 w 41"/>
                <a:gd name="T7" fmla="*/ 17 h 17"/>
                <a:gd name="T8" fmla="*/ 34 w 41"/>
                <a:gd name="T9" fmla="*/ 17 h 17"/>
                <a:gd name="T10" fmla="*/ 41 w 41"/>
                <a:gd name="T11" fmla="*/ 17 h 17"/>
                <a:gd name="T12" fmla="*/ 34 w 41"/>
                <a:gd name="T13" fmla="*/ 0 h 1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 h="17">
                  <a:moveTo>
                    <a:pt x="33" y="0"/>
                  </a:moveTo>
                  <a:lnTo>
                    <a:pt x="8" y="0"/>
                  </a:lnTo>
                  <a:lnTo>
                    <a:pt x="0" y="9"/>
                  </a:lnTo>
                  <a:lnTo>
                    <a:pt x="0" y="16"/>
                  </a:lnTo>
                  <a:lnTo>
                    <a:pt x="33" y="16"/>
                  </a:lnTo>
                  <a:lnTo>
                    <a:pt x="40" y="16"/>
                  </a:lnTo>
                  <a:lnTo>
                    <a:pt x="33"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77" name="Freeform 74">
              <a:extLst>
                <a:ext uri="{FF2B5EF4-FFF2-40B4-BE49-F238E27FC236}">
                  <a16:creationId xmlns:a16="http://schemas.microsoft.com/office/drawing/2014/main" id="{98D3400D-9CCC-2143-A1F8-2DDAB07EBD91}"/>
                </a:ext>
              </a:extLst>
            </p:cNvPr>
            <p:cNvSpPr>
              <a:spLocks noChangeAspect="1"/>
            </p:cNvSpPr>
            <p:nvPr/>
          </p:nvSpPr>
          <p:spPr bwMode="gray">
            <a:xfrm>
              <a:off x="7382540" y="4014257"/>
              <a:ext cx="664702" cy="690893"/>
            </a:xfrm>
            <a:custGeom>
              <a:avLst/>
              <a:gdLst>
                <a:gd name="T0" fmla="*/ 364 w 374"/>
                <a:gd name="T1" fmla="*/ 106 h 390"/>
                <a:gd name="T2" fmla="*/ 379 w 374"/>
                <a:gd name="T3" fmla="*/ 139 h 390"/>
                <a:gd name="T4" fmla="*/ 355 w 374"/>
                <a:gd name="T5" fmla="*/ 148 h 390"/>
                <a:gd name="T6" fmla="*/ 331 w 374"/>
                <a:gd name="T7" fmla="*/ 189 h 390"/>
                <a:gd name="T8" fmla="*/ 323 w 374"/>
                <a:gd name="T9" fmla="*/ 214 h 390"/>
                <a:gd name="T10" fmla="*/ 313 w 374"/>
                <a:gd name="T11" fmla="*/ 180 h 390"/>
                <a:gd name="T12" fmla="*/ 298 w 374"/>
                <a:gd name="T13" fmla="*/ 189 h 390"/>
                <a:gd name="T14" fmla="*/ 313 w 374"/>
                <a:gd name="T15" fmla="*/ 164 h 390"/>
                <a:gd name="T16" fmla="*/ 280 w 374"/>
                <a:gd name="T17" fmla="*/ 148 h 390"/>
                <a:gd name="T18" fmla="*/ 265 w 374"/>
                <a:gd name="T19" fmla="*/ 148 h 390"/>
                <a:gd name="T20" fmla="*/ 256 w 374"/>
                <a:gd name="T21" fmla="*/ 172 h 390"/>
                <a:gd name="T22" fmla="*/ 272 w 374"/>
                <a:gd name="T23" fmla="*/ 214 h 390"/>
                <a:gd name="T24" fmla="*/ 265 w 374"/>
                <a:gd name="T25" fmla="*/ 205 h 390"/>
                <a:gd name="T26" fmla="*/ 240 w 374"/>
                <a:gd name="T27" fmla="*/ 239 h 390"/>
                <a:gd name="T28" fmla="*/ 183 w 374"/>
                <a:gd name="T29" fmla="*/ 280 h 390"/>
                <a:gd name="T30" fmla="*/ 174 w 374"/>
                <a:gd name="T31" fmla="*/ 287 h 390"/>
                <a:gd name="T32" fmla="*/ 159 w 374"/>
                <a:gd name="T33" fmla="*/ 296 h 390"/>
                <a:gd name="T34" fmla="*/ 159 w 374"/>
                <a:gd name="T35" fmla="*/ 328 h 390"/>
                <a:gd name="T36" fmla="*/ 149 w 374"/>
                <a:gd name="T37" fmla="*/ 369 h 390"/>
                <a:gd name="T38" fmla="*/ 133 w 374"/>
                <a:gd name="T39" fmla="*/ 385 h 390"/>
                <a:gd name="T40" fmla="*/ 108 w 374"/>
                <a:gd name="T41" fmla="*/ 385 h 390"/>
                <a:gd name="T42" fmla="*/ 66 w 374"/>
                <a:gd name="T43" fmla="*/ 287 h 390"/>
                <a:gd name="T44" fmla="*/ 60 w 374"/>
                <a:gd name="T45" fmla="*/ 205 h 390"/>
                <a:gd name="T46" fmla="*/ 35 w 374"/>
                <a:gd name="T47" fmla="*/ 230 h 390"/>
                <a:gd name="T48" fmla="*/ 25 w 374"/>
                <a:gd name="T49" fmla="*/ 205 h 390"/>
                <a:gd name="T50" fmla="*/ 19 w 374"/>
                <a:gd name="T51" fmla="*/ 198 h 390"/>
                <a:gd name="T52" fmla="*/ 9 w 374"/>
                <a:gd name="T53" fmla="*/ 180 h 390"/>
                <a:gd name="T54" fmla="*/ 35 w 374"/>
                <a:gd name="T55" fmla="*/ 172 h 390"/>
                <a:gd name="T56" fmla="*/ 25 w 374"/>
                <a:gd name="T57" fmla="*/ 155 h 390"/>
                <a:gd name="T58" fmla="*/ 19 w 374"/>
                <a:gd name="T59" fmla="*/ 148 h 390"/>
                <a:gd name="T60" fmla="*/ 25 w 374"/>
                <a:gd name="T61" fmla="*/ 123 h 390"/>
                <a:gd name="T62" fmla="*/ 51 w 374"/>
                <a:gd name="T63" fmla="*/ 123 h 390"/>
                <a:gd name="T64" fmla="*/ 83 w 374"/>
                <a:gd name="T65" fmla="*/ 66 h 390"/>
                <a:gd name="T66" fmla="*/ 91 w 374"/>
                <a:gd name="T67" fmla="*/ 57 h 390"/>
                <a:gd name="T68" fmla="*/ 83 w 374"/>
                <a:gd name="T69" fmla="*/ 33 h 390"/>
                <a:gd name="T70" fmla="*/ 83 w 374"/>
                <a:gd name="T71" fmla="*/ 16 h 390"/>
                <a:gd name="T72" fmla="*/ 116 w 374"/>
                <a:gd name="T73" fmla="*/ 16 h 390"/>
                <a:gd name="T74" fmla="*/ 149 w 374"/>
                <a:gd name="T75" fmla="*/ 0 h 390"/>
                <a:gd name="T76" fmla="*/ 159 w 374"/>
                <a:gd name="T77" fmla="*/ 25 h 390"/>
                <a:gd name="T78" fmla="*/ 149 w 374"/>
                <a:gd name="T79" fmla="*/ 57 h 390"/>
                <a:gd name="T80" fmla="*/ 141 w 374"/>
                <a:gd name="T81" fmla="*/ 82 h 390"/>
                <a:gd name="T82" fmla="*/ 159 w 374"/>
                <a:gd name="T83" fmla="*/ 114 h 390"/>
                <a:gd name="T84" fmla="*/ 247 w 374"/>
                <a:gd name="T85" fmla="*/ 148 h 390"/>
                <a:gd name="T86" fmla="*/ 256 w 374"/>
                <a:gd name="T87" fmla="*/ 139 h 390"/>
                <a:gd name="T88" fmla="*/ 265 w 374"/>
                <a:gd name="T89" fmla="*/ 123 h 390"/>
                <a:gd name="T90" fmla="*/ 272 w 374"/>
                <a:gd name="T91" fmla="*/ 139 h 390"/>
                <a:gd name="T92" fmla="*/ 313 w 374"/>
                <a:gd name="T93" fmla="*/ 139 h 390"/>
                <a:gd name="T94" fmla="*/ 347 w 374"/>
                <a:gd name="T95" fmla="*/ 106 h 39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374" h="390">
                  <a:moveTo>
                    <a:pt x="342" y="105"/>
                  </a:moveTo>
                  <a:lnTo>
                    <a:pt x="358" y="105"/>
                  </a:lnTo>
                  <a:lnTo>
                    <a:pt x="373" y="121"/>
                  </a:lnTo>
                  <a:lnTo>
                    <a:pt x="373" y="137"/>
                  </a:lnTo>
                  <a:lnTo>
                    <a:pt x="358" y="137"/>
                  </a:lnTo>
                  <a:lnTo>
                    <a:pt x="349" y="146"/>
                  </a:lnTo>
                  <a:lnTo>
                    <a:pt x="333" y="178"/>
                  </a:lnTo>
                  <a:lnTo>
                    <a:pt x="326" y="187"/>
                  </a:lnTo>
                  <a:lnTo>
                    <a:pt x="318" y="202"/>
                  </a:lnTo>
                  <a:lnTo>
                    <a:pt x="318" y="211"/>
                  </a:lnTo>
                  <a:lnTo>
                    <a:pt x="308" y="187"/>
                  </a:lnTo>
                  <a:lnTo>
                    <a:pt x="308" y="178"/>
                  </a:lnTo>
                  <a:lnTo>
                    <a:pt x="301" y="187"/>
                  </a:lnTo>
                  <a:lnTo>
                    <a:pt x="293" y="187"/>
                  </a:lnTo>
                  <a:lnTo>
                    <a:pt x="293" y="178"/>
                  </a:lnTo>
                  <a:lnTo>
                    <a:pt x="308" y="162"/>
                  </a:lnTo>
                  <a:lnTo>
                    <a:pt x="276" y="162"/>
                  </a:lnTo>
                  <a:lnTo>
                    <a:pt x="276" y="146"/>
                  </a:lnTo>
                  <a:lnTo>
                    <a:pt x="268" y="146"/>
                  </a:lnTo>
                  <a:lnTo>
                    <a:pt x="261" y="146"/>
                  </a:lnTo>
                  <a:lnTo>
                    <a:pt x="261" y="153"/>
                  </a:lnTo>
                  <a:lnTo>
                    <a:pt x="252" y="170"/>
                  </a:lnTo>
                  <a:lnTo>
                    <a:pt x="261" y="170"/>
                  </a:lnTo>
                  <a:lnTo>
                    <a:pt x="268" y="211"/>
                  </a:lnTo>
                  <a:lnTo>
                    <a:pt x="261" y="211"/>
                  </a:lnTo>
                  <a:lnTo>
                    <a:pt x="261" y="202"/>
                  </a:lnTo>
                  <a:lnTo>
                    <a:pt x="243" y="211"/>
                  </a:lnTo>
                  <a:lnTo>
                    <a:pt x="236" y="236"/>
                  </a:lnTo>
                  <a:lnTo>
                    <a:pt x="221" y="242"/>
                  </a:lnTo>
                  <a:lnTo>
                    <a:pt x="180" y="276"/>
                  </a:lnTo>
                  <a:lnTo>
                    <a:pt x="180" y="283"/>
                  </a:lnTo>
                  <a:lnTo>
                    <a:pt x="171" y="283"/>
                  </a:lnTo>
                  <a:lnTo>
                    <a:pt x="162" y="292"/>
                  </a:lnTo>
                  <a:lnTo>
                    <a:pt x="156" y="292"/>
                  </a:lnTo>
                  <a:lnTo>
                    <a:pt x="156" y="299"/>
                  </a:lnTo>
                  <a:lnTo>
                    <a:pt x="156" y="324"/>
                  </a:lnTo>
                  <a:lnTo>
                    <a:pt x="147" y="339"/>
                  </a:lnTo>
                  <a:lnTo>
                    <a:pt x="147" y="364"/>
                  </a:lnTo>
                  <a:lnTo>
                    <a:pt x="139" y="373"/>
                  </a:lnTo>
                  <a:lnTo>
                    <a:pt x="131" y="380"/>
                  </a:lnTo>
                  <a:lnTo>
                    <a:pt x="122" y="389"/>
                  </a:lnTo>
                  <a:lnTo>
                    <a:pt x="106" y="380"/>
                  </a:lnTo>
                  <a:lnTo>
                    <a:pt x="82" y="307"/>
                  </a:lnTo>
                  <a:lnTo>
                    <a:pt x="65" y="283"/>
                  </a:lnTo>
                  <a:lnTo>
                    <a:pt x="59" y="236"/>
                  </a:lnTo>
                  <a:lnTo>
                    <a:pt x="59" y="202"/>
                  </a:lnTo>
                  <a:lnTo>
                    <a:pt x="50" y="218"/>
                  </a:lnTo>
                  <a:lnTo>
                    <a:pt x="34" y="227"/>
                  </a:lnTo>
                  <a:lnTo>
                    <a:pt x="9" y="202"/>
                  </a:lnTo>
                  <a:lnTo>
                    <a:pt x="25" y="202"/>
                  </a:lnTo>
                  <a:lnTo>
                    <a:pt x="25" y="195"/>
                  </a:lnTo>
                  <a:lnTo>
                    <a:pt x="19" y="195"/>
                  </a:lnTo>
                  <a:lnTo>
                    <a:pt x="0" y="187"/>
                  </a:lnTo>
                  <a:lnTo>
                    <a:pt x="9" y="178"/>
                  </a:lnTo>
                  <a:lnTo>
                    <a:pt x="34" y="178"/>
                  </a:lnTo>
                  <a:lnTo>
                    <a:pt x="34" y="170"/>
                  </a:lnTo>
                  <a:lnTo>
                    <a:pt x="34" y="153"/>
                  </a:lnTo>
                  <a:lnTo>
                    <a:pt x="25" y="153"/>
                  </a:lnTo>
                  <a:lnTo>
                    <a:pt x="25" y="146"/>
                  </a:lnTo>
                  <a:lnTo>
                    <a:pt x="19" y="146"/>
                  </a:lnTo>
                  <a:lnTo>
                    <a:pt x="19" y="130"/>
                  </a:lnTo>
                  <a:lnTo>
                    <a:pt x="25" y="121"/>
                  </a:lnTo>
                  <a:lnTo>
                    <a:pt x="34" y="130"/>
                  </a:lnTo>
                  <a:lnTo>
                    <a:pt x="50" y="121"/>
                  </a:lnTo>
                  <a:lnTo>
                    <a:pt x="90" y="74"/>
                  </a:lnTo>
                  <a:lnTo>
                    <a:pt x="82" y="65"/>
                  </a:lnTo>
                  <a:lnTo>
                    <a:pt x="90" y="65"/>
                  </a:lnTo>
                  <a:lnTo>
                    <a:pt x="90" y="56"/>
                  </a:lnTo>
                  <a:lnTo>
                    <a:pt x="74" y="50"/>
                  </a:lnTo>
                  <a:lnTo>
                    <a:pt x="82" y="33"/>
                  </a:lnTo>
                  <a:lnTo>
                    <a:pt x="74" y="25"/>
                  </a:lnTo>
                  <a:lnTo>
                    <a:pt x="82" y="16"/>
                  </a:lnTo>
                  <a:lnTo>
                    <a:pt x="99" y="25"/>
                  </a:lnTo>
                  <a:lnTo>
                    <a:pt x="114" y="16"/>
                  </a:lnTo>
                  <a:lnTo>
                    <a:pt x="122" y="8"/>
                  </a:lnTo>
                  <a:lnTo>
                    <a:pt x="147" y="0"/>
                  </a:lnTo>
                  <a:lnTo>
                    <a:pt x="156" y="8"/>
                  </a:lnTo>
                  <a:lnTo>
                    <a:pt x="156" y="25"/>
                  </a:lnTo>
                  <a:lnTo>
                    <a:pt x="139" y="40"/>
                  </a:lnTo>
                  <a:lnTo>
                    <a:pt x="147" y="56"/>
                  </a:lnTo>
                  <a:lnTo>
                    <a:pt x="131" y="56"/>
                  </a:lnTo>
                  <a:lnTo>
                    <a:pt x="139" y="81"/>
                  </a:lnTo>
                  <a:lnTo>
                    <a:pt x="162" y="90"/>
                  </a:lnTo>
                  <a:lnTo>
                    <a:pt x="156" y="113"/>
                  </a:lnTo>
                  <a:lnTo>
                    <a:pt x="171" y="121"/>
                  </a:lnTo>
                  <a:lnTo>
                    <a:pt x="243" y="146"/>
                  </a:lnTo>
                  <a:lnTo>
                    <a:pt x="252" y="146"/>
                  </a:lnTo>
                  <a:lnTo>
                    <a:pt x="252" y="137"/>
                  </a:lnTo>
                  <a:lnTo>
                    <a:pt x="252" y="121"/>
                  </a:lnTo>
                  <a:lnTo>
                    <a:pt x="261" y="121"/>
                  </a:lnTo>
                  <a:lnTo>
                    <a:pt x="268" y="130"/>
                  </a:lnTo>
                  <a:lnTo>
                    <a:pt x="268" y="137"/>
                  </a:lnTo>
                  <a:lnTo>
                    <a:pt x="301" y="137"/>
                  </a:lnTo>
                  <a:lnTo>
                    <a:pt x="308" y="137"/>
                  </a:lnTo>
                  <a:lnTo>
                    <a:pt x="301" y="121"/>
                  </a:lnTo>
                  <a:lnTo>
                    <a:pt x="342" y="105"/>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78" name="Freeform 75">
              <a:extLst>
                <a:ext uri="{FF2B5EF4-FFF2-40B4-BE49-F238E27FC236}">
                  <a16:creationId xmlns:a16="http://schemas.microsoft.com/office/drawing/2014/main" id="{DBA3A541-6B5C-574B-9D14-93329A0C4077}"/>
                </a:ext>
              </a:extLst>
            </p:cNvPr>
            <p:cNvSpPr>
              <a:spLocks noChangeAspect="1"/>
            </p:cNvSpPr>
            <p:nvPr/>
          </p:nvSpPr>
          <p:spPr bwMode="gray">
            <a:xfrm>
              <a:off x="7830340" y="3510517"/>
              <a:ext cx="724175" cy="346321"/>
            </a:xfrm>
            <a:custGeom>
              <a:avLst/>
              <a:gdLst>
                <a:gd name="T0" fmla="*/ 272 w 408"/>
                <a:gd name="T1" fmla="*/ 50 h 195"/>
                <a:gd name="T2" fmla="*/ 223 w 408"/>
                <a:gd name="T3" fmla="*/ 24 h 195"/>
                <a:gd name="T4" fmla="*/ 208 w 408"/>
                <a:gd name="T5" fmla="*/ 32 h 195"/>
                <a:gd name="T6" fmla="*/ 198 w 408"/>
                <a:gd name="T7" fmla="*/ 32 h 195"/>
                <a:gd name="T8" fmla="*/ 183 w 408"/>
                <a:gd name="T9" fmla="*/ 9 h 195"/>
                <a:gd name="T10" fmla="*/ 148 w 408"/>
                <a:gd name="T11" fmla="*/ 0 h 195"/>
                <a:gd name="T12" fmla="*/ 132 w 408"/>
                <a:gd name="T13" fmla="*/ 9 h 195"/>
                <a:gd name="T14" fmla="*/ 132 w 408"/>
                <a:gd name="T15" fmla="*/ 24 h 195"/>
                <a:gd name="T16" fmla="*/ 132 w 408"/>
                <a:gd name="T17" fmla="*/ 41 h 195"/>
                <a:gd name="T18" fmla="*/ 98 w 408"/>
                <a:gd name="T19" fmla="*/ 41 h 195"/>
                <a:gd name="T20" fmla="*/ 82 w 408"/>
                <a:gd name="T21" fmla="*/ 32 h 195"/>
                <a:gd name="T22" fmla="*/ 50 w 408"/>
                <a:gd name="T23" fmla="*/ 24 h 195"/>
                <a:gd name="T24" fmla="*/ 9 w 408"/>
                <a:gd name="T25" fmla="*/ 50 h 195"/>
                <a:gd name="T26" fmla="*/ 0 w 408"/>
                <a:gd name="T27" fmla="*/ 58 h 195"/>
                <a:gd name="T28" fmla="*/ 16 w 408"/>
                <a:gd name="T29" fmla="*/ 82 h 195"/>
                <a:gd name="T30" fmla="*/ 35 w 408"/>
                <a:gd name="T31" fmla="*/ 82 h 195"/>
                <a:gd name="T32" fmla="*/ 42 w 408"/>
                <a:gd name="T33" fmla="*/ 98 h 195"/>
                <a:gd name="T34" fmla="*/ 42 w 408"/>
                <a:gd name="T35" fmla="*/ 132 h 195"/>
                <a:gd name="T36" fmla="*/ 91 w 408"/>
                <a:gd name="T37" fmla="*/ 148 h 195"/>
                <a:gd name="T38" fmla="*/ 117 w 408"/>
                <a:gd name="T39" fmla="*/ 174 h 195"/>
                <a:gd name="T40" fmla="*/ 164 w 408"/>
                <a:gd name="T41" fmla="*/ 174 h 195"/>
                <a:gd name="T42" fmla="*/ 189 w 408"/>
                <a:gd name="T43" fmla="*/ 189 h 195"/>
                <a:gd name="T44" fmla="*/ 223 w 408"/>
                <a:gd name="T45" fmla="*/ 197 h 195"/>
                <a:gd name="T46" fmla="*/ 256 w 408"/>
                <a:gd name="T47" fmla="*/ 180 h 195"/>
                <a:gd name="T48" fmla="*/ 289 w 408"/>
                <a:gd name="T49" fmla="*/ 180 h 195"/>
                <a:gd name="T50" fmla="*/ 313 w 408"/>
                <a:gd name="T51" fmla="*/ 154 h 195"/>
                <a:gd name="T52" fmla="*/ 306 w 408"/>
                <a:gd name="T53" fmla="*/ 148 h 195"/>
                <a:gd name="T54" fmla="*/ 322 w 408"/>
                <a:gd name="T55" fmla="*/ 132 h 195"/>
                <a:gd name="T56" fmla="*/ 338 w 408"/>
                <a:gd name="T57" fmla="*/ 139 h 195"/>
                <a:gd name="T58" fmla="*/ 362 w 408"/>
                <a:gd name="T59" fmla="*/ 123 h 195"/>
                <a:gd name="T60" fmla="*/ 378 w 408"/>
                <a:gd name="T61" fmla="*/ 107 h 195"/>
                <a:gd name="T62" fmla="*/ 413 w 408"/>
                <a:gd name="T63" fmla="*/ 107 h 195"/>
                <a:gd name="T64" fmla="*/ 403 w 408"/>
                <a:gd name="T65" fmla="*/ 90 h 195"/>
                <a:gd name="T66" fmla="*/ 395 w 408"/>
                <a:gd name="T67" fmla="*/ 82 h 195"/>
                <a:gd name="T68" fmla="*/ 378 w 408"/>
                <a:gd name="T69" fmla="*/ 90 h 195"/>
                <a:gd name="T70" fmla="*/ 362 w 408"/>
                <a:gd name="T71" fmla="*/ 90 h 195"/>
                <a:gd name="T72" fmla="*/ 362 w 408"/>
                <a:gd name="T73" fmla="*/ 58 h 195"/>
                <a:gd name="T74" fmla="*/ 371 w 408"/>
                <a:gd name="T75" fmla="*/ 41 h 195"/>
                <a:gd name="T76" fmla="*/ 347 w 408"/>
                <a:gd name="T77" fmla="*/ 32 h 195"/>
                <a:gd name="T78" fmla="*/ 330 w 408"/>
                <a:gd name="T79" fmla="*/ 50 h 195"/>
                <a:gd name="T80" fmla="*/ 296 w 408"/>
                <a:gd name="T81" fmla="*/ 58 h 195"/>
                <a:gd name="T82" fmla="*/ 272 w 408"/>
                <a:gd name="T83" fmla="*/ 50 h 19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408" h="195">
                  <a:moveTo>
                    <a:pt x="268" y="49"/>
                  </a:moveTo>
                  <a:lnTo>
                    <a:pt x="220" y="24"/>
                  </a:lnTo>
                  <a:lnTo>
                    <a:pt x="205" y="32"/>
                  </a:lnTo>
                  <a:lnTo>
                    <a:pt x="195" y="32"/>
                  </a:lnTo>
                  <a:lnTo>
                    <a:pt x="180" y="9"/>
                  </a:lnTo>
                  <a:lnTo>
                    <a:pt x="146" y="0"/>
                  </a:lnTo>
                  <a:lnTo>
                    <a:pt x="130" y="9"/>
                  </a:lnTo>
                  <a:lnTo>
                    <a:pt x="130" y="24"/>
                  </a:lnTo>
                  <a:lnTo>
                    <a:pt x="130" y="40"/>
                  </a:lnTo>
                  <a:lnTo>
                    <a:pt x="97" y="40"/>
                  </a:lnTo>
                  <a:lnTo>
                    <a:pt x="81" y="32"/>
                  </a:lnTo>
                  <a:lnTo>
                    <a:pt x="49" y="24"/>
                  </a:lnTo>
                  <a:lnTo>
                    <a:pt x="9" y="49"/>
                  </a:lnTo>
                  <a:lnTo>
                    <a:pt x="0" y="57"/>
                  </a:lnTo>
                  <a:lnTo>
                    <a:pt x="16" y="81"/>
                  </a:lnTo>
                  <a:lnTo>
                    <a:pt x="34" y="81"/>
                  </a:lnTo>
                  <a:lnTo>
                    <a:pt x="41" y="97"/>
                  </a:lnTo>
                  <a:lnTo>
                    <a:pt x="41" y="130"/>
                  </a:lnTo>
                  <a:lnTo>
                    <a:pt x="90" y="146"/>
                  </a:lnTo>
                  <a:lnTo>
                    <a:pt x="115" y="171"/>
                  </a:lnTo>
                  <a:lnTo>
                    <a:pt x="162" y="171"/>
                  </a:lnTo>
                  <a:lnTo>
                    <a:pt x="186" y="186"/>
                  </a:lnTo>
                  <a:lnTo>
                    <a:pt x="220" y="194"/>
                  </a:lnTo>
                  <a:lnTo>
                    <a:pt x="252" y="177"/>
                  </a:lnTo>
                  <a:lnTo>
                    <a:pt x="285" y="177"/>
                  </a:lnTo>
                  <a:lnTo>
                    <a:pt x="308" y="152"/>
                  </a:lnTo>
                  <a:lnTo>
                    <a:pt x="302" y="146"/>
                  </a:lnTo>
                  <a:lnTo>
                    <a:pt x="317" y="130"/>
                  </a:lnTo>
                  <a:lnTo>
                    <a:pt x="333" y="137"/>
                  </a:lnTo>
                  <a:lnTo>
                    <a:pt x="357" y="121"/>
                  </a:lnTo>
                  <a:lnTo>
                    <a:pt x="373" y="105"/>
                  </a:lnTo>
                  <a:lnTo>
                    <a:pt x="407" y="105"/>
                  </a:lnTo>
                  <a:lnTo>
                    <a:pt x="397" y="89"/>
                  </a:lnTo>
                  <a:lnTo>
                    <a:pt x="389" y="81"/>
                  </a:lnTo>
                  <a:lnTo>
                    <a:pt x="373" y="89"/>
                  </a:lnTo>
                  <a:lnTo>
                    <a:pt x="357" y="89"/>
                  </a:lnTo>
                  <a:lnTo>
                    <a:pt x="357" y="57"/>
                  </a:lnTo>
                  <a:lnTo>
                    <a:pt x="366" y="40"/>
                  </a:lnTo>
                  <a:lnTo>
                    <a:pt x="342" y="32"/>
                  </a:lnTo>
                  <a:lnTo>
                    <a:pt x="325" y="49"/>
                  </a:lnTo>
                  <a:lnTo>
                    <a:pt x="292" y="57"/>
                  </a:lnTo>
                  <a:lnTo>
                    <a:pt x="268" y="49"/>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79" name="Freeform 76">
              <a:extLst>
                <a:ext uri="{FF2B5EF4-FFF2-40B4-BE49-F238E27FC236}">
                  <a16:creationId xmlns:a16="http://schemas.microsoft.com/office/drawing/2014/main" id="{3F7D1904-1F62-4E4D-AA25-E773B99C178F}"/>
                </a:ext>
              </a:extLst>
            </p:cNvPr>
            <p:cNvSpPr>
              <a:spLocks noChangeAspect="1"/>
            </p:cNvSpPr>
            <p:nvPr/>
          </p:nvSpPr>
          <p:spPr bwMode="gray">
            <a:xfrm>
              <a:off x="6301525" y="2634221"/>
              <a:ext cx="250138" cy="547467"/>
            </a:xfrm>
            <a:custGeom>
              <a:avLst/>
              <a:gdLst>
                <a:gd name="T0" fmla="*/ 108 w 141"/>
                <a:gd name="T1" fmla="*/ 41 h 308"/>
                <a:gd name="T2" fmla="*/ 108 w 141"/>
                <a:gd name="T3" fmla="*/ 66 h 308"/>
                <a:gd name="T4" fmla="*/ 126 w 141"/>
                <a:gd name="T5" fmla="*/ 82 h 308"/>
                <a:gd name="T6" fmla="*/ 117 w 141"/>
                <a:gd name="T7" fmla="*/ 107 h 308"/>
                <a:gd name="T8" fmla="*/ 126 w 141"/>
                <a:gd name="T9" fmla="*/ 147 h 308"/>
                <a:gd name="T10" fmla="*/ 117 w 141"/>
                <a:gd name="T11" fmla="*/ 173 h 308"/>
                <a:gd name="T12" fmla="*/ 133 w 141"/>
                <a:gd name="T13" fmla="*/ 198 h 308"/>
                <a:gd name="T14" fmla="*/ 126 w 141"/>
                <a:gd name="T15" fmla="*/ 213 h 308"/>
                <a:gd name="T16" fmla="*/ 142 w 141"/>
                <a:gd name="T17" fmla="*/ 231 h 308"/>
                <a:gd name="T18" fmla="*/ 142 w 141"/>
                <a:gd name="T19" fmla="*/ 239 h 308"/>
                <a:gd name="T20" fmla="*/ 117 w 141"/>
                <a:gd name="T21" fmla="*/ 280 h 308"/>
                <a:gd name="T22" fmla="*/ 92 w 141"/>
                <a:gd name="T23" fmla="*/ 297 h 308"/>
                <a:gd name="T24" fmla="*/ 84 w 141"/>
                <a:gd name="T25" fmla="*/ 297 h 308"/>
                <a:gd name="T26" fmla="*/ 42 w 141"/>
                <a:gd name="T27" fmla="*/ 312 h 308"/>
                <a:gd name="T28" fmla="*/ 9 w 141"/>
                <a:gd name="T29" fmla="*/ 297 h 308"/>
                <a:gd name="T30" fmla="*/ 18 w 141"/>
                <a:gd name="T31" fmla="*/ 271 h 308"/>
                <a:gd name="T32" fmla="*/ 9 w 141"/>
                <a:gd name="T33" fmla="*/ 246 h 308"/>
                <a:gd name="T34" fmla="*/ 18 w 141"/>
                <a:gd name="T35" fmla="*/ 231 h 308"/>
                <a:gd name="T36" fmla="*/ 50 w 141"/>
                <a:gd name="T37" fmla="*/ 180 h 308"/>
                <a:gd name="T38" fmla="*/ 60 w 141"/>
                <a:gd name="T39" fmla="*/ 173 h 308"/>
                <a:gd name="T40" fmla="*/ 60 w 141"/>
                <a:gd name="T41" fmla="*/ 155 h 308"/>
                <a:gd name="T42" fmla="*/ 50 w 141"/>
                <a:gd name="T43" fmla="*/ 147 h 308"/>
                <a:gd name="T44" fmla="*/ 42 w 141"/>
                <a:gd name="T45" fmla="*/ 147 h 308"/>
                <a:gd name="T46" fmla="*/ 34 w 141"/>
                <a:gd name="T47" fmla="*/ 72 h 308"/>
                <a:gd name="T48" fmla="*/ 0 w 141"/>
                <a:gd name="T49" fmla="*/ 41 h 308"/>
                <a:gd name="T50" fmla="*/ 9 w 141"/>
                <a:gd name="T51" fmla="*/ 32 h 308"/>
                <a:gd name="T52" fmla="*/ 25 w 141"/>
                <a:gd name="T53" fmla="*/ 50 h 308"/>
                <a:gd name="T54" fmla="*/ 60 w 141"/>
                <a:gd name="T55" fmla="*/ 50 h 308"/>
                <a:gd name="T56" fmla="*/ 67 w 141"/>
                <a:gd name="T57" fmla="*/ 41 h 308"/>
                <a:gd name="T58" fmla="*/ 75 w 141"/>
                <a:gd name="T59" fmla="*/ 8 h 308"/>
                <a:gd name="T60" fmla="*/ 92 w 141"/>
                <a:gd name="T61" fmla="*/ 0 h 308"/>
                <a:gd name="T62" fmla="*/ 117 w 141"/>
                <a:gd name="T63" fmla="*/ 16 h 308"/>
                <a:gd name="T64" fmla="*/ 108 w 141"/>
                <a:gd name="T65" fmla="*/ 41 h 30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41" h="308">
                  <a:moveTo>
                    <a:pt x="106" y="40"/>
                  </a:moveTo>
                  <a:lnTo>
                    <a:pt x="106" y="65"/>
                  </a:lnTo>
                  <a:lnTo>
                    <a:pt x="124" y="81"/>
                  </a:lnTo>
                  <a:lnTo>
                    <a:pt x="115" y="105"/>
                  </a:lnTo>
                  <a:lnTo>
                    <a:pt x="124" y="145"/>
                  </a:lnTo>
                  <a:lnTo>
                    <a:pt x="115" y="170"/>
                  </a:lnTo>
                  <a:lnTo>
                    <a:pt x="131" y="195"/>
                  </a:lnTo>
                  <a:lnTo>
                    <a:pt x="124" y="210"/>
                  </a:lnTo>
                  <a:lnTo>
                    <a:pt x="140" y="227"/>
                  </a:lnTo>
                  <a:lnTo>
                    <a:pt x="140" y="235"/>
                  </a:lnTo>
                  <a:lnTo>
                    <a:pt x="115" y="276"/>
                  </a:lnTo>
                  <a:lnTo>
                    <a:pt x="91" y="292"/>
                  </a:lnTo>
                  <a:lnTo>
                    <a:pt x="83" y="292"/>
                  </a:lnTo>
                  <a:lnTo>
                    <a:pt x="41" y="307"/>
                  </a:lnTo>
                  <a:lnTo>
                    <a:pt x="9" y="292"/>
                  </a:lnTo>
                  <a:lnTo>
                    <a:pt x="18" y="267"/>
                  </a:lnTo>
                  <a:lnTo>
                    <a:pt x="9" y="242"/>
                  </a:lnTo>
                  <a:lnTo>
                    <a:pt x="18" y="227"/>
                  </a:lnTo>
                  <a:lnTo>
                    <a:pt x="49" y="177"/>
                  </a:lnTo>
                  <a:lnTo>
                    <a:pt x="59" y="170"/>
                  </a:lnTo>
                  <a:lnTo>
                    <a:pt x="59" y="153"/>
                  </a:lnTo>
                  <a:lnTo>
                    <a:pt x="49" y="145"/>
                  </a:lnTo>
                  <a:lnTo>
                    <a:pt x="41" y="145"/>
                  </a:lnTo>
                  <a:lnTo>
                    <a:pt x="34" y="71"/>
                  </a:lnTo>
                  <a:lnTo>
                    <a:pt x="0" y="40"/>
                  </a:lnTo>
                  <a:lnTo>
                    <a:pt x="9" y="31"/>
                  </a:lnTo>
                  <a:lnTo>
                    <a:pt x="25" y="49"/>
                  </a:lnTo>
                  <a:lnTo>
                    <a:pt x="59" y="49"/>
                  </a:lnTo>
                  <a:lnTo>
                    <a:pt x="66" y="40"/>
                  </a:lnTo>
                  <a:lnTo>
                    <a:pt x="74" y="8"/>
                  </a:lnTo>
                  <a:lnTo>
                    <a:pt x="91" y="0"/>
                  </a:lnTo>
                  <a:lnTo>
                    <a:pt x="115" y="16"/>
                  </a:lnTo>
                  <a:lnTo>
                    <a:pt x="106" y="4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80" name="Freeform 77">
              <a:extLst>
                <a:ext uri="{FF2B5EF4-FFF2-40B4-BE49-F238E27FC236}">
                  <a16:creationId xmlns:a16="http://schemas.microsoft.com/office/drawing/2014/main" id="{4B1E86CF-63AF-0B4C-919F-4F9C0FD1FBED}"/>
                </a:ext>
              </a:extLst>
            </p:cNvPr>
            <p:cNvSpPr>
              <a:spLocks noChangeAspect="1"/>
            </p:cNvSpPr>
            <p:nvPr/>
          </p:nvSpPr>
          <p:spPr bwMode="gray">
            <a:xfrm>
              <a:off x="3180925" y="4113955"/>
              <a:ext cx="678696" cy="446019"/>
            </a:xfrm>
            <a:custGeom>
              <a:avLst/>
              <a:gdLst>
                <a:gd name="T0" fmla="*/ 246 w 383"/>
                <a:gd name="T1" fmla="*/ 115 h 252"/>
                <a:gd name="T2" fmla="*/ 254 w 383"/>
                <a:gd name="T3" fmla="*/ 157 h 252"/>
                <a:gd name="T4" fmla="*/ 271 w 383"/>
                <a:gd name="T5" fmla="*/ 198 h 252"/>
                <a:gd name="T6" fmla="*/ 321 w 383"/>
                <a:gd name="T7" fmla="*/ 198 h 252"/>
                <a:gd name="T8" fmla="*/ 327 w 383"/>
                <a:gd name="T9" fmla="*/ 198 h 252"/>
                <a:gd name="T10" fmla="*/ 345 w 383"/>
                <a:gd name="T11" fmla="*/ 164 h 252"/>
                <a:gd name="T12" fmla="*/ 378 w 383"/>
                <a:gd name="T13" fmla="*/ 157 h 252"/>
                <a:gd name="T14" fmla="*/ 378 w 383"/>
                <a:gd name="T15" fmla="*/ 198 h 252"/>
                <a:gd name="T16" fmla="*/ 369 w 383"/>
                <a:gd name="T17" fmla="*/ 198 h 252"/>
                <a:gd name="T18" fmla="*/ 336 w 383"/>
                <a:gd name="T19" fmla="*/ 205 h 252"/>
                <a:gd name="T20" fmla="*/ 345 w 383"/>
                <a:gd name="T21" fmla="*/ 230 h 252"/>
                <a:gd name="T22" fmla="*/ 321 w 383"/>
                <a:gd name="T23" fmla="*/ 254 h 252"/>
                <a:gd name="T24" fmla="*/ 280 w 383"/>
                <a:gd name="T25" fmla="*/ 230 h 252"/>
                <a:gd name="T26" fmla="*/ 246 w 383"/>
                <a:gd name="T27" fmla="*/ 230 h 252"/>
                <a:gd name="T28" fmla="*/ 198 w 383"/>
                <a:gd name="T29" fmla="*/ 205 h 252"/>
                <a:gd name="T30" fmla="*/ 157 w 383"/>
                <a:gd name="T31" fmla="*/ 188 h 252"/>
                <a:gd name="T32" fmla="*/ 157 w 383"/>
                <a:gd name="T33" fmla="*/ 164 h 252"/>
                <a:gd name="T34" fmla="*/ 115 w 383"/>
                <a:gd name="T35" fmla="*/ 107 h 252"/>
                <a:gd name="T36" fmla="*/ 97 w 383"/>
                <a:gd name="T37" fmla="*/ 91 h 252"/>
                <a:gd name="T38" fmla="*/ 82 w 383"/>
                <a:gd name="T39" fmla="*/ 66 h 252"/>
                <a:gd name="T40" fmla="*/ 65 w 383"/>
                <a:gd name="T41" fmla="*/ 50 h 252"/>
                <a:gd name="T42" fmla="*/ 41 w 383"/>
                <a:gd name="T43" fmla="*/ 18 h 252"/>
                <a:gd name="T44" fmla="*/ 32 w 383"/>
                <a:gd name="T45" fmla="*/ 34 h 252"/>
                <a:gd name="T46" fmla="*/ 82 w 383"/>
                <a:gd name="T47" fmla="*/ 123 h 252"/>
                <a:gd name="T48" fmla="*/ 97 w 383"/>
                <a:gd name="T49" fmla="*/ 133 h 252"/>
                <a:gd name="T50" fmla="*/ 82 w 383"/>
                <a:gd name="T51" fmla="*/ 133 h 252"/>
                <a:gd name="T52" fmla="*/ 65 w 383"/>
                <a:gd name="T53" fmla="*/ 107 h 252"/>
                <a:gd name="T54" fmla="*/ 32 w 383"/>
                <a:gd name="T55" fmla="*/ 82 h 252"/>
                <a:gd name="T56" fmla="*/ 32 w 383"/>
                <a:gd name="T57" fmla="*/ 75 h 252"/>
                <a:gd name="T58" fmla="*/ 16 w 383"/>
                <a:gd name="T59" fmla="*/ 41 h 252"/>
                <a:gd name="T60" fmla="*/ 24 w 383"/>
                <a:gd name="T61" fmla="*/ 0 h 252"/>
                <a:gd name="T62" fmla="*/ 139 w 383"/>
                <a:gd name="T63" fmla="*/ 9 h 252"/>
                <a:gd name="T64" fmla="*/ 157 w 383"/>
                <a:gd name="T65" fmla="*/ 41 h 252"/>
                <a:gd name="T66" fmla="*/ 181 w 383"/>
                <a:gd name="T67" fmla="*/ 50 h 252"/>
                <a:gd name="T68" fmla="*/ 198 w 383"/>
                <a:gd name="T69" fmla="*/ 41 h 252"/>
                <a:gd name="T70" fmla="*/ 254 w 383"/>
                <a:gd name="T71" fmla="*/ 98 h 25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383" h="252">
                  <a:moveTo>
                    <a:pt x="251" y="97"/>
                  </a:moveTo>
                  <a:lnTo>
                    <a:pt x="243" y="114"/>
                  </a:lnTo>
                  <a:lnTo>
                    <a:pt x="243" y="146"/>
                  </a:lnTo>
                  <a:lnTo>
                    <a:pt x="251" y="155"/>
                  </a:lnTo>
                  <a:lnTo>
                    <a:pt x="251" y="162"/>
                  </a:lnTo>
                  <a:lnTo>
                    <a:pt x="268" y="196"/>
                  </a:lnTo>
                  <a:lnTo>
                    <a:pt x="292" y="203"/>
                  </a:lnTo>
                  <a:lnTo>
                    <a:pt x="317" y="196"/>
                  </a:lnTo>
                  <a:lnTo>
                    <a:pt x="332" y="196"/>
                  </a:lnTo>
                  <a:lnTo>
                    <a:pt x="323" y="196"/>
                  </a:lnTo>
                  <a:lnTo>
                    <a:pt x="332" y="186"/>
                  </a:lnTo>
                  <a:lnTo>
                    <a:pt x="341" y="162"/>
                  </a:lnTo>
                  <a:lnTo>
                    <a:pt x="348" y="162"/>
                  </a:lnTo>
                  <a:lnTo>
                    <a:pt x="373" y="155"/>
                  </a:lnTo>
                  <a:lnTo>
                    <a:pt x="382" y="162"/>
                  </a:lnTo>
                  <a:lnTo>
                    <a:pt x="373" y="196"/>
                  </a:lnTo>
                  <a:lnTo>
                    <a:pt x="373" y="203"/>
                  </a:lnTo>
                  <a:lnTo>
                    <a:pt x="364" y="196"/>
                  </a:lnTo>
                  <a:lnTo>
                    <a:pt x="357" y="203"/>
                  </a:lnTo>
                  <a:lnTo>
                    <a:pt x="332" y="203"/>
                  </a:lnTo>
                  <a:lnTo>
                    <a:pt x="323" y="211"/>
                  </a:lnTo>
                  <a:lnTo>
                    <a:pt x="341" y="227"/>
                  </a:lnTo>
                  <a:lnTo>
                    <a:pt x="323" y="227"/>
                  </a:lnTo>
                  <a:lnTo>
                    <a:pt x="317" y="251"/>
                  </a:lnTo>
                  <a:lnTo>
                    <a:pt x="292" y="227"/>
                  </a:lnTo>
                  <a:lnTo>
                    <a:pt x="276" y="227"/>
                  </a:lnTo>
                  <a:lnTo>
                    <a:pt x="268" y="236"/>
                  </a:lnTo>
                  <a:lnTo>
                    <a:pt x="243" y="227"/>
                  </a:lnTo>
                  <a:lnTo>
                    <a:pt x="202" y="211"/>
                  </a:lnTo>
                  <a:lnTo>
                    <a:pt x="195" y="203"/>
                  </a:lnTo>
                  <a:lnTo>
                    <a:pt x="171" y="203"/>
                  </a:lnTo>
                  <a:lnTo>
                    <a:pt x="155" y="186"/>
                  </a:lnTo>
                  <a:lnTo>
                    <a:pt x="146" y="171"/>
                  </a:lnTo>
                  <a:lnTo>
                    <a:pt x="155" y="162"/>
                  </a:lnTo>
                  <a:lnTo>
                    <a:pt x="146" y="146"/>
                  </a:lnTo>
                  <a:lnTo>
                    <a:pt x="114" y="106"/>
                  </a:lnTo>
                  <a:lnTo>
                    <a:pt x="96" y="97"/>
                  </a:lnTo>
                  <a:lnTo>
                    <a:pt x="96" y="90"/>
                  </a:lnTo>
                  <a:lnTo>
                    <a:pt x="81" y="74"/>
                  </a:lnTo>
                  <a:lnTo>
                    <a:pt x="81" y="65"/>
                  </a:lnTo>
                  <a:lnTo>
                    <a:pt x="72" y="65"/>
                  </a:lnTo>
                  <a:lnTo>
                    <a:pt x="64" y="49"/>
                  </a:lnTo>
                  <a:lnTo>
                    <a:pt x="49" y="18"/>
                  </a:lnTo>
                  <a:lnTo>
                    <a:pt x="40" y="18"/>
                  </a:lnTo>
                  <a:lnTo>
                    <a:pt x="24" y="9"/>
                  </a:lnTo>
                  <a:lnTo>
                    <a:pt x="32" y="34"/>
                  </a:lnTo>
                  <a:lnTo>
                    <a:pt x="72" y="90"/>
                  </a:lnTo>
                  <a:lnTo>
                    <a:pt x="81" y="122"/>
                  </a:lnTo>
                  <a:lnTo>
                    <a:pt x="89" y="122"/>
                  </a:lnTo>
                  <a:lnTo>
                    <a:pt x="96" y="131"/>
                  </a:lnTo>
                  <a:lnTo>
                    <a:pt x="89" y="139"/>
                  </a:lnTo>
                  <a:lnTo>
                    <a:pt x="81" y="131"/>
                  </a:lnTo>
                  <a:lnTo>
                    <a:pt x="56" y="114"/>
                  </a:lnTo>
                  <a:lnTo>
                    <a:pt x="64" y="106"/>
                  </a:lnTo>
                  <a:lnTo>
                    <a:pt x="56" y="90"/>
                  </a:lnTo>
                  <a:lnTo>
                    <a:pt x="32" y="81"/>
                  </a:lnTo>
                  <a:lnTo>
                    <a:pt x="24" y="65"/>
                  </a:lnTo>
                  <a:lnTo>
                    <a:pt x="32" y="74"/>
                  </a:lnTo>
                  <a:lnTo>
                    <a:pt x="40" y="57"/>
                  </a:lnTo>
                  <a:lnTo>
                    <a:pt x="16" y="41"/>
                  </a:lnTo>
                  <a:lnTo>
                    <a:pt x="0" y="0"/>
                  </a:lnTo>
                  <a:lnTo>
                    <a:pt x="24" y="0"/>
                  </a:lnTo>
                  <a:lnTo>
                    <a:pt x="72" y="18"/>
                  </a:lnTo>
                  <a:lnTo>
                    <a:pt x="137" y="9"/>
                  </a:lnTo>
                  <a:lnTo>
                    <a:pt x="155" y="25"/>
                  </a:lnTo>
                  <a:lnTo>
                    <a:pt x="155" y="41"/>
                  </a:lnTo>
                  <a:lnTo>
                    <a:pt x="171" y="49"/>
                  </a:lnTo>
                  <a:lnTo>
                    <a:pt x="179" y="49"/>
                  </a:lnTo>
                  <a:lnTo>
                    <a:pt x="186" y="41"/>
                  </a:lnTo>
                  <a:lnTo>
                    <a:pt x="195" y="41"/>
                  </a:lnTo>
                  <a:lnTo>
                    <a:pt x="226" y="90"/>
                  </a:lnTo>
                  <a:lnTo>
                    <a:pt x="251" y="9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81" name="Freeform 78">
              <a:extLst>
                <a:ext uri="{FF2B5EF4-FFF2-40B4-BE49-F238E27FC236}">
                  <a16:creationId xmlns:a16="http://schemas.microsoft.com/office/drawing/2014/main" id="{B8D9B707-5744-8D4B-87D6-8B3C3EA3CD12}"/>
                </a:ext>
              </a:extLst>
            </p:cNvPr>
            <p:cNvSpPr>
              <a:spLocks noChangeAspect="1"/>
            </p:cNvSpPr>
            <p:nvPr/>
          </p:nvSpPr>
          <p:spPr bwMode="gray">
            <a:xfrm>
              <a:off x="3814141" y="4460276"/>
              <a:ext cx="29737" cy="55971"/>
            </a:xfrm>
            <a:custGeom>
              <a:avLst/>
              <a:gdLst>
                <a:gd name="T0" fmla="*/ 0 w 17"/>
                <a:gd name="T1" fmla="*/ 31 h 32"/>
                <a:gd name="T2" fmla="*/ 16 w 17"/>
                <a:gd name="T3" fmla="*/ 31 h 32"/>
                <a:gd name="T4" fmla="*/ 16 w 17"/>
                <a:gd name="T5" fmla="*/ 0 h 32"/>
                <a:gd name="T6" fmla="*/ 0 w 17"/>
                <a:gd name="T7" fmla="*/ 7 h 32"/>
                <a:gd name="T8" fmla="*/ 0 w 17"/>
                <a:gd name="T9" fmla="*/ 31 h 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32">
                  <a:moveTo>
                    <a:pt x="0" y="31"/>
                  </a:moveTo>
                  <a:lnTo>
                    <a:pt x="16" y="31"/>
                  </a:lnTo>
                  <a:lnTo>
                    <a:pt x="16" y="0"/>
                  </a:lnTo>
                  <a:lnTo>
                    <a:pt x="0" y="7"/>
                  </a:lnTo>
                  <a:lnTo>
                    <a:pt x="0" y="31"/>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82" name="Freeform 79">
              <a:extLst>
                <a:ext uri="{FF2B5EF4-FFF2-40B4-BE49-F238E27FC236}">
                  <a16:creationId xmlns:a16="http://schemas.microsoft.com/office/drawing/2014/main" id="{43D29A02-4E69-6F46-8A38-334B725C5340}"/>
                </a:ext>
              </a:extLst>
            </p:cNvPr>
            <p:cNvSpPr>
              <a:spLocks noChangeAspect="1"/>
            </p:cNvSpPr>
            <p:nvPr/>
          </p:nvSpPr>
          <p:spPr bwMode="gray">
            <a:xfrm>
              <a:off x="3742423" y="4472520"/>
              <a:ext cx="85712" cy="104946"/>
            </a:xfrm>
            <a:custGeom>
              <a:avLst/>
              <a:gdLst>
                <a:gd name="T0" fmla="*/ 41 w 48"/>
                <a:gd name="T1" fmla="*/ 24 h 59"/>
                <a:gd name="T2" fmla="*/ 48 w 48"/>
                <a:gd name="T3" fmla="*/ 34 h 59"/>
                <a:gd name="T4" fmla="*/ 32 w 48"/>
                <a:gd name="T5" fmla="*/ 49 h 59"/>
                <a:gd name="T6" fmla="*/ 25 w 48"/>
                <a:gd name="T7" fmla="*/ 59 h 59"/>
                <a:gd name="T8" fmla="*/ 0 w 48"/>
                <a:gd name="T9" fmla="*/ 49 h 59"/>
                <a:gd name="T10" fmla="*/ 6 w 48"/>
                <a:gd name="T11" fmla="*/ 24 h 59"/>
                <a:gd name="T12" fmla="*/ 25 w 48"/>
                <a:gd name="T13" fmla="*/ 24 h 59"/>
                <a:gd name="T14" fmla="*/ 6 w 48"/>
                <a:gd name="T15" fmla="*/ 8 h 59"/>
                <a:gd name="T16" fmla="*/ 15 w 48"/>
                <a:gd name="T17" fmla="*/ 0 h 59"/>
                <a:gd name="T18" fmla="*/ 41 w 48"/>
                <a:gd name="T19" fmla="*/ 0 h 59"/>
                <a:gd name="T20" fmla="*/ 41 w 48"/>
                <a:gd name="T21" fmla="*/ 24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8" h="59">
                  <a:moveTo>
                    <a:pt x="40" y="24"/>
                  </a:moveTo>
                  <a:lnTo>
                    <a:pt x="47" y="33"/>
                  </a:lnTo>
                  <a:lnTo>
                    <a:pt x="31" y="48"/>
                  </a:lnTo>
                  <a:lnTo>
                    <a:pt x="24" y="58"/>
                  </a:lnTo>
                  <a:lnTo>
                    <a:pt x="0" y="48"/>
                  </a:lnTo>
                  <a:lnTo>
                    <a:pt x="6" y="24"/>
                  </a:lnTo>
                  <a:lnTo>
                    <a:pt x="24" y="24"/>
                  </a:lnTo>
                  <a:lnTo>
                    <a:pt x="6" y="8"/>
                  </a:lnTo>
                  <a:lnTo>
                    <a:pt x="15" y="0"/>
                  </a:lnTo>
                  <a:lnTo>
                    <a:pt x="40" y="0"/>
                  </a:lnTo>
                  <a:lnTo>
                    <a:pt x="40" y="24"/>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83" name="Freeform 80">
              <a:extLst>
                <a:ext uri="{FF2B5EF4-FFF2-40B4-BE49-F238E27FC236}">
                  <a16:creationId xmlns:a16="http://schemas.microsoft.com/office/drawing/2014/main" id="{76EF8F45-40DD-9F41-9EC4-D93AA268F4A5}"/>
                </a:ext>
              </a:extLst>
            </p:cNvPr>
            <p:cNvSpPr>
              <a:spLocks noChangeAspect="1"/>
            </p:cNvSpPr>
            <p:nvPr/>
          </p:nvSpPr>
          <p:spPr bwMode="gray">
            <a:xfrm>
              <a:off x="3798398" y="4531989"/>
              <a:ext cx="145185" cy="57720"/>
            </a:xfrm>
            <a:custGeom>
              <a:avLst/>
              <a:gdLst>
                <a:gd name="T0" fmla="*/ 16 w 82"/>
                <a:gd name="T1" fmla="*/ 0 h 33"/>
                <a:gd name="T2" fmla="*/ 60 w 82"/>
                <a:gd name="T3" fmla="*/ 0 h 33"/>
                <a:gd name="T4" fmla="*/ 82 w 82"/>
                <a:gd name="T5" fmla="*/ 7 h 33"/>
                <a:gd name="T6" fmla="*/ 66 w 82"/>
                <a:gd name="T7" fmla="*/ 15 h 33"/>
                <a:gd name="T8" fmla="*/ 34 w 82"/>
                <a:gd name="T9" fmla="*/ 32 h 33"/>
                <a:gd name="T10" fmla="*/ 25 w 82"/>
                <a:gd name="T11" fmla="*/ 32 h 33"/>
                <a:gd name="T12" fmla="*/ 25 w 82"/>
                <a:gd name="T13" fmla="*/ 25 h 33"/>
                <a:gd name="T14" fmla="*/ 0 w 82"/>
                <a:gd name="T15" fmla="*/ 15 h 33"/>
                <a:gd name="T16" fmla="*/ 16 w 82"/>
                <a:gd name="T17" fmla="*/ 0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2" h="33">
                  <a:moveTo>
                    <a:pt x="16" y="0"/>
                  </a:moveTo>
                  <a:lnTo>
                    <a:pt x="59" y="0"/>
                  </a:lnTo>
                  <a:lnTo>
                    <a:pt x="81" y="7"/>
                  </a:lnTo>
                  <a:lnTo>
                    <a:pt x="65" y="15"/>
                  </a:lnTo>
                  <a:lnTo>
                    <a:pt x="34" y="32"/>
                  </a:lnTo>
                  <a:lnTo>
                    <a:pt x="25" y="32"/>
                  </a:lnTo>
                  <a:lnTo>
                    <a:pt x="25" y="25"/>
                  </a:lnTo>
                  <a:lnTo>
                    <a:pt x="0" y="15"/>
                  </a:lnTo>
                  <a:lnTo>
                    <a:pt x="16"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84" name="Freeform 81">
              <a:extLst>
                <a:ext uri="{FF2B5EF4-FFF2-40B4-BE49-F238E27FC236}">
                  <a16:creationId xmlns:a16="http://schemas.microsoft.com/office/drawing/2014/main" id="{892C416B-9B1A-B848-8992-4984D7153929}"/>
                </a:ext>
              </a:extLst>
            </p:cNvPr>
            <p:cNvSpPr>
              <a:spLocks noChangeAspect="1"/>
            </p:cNvSpPr>
            <p:nvPr/>
          </p:nvSpPr>
          <p:spPr bwMode="gray">
            <a:xfrm>
              <a:off x="3786154" y="4558226"/>
              <a:ext cx="57724" cy="31484"/>
            </a:xfrm>
            <a:custGeom>
              <a:avLst/>
              <a:gdLst>
                <a:gd name="T0" fmla="*/ 7 w 33"/>
                <a:gd name="T1" fmla="*/ 0 h 18"/>
                <a:gd name="T2" fmla="*/ 0 w 33"/>
                <a:gd name="T3" fmla="*/ 10 h 18"/>
                <a:gd name="T4" fmla="*/ 7 w 33"/>
                <a:gd name="T5" fmla="*/ 17 h 18"/>
                <a:gd name="T6" fmla="*/ 32 w 33"/>
                <a:gd name="T7" fmla="*/ 17 h 18"/>
                <a:gd name="T8" fmla="*/ 32 w 33"/>
                <a:gd name="T9" fmla="*/ 10 h 18"/>
                <a:gd name="T10" fmla="*/ 7 w 33"/>
                <a:gd name="T11" fmla="*/ 0 h 1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3" h="18">
                  <a:moveTo>
                    <a:pt x="7" y="0"/>
                  </a:moveTo>
                  <a:lnTo>
                    <a:pt x="0" y="10"/>
                  </a:lnTo>
                  <a:lnTo>
                    <a:pt x="7" y="17"/>
                  </a:lnTo>
                  <a:lnTo>
                    <a:pt x="32" y="17"/>
                  </a:lnTo>
                  <a:lnTo>
                    <a:pt x="32" y="10"/>
                  </a:lnTo>
                  <a:lnTo>
                    <a:pt x="7"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85" name="Freeform 82">
              <a:extLst>
                <a:ext uri="{FF2B5EF4-FFF2-40B4-BE49-F238E27FC236}">
                  <a16:creationId xmlns:a16="http://schemas.microsoft.com/office/drawing/2014/main" id="{A05792F0-BCE0-3344-A697-69B018D071A9}"/>
                </a:ext>
              </a:extLst>
            </p:cNvPr>
            <p:cNvSpPr>
              <a:spLocks noChangeAspect="1"/>
            </p:cNvSpPr>
            <p:nvPr/>
          </p:nvSpPr>
          <p:spPr bwMode="gray">
            <a:xfrm>
              <a:off x="3857871" y="4544233"/>
              <a:ext cx="85712" cy="104946"/>
            </a:xfrm>
            <a:custGeom>
              <a:avLst/>
              <a:gdLst>
                <a:gd name="T0" fmla="*/ 48 w 48"/>
                <a:gd name="T1" fmla="*/ 0 h 59"/>
                <a:gd name="T2" fmla="*/ 48 w 48"/>
                <a:gd name="T3" fmla="*/ 8 h 59"/>
                <a:gd name="T4" fmla="*/ 41 w 48"/>
                <a:gd name="T5" fmla="*/ 51 h 59"/>
                <a:gd name="T6" fmla="*/ 48 w 48"/>
                <a:gd name="T7" fmla="*/ 59 h 59"/>
                <a:gd name="T8" fmla="*/ 41 w 48"/>
                <a:gd name="T9" fmla="*/ 59 h 59"/>
                <a:gd name="T10" fmla="*/ 15 w 48"/>
                <a:gd name="T11" fmla="*/ 51 h 59"/>
                <a:gd name="T12" fmla="*/ 0 w 48"/>
                <a:gd name="T13" fmla="*/ 34 h 59"/>
                <a:gd name="T14" fmla="*/ 0 w 48"/>
                <a:gd name="T15" fmla="*/ 25 h 59"/>
                <a:gd name="T16" fmla="*/ 32 w 48"/>
                <a:gd name="T17" fmla="*/ 8 h 59"/>
                <a:gd name="T18" fmla="*/ 48 w 48"/>
                <a:gd name="T19" fmla="*/ 0 h 5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8" h="59">
                  <a:moveTo>
                    <a:pt x="47" y="0"/>
                  </a:moveTo>
                  <a:lnTo>
                    <a:pt x="47" y="8"/>
                  </a:lnTo>
                  <a:lnTo>
                    <a:pt x="40" y="50"/>
                  </a:lnTo>
                  <a:lnTo>
                    <a:pt x="47" y="58"/>
                  </a:lnTo>
                  <a:lnTo>
                    <a:pt x="40" y="58"/>
                  </a:lnTo>
                  <a:lnTo>
                    <a:pt x="15" y="50"/>
                  </a:lnTo>
                  <a:lnTo>
                    <a:pt x="0" y="33"/>
                  </a:lnTo>
                  <a:lnTo>
                    <a:pt x="0" y="25"/>
                  </a:lnTo>
                  <a:lnTo>
                    <a:pt x="31" y="8"/>
                  </a:lnTo>
                  <a:lnTo>
                    <a:pt x="47"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86" name="Freeform 83">
              <a:extLst>
                <a:ext uri="{FF2B5EF4-FFF2-40B4-BE49-F238E27FC236}">
                  <a16:creationId xmlns:a16="http://schemas.microsoft.com/office/drawing/2014/main" id="{B70BE851-7A0E-6446-AD73-C5B222530C46}"/>
                </a:ext>
              </a:extLst>
            </p:cNvPr>
            <p:cNvSpPr>
              <a:spLocks noChangeAspect="1"/>
            </p:cNvSpPr>
            <p:nvPr/>
          </p:nvSpPr>
          <p:spPr bwMode="gray">
            <a:xfrm>
              <a:off x="3885859" y="4633437"/>
              <a:ext cx="73467" cy="71713"/>
            </a:xfrm>
            <a:custGeom>
              <a:avLst/>
              <a:gdLst>
                <a:gd name="T0" fmla="*/ 41 w 42"/>
                <a:gd name="T1" fmla="*/ 40 h 41"/>
                <a:gd name="T2" fmla="*/ 41 w 42"/>
                <a:gd name="T3" fmla="*/ 24 h 41"/>
                <a:gd name="T4" fmla="*/ 32 w 42"/>
                <a:gd name="T5" fmla="*/ 15 h 41"/>
                <a:gd name="T6" fmla="*/ 32 w 42"/>
                <a:gd name="T7" fmla="*/ 8 h 41"/>
                <a:gd name="T8" fmla="*/ 25 w 42"/>
                <a:gd name="T9" fmla="*/ 8 h 41"/>
                <a:gd name="T10" fmla="*/ 0 w 42"/>
                <a:gd name="T11" fmla="*/ 0 h 41"/>
                <a:gd name="T12" fmla="*/ 0 w 42"/>
                <a:gd name="T13" fmla="*/ 15 h 41"/>
                <a:gd name="T14" fmla="*/ 10 w 42"/>
                <a:gd name="T15" fmla="*/ 24 h 41"/>
                <a:gd name="T16" fmla="*/ 16 w 42"/>
                <a:gd name="T17" fmla="*/ 15 h 41"/>
                <a:gd name="T18" fmla="*/ 25 w 42"/>
                <a:gd name="T19" fmla="*/ 31 h 41"/>
                <a:gd name="T20" fmla="*/ 41 w 42"/>
                <a:gd name="T21" fmla="*/ 40 h 4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2" h="41">
                  <a:moveTo>
                    <a:pt x="41" y="40"/>
                  </a:moveTo>
                  <a:lnTo>
                    <a:pt x="41" y="24"/>
                  </a:lnTo>
                  <a:lnTo>
                    <a:pt x="32" y="15"/>
                  </a:lnTo>
                  <a:lnTo>
                    <a:pt x="32" y="8"/>
                  </a:lnTo>
                  <a:lnTo>
                    <a:pt x="25" y="8"/>
                  </a:lnTo>
                  <a:lnTo>
                    <a:pt x="0" y="0"/>
                  </a:lnTo>
                  <a:lnTo>
                    <a:pt x="0" y="15"/>
                  </a:lnTo>
                  <a:lnTo>
                    <a:pt x="10" y="24"/>
                  </a:lnTo>
                  <a:lnTo>
                    <a:pt x="16" y="15"/>
                  </a:lnTo>
                  <a:lnTo>
                    <a:pt x="25" y="31"/>
                  </a:lnTo>
                  <a:lnTo>
                    <a:pt x="41" y="4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87" name="Freeform 84">
              <a:extLst>
                <a:ext uri="{FF2B5EF4-FFF2-40B4-BE49-F238E27FC236}">
                  <a16:creationId xmlns:a16="http://schemas.microsoft.com/office/drawing/2014/main" id="{BAB440F0-58B0-B343-8056-1E5E0C6096E4}"/>
                </a:ext>
              </a:extLst>
            </p:cNvPr>
            <p:cNvSpPr>
              <a:spLocks noChangeAspect="1"/>
            </p:cNvSpPr>
            <p:nvPr/>
          </p:nvSpPr>
          <p:spPr bwMode="gray">
            <a:xfrm>
              <a:off x="3957577" y="4673666"/>
              <a:ext cx="75216" cy="59469"/>
            </a:xfrm>
            <a:custGeom>
              <a:avLst/>
              <a:gdLst>
                <a:gd name="T0" fmla="*/ 0 w 42"/>
                <a:gd name="T1" fmla="*/ 17 h 32"/>
                <a:gd name="T2" fmla="*/ 25 w 42"/>
                <a:gd name="T3" fmla="*/ 27 h 32"/>
                <a:gd name="T4" fmla="*/ 25 w 42"/>
                <a:gd name="T5" fmla="*/ 33 h 32"/>
                <a:gd name="T6" fmla="*/ 33 w 42"/>
                <a:gd name="T7" fmla="*/ 27 h 32"/>
                <a:gd name="T8" fmla="*/ 25 w 42"/>
                <a:gd name="T9" fmla="*/ 17 h 32"/>
                <a:gd name="T10" fmla="*/ 42 w 42"/>
                <a:gd name="T11" fmla="*/ 7 h 32"/>
                <a:gd name="T12" fmla="*/ 33 w 42"/>
                <a:gd name="T13" fmla="*/ 0 h 32"/>
                <a:gd name="T14" fmla="*/ 16 w 42"/>
                <a:gd name="T15" fmla="*/ 7 h 32"/>
                <a:gd name="T16" fmla="*/ 9 w 42"/>
                <a:gd name="T17" fmla="*/ 7 h 32"/>
                <a:gd name="T18" fmla="*/ 0 w 42"/>
                <a:gd name="T19" fmla="*/ 0 h 32"/>
                <a:gd name="T20" fmla="*/ 0 w 42"/>
                <a:gd name="T21" fmla="*/ 17 h 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2" h="32">
                  <a:moveTo>
                    <a:pt x="0" y="16"/>
                  </a:moveTo>
                  <a:lnTo>
                    <a:pt x="24" y="25"/>
                  </a:lnTo>
                  <a:lnTo>
                    <a:pt x="24" y="31"/>
                  </a:lnTo>
                  <a:lnTo>
                    <a:pt x="32" y="25"/>
                  </a:lnTo>
                  <a:lnTo>
                    <a:pt x="24" y="16"/>
                  </a:lnTo>
                  <a:lnTo>
                    <a:pt x="41" y="7"/>
                  </a:lnTo>
                  <a:lnTo>
                    <a:pt x="32" y="0"/>
                  </a:lnTo>
                  <a:lnTo>
                    <a:pt x="16" y="7"/>
                  </a:lnTo>
                  <a:lnTo>
                    <a:pt x="9" y="7"/>
                  </a:lnTo>
                  <a:lnTo>
                    <a:pt x="0" y="0"/>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88" name="Freeform 85">
              <a:extLst>
                <a:ext uri="{FF2B5EF4-FFF2-40B4-BE49-F238E27FC236}">
                  <a16:creationId xmlns:a16="http://schemas.microsoft.com/office/drawing/2014/main" id="{8E3CDB40-6215-3C43-B8B8-5A549AD709F5}"/>
                </a:ext>
              </a:extLst>
            </p:cNvPr>
            <p:cNvSpPr>
              <a:spLocks noChangeAspect="1"/>
            </p:cNvSpPr>
            <p:nvPr/>
          </p:nvSpPr>
          <p:spPr bwMode="gray">
            <a:xfrm>
              <a:off x="4031044" y="4673666"/>
              <a:ext cx="55975" cy="59469"/>
            </a:xfrm>
            <a:custGeom>
              <a:avLst/>
              <a:gdLst>
                <a:gd name="T0" fmla="*/ 24 w 32"/>
                <a:gd name="T1" fmla="*/ 7 h 32"/>
                <a:gd name="T2" fmla="*/ 31 w 32"/>
                <a:gd name="T3" fmla="*/ 17 h 32"/>
                <a:gd name="T4" fmla="*/ 24 w 32"/>
                <a:gd name="T5" fmla="*/ 27 h 32"/>
                <a:gd name="T6" fmla="*/ 24 w 32"/>
                <a:gd name="T7" fmla="*/ 33 h 32"/>
                <a:gd name="T8" fmla="*/ 15 w 32"/>
                <a:gd name="T9" fmla="*/ 17 h 32"/>
                <a:gd name="T10" fmla="*/ 0 w 32"/>
                <a:gd name="T11" fmla="*/ 7 h 32"/>
                <a:gd name="T12" fmla="*/ 0 w 32"/>
                <a:gd name="T13" fmla="*/ 0 h 32"/>
                <a:gd name="T14" fmla="*/ 8 w 32"/>
                <a:gd name="T15" fmla="*/ 0 h 32"/>
                <a:gd name="T16" fmla="*/ 15 w 32"/>
                <a:gd name="T17" fmla="*/ 0 h 32"/>
                <a:gd name="T18" fmla="*/ 24 w 32"/>
                <a:gd name="T19" fmla="*/ 7 h 3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2" h="32">
                  <a:moveTo>
                    <a:pt x="24" y="7"/>
                  </a:moveTo>
                  <a:lnTo>
                    <a:pt x="31" y="16"/>
                  </a:lnTo>
                  <a:lnTo>
                    <a:pt x="24" y="25"/>
                  </a:lnTo>
                  <a:lnTo>
                    <a:pt x="24" y="31"/>
                  </a:lnTo>
                  <a:lnTo>
                    <a:pt x="15" y="16"/>
                  </a:lnTo>
                  <a:lnTo>
                    <a:pt x="0" y="7"/>
                  </a:lnTo>
                  <a:lnTo>
                    <a:pt x="0" y="0"/>
                  </a:lnTo>
                  <a:lnTo>
                    <a:pt x="8" y="0"/>
                  </a:lnTo>
                  <a:lnTo>
                    <a:pt x="15" y="0"/>
                  </a:lnTo>
                  <a:lnTo>
                    <a:pt x="24" y="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89" name="Freeform 86">
              <a:extLst>
                <a:ext uri="{FF2B5EF4-FFF2-40B4-BE49-F238E27FC236}">
                  <a16:creationId xmlns:a16="http://schemas.microsoft.com/office/drawing/2014/main" id="{BEA849DC-54DB-7240-A22E-17D2887AEB3A}"/>
                </a:ext>
              </a:extLst>
            </p:cNvPr>
            <p:cNvSpPr>
              <a:spLocks noChangeAspect="1"/>
            </p:cNvSpPr>
            <p:nvPr/>
          </p:nvSpPr>
          <p:spPr bwMode="gray">
            <a:xfrm>
              <a:off x="4031044" y="4673666"/>
              <a:ext cx="55975" cy="59469"/>
            </a:xfrm>
            <a:custGeom>
              <a:avLst/>
              <a:gdLst>
                <a:gd name="T0" fmla="*/ 24 w 32"/>
                <a:gd name="T1" fmla="*/ 7 h 32"/>
                <a:gd name="T2" fmla="*/ 31 w 32"/>
                <a:gd name="T3" fmla="*/ 17 h 32"/>
                <a:gd name="T4" fmla="*/ 24 w 32"/>
                <a:gd name="T5" fmla="*/ 27 h 32"/>
                <a:gd name="T6" fmla="*/ 24 w 32"/>
                <a:gd name="T7" fmla="*/ 33 h 32"/>
                <a:gd name="T8" fmla="*/ 15 w 32"/>
                <a:gd name="T9" fmla="*/ 17 h 32"/>
                <a:gd name="T10" fmla="*/ 0 w 32"/>
                <a:gd name="T11" fmla="*/ 7 h 32"/>
                <a:gd name="T12" fmla="*/ 0 w 32"/>
                <a:gd name="T13" fmla="*/ 0 h 32"/>
                <a:gd name="T14" fmla="*/ 8 w 32"/>
                <a:gd name="T15" fmla="*/ 0 h 32"/>
                <a:gd name="T16" fmla="*/ 15 w 32"/>
                <a:gd name="T17" fmla="*/ 0 h 32"/>
                <a:gd name="T18" fmla="*/ 24 w 32"/>
                <a:gd name="T19" fmla="*/ 7 h 3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2" h="32">
                  <a:moveTo>
                    <a:pt x="24" y="7"/>
                  </a:moveTo>
                  <a:lnTo>
                    <a:pt x="31" y="16"/>
                  </a:lnTo>
                  <a:lnTo>
                    <a:pt x="24" y="25"/>
                  </a:lnTo>
                  <a:lnTo>
                    <a:pt x="24" y="31"/>
                  </a:lnTo>
                  <a:lnTo>
                    <a:pt x="15" y="16"/>
                  </a:lnTo>
                  <a:lnTo>
                    <a:pt x="0" y="7"/>
                  </a:lnTo>
                  <a:lnTo>
                    <a:pt x="0" y="0"/>
                  </a:lnTo>
                  <a:lnTo>
                    <a:pt x="8" y="0"/>
                  </a:lnTo>
                  <a:lnTo>
                    <a:pt x="15" y="0"/>
                  </a:lnTo>
                  <a:lnTo>
                    <a:pt x="24" y="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90" name="Freeform 87">
              <a:extLst>
                <a:ext uri="{FF2B5EF4-FFF2-40B4-BE49-F238E27FC236}">
                  <a16:creationId xmlns:a16="http://schemas.microsoft.com/office/drawing/2014/main" id="{F9A7D608-2A0F-FC4E-A414-C48EB9D2FDD1}"/>
                </a:ext>
              </a:extLst>
            </p:cNvPr>
            <p:cNvSpPr>
              <a:spLocks noChangeAspect="1"/>
            </p:cNvSpPr>
            <p:nvPr/>
          </p:nvSpPr>
          <p:spPr bwMode="gray">
            <a:xfrm>
              <a:off x="4015301" y="4673666"/>
              <a:ext cx="27987" cy="31484"/>
            </a:xfrm>
            <a:custGeom>
              <a:avLst/>
              <a:gdLst>
                <a:gd name="T0" fmla="*/ 15 w 17"/>
                <a:gd name="T1" fmla="*/ 17 h 17"/>
                <a:gd name="T2" fmla="*/ 15 w 17"/>
                <a:gd name="T3" fmla="*/ 0 h 17"/>
                <a:gd name="T4" fmla="*/ 0 w 17"/>
                <a:gd name="T5" fmla="*/ 0 h 17"/>
                <a:gd name="T6" fmla="*/ 15 w 17"/>
                <a:gd name="T7" fmla="*/ 17 h 1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 h="17">
                  <a:moveTo>
                    <a:pt x="16" y="16"/>
                  </a:moveTo>
                  <a:lnTo>
                    <a:pt x="16" y="0"/>
                  </a:lnTo>
                  <a:lnTo>
                    <a:pt x="0" y="0"/>
                  </a:lnTo>
                  <a:lnTo>
                    <a:pt x="16"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91" name="Freeform 88">
              <a:extLst>
                <a:ext uri="{FF2B5EF4-FFF2-40B4-BE49-F238E27FC236}">
                  <a16:creationId xmlns:a16="http://schemas.microsoft.com/office/drawing/2014/main" id="{8EB7B670-8CDE-C145-A821-B79E9109D10D}"/>
                </a:ext>
              </a:extLst>
            </p:cNvPr>
            <p:cNvSpPr>
              <a:spLocks noChangeAspect="1"/>
            </p:cNvSpPr>
            <p:nvPr/>
          </p:nvSpPr>
          <p:spPr bwMode="gray">
            <a:xfrm>
              <a:off x="4015301" y="4673666"/>
              <a:ext cx="27987" cy="31484"/>
            </a:xfrm>
            <a:custGeom>
              <a:avLst/>
              <a:gdLst>
                <a:gd name="T0" fmla="*/ 15 w 17"/>
                <a:gd name="T1" fmla="*/ 17 h 17"/>
                <a:gd name="T2" fmla="*/ 15 w 17"/>
                <a:gd name="T3" fmla="*/ 0 h 17"/>
                <a:gd name="T4" fmla="*/ 0 w 17"/>
                <a:gd name="T5" fmla="*/ 0 h 17"/>
                <a:gd name="T6" fmla="*/ 15 w 17"/>
                <a:gd name="T7" fmla="*/ 17 h 1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 h="17">
                  <a:moveTo>
                    <a:pt x="16" y="16"/>
                  </a:moveTo>
                  <a:lnTo>
                    <a:pt x="16" y="0"/>
                  </a:lnTo>
                  <a:lnTo>
                    <a:pt x="0" y="0"/>
                  </a:lnTo>
                  <a:lnTo>
                    <a:pt x="16" y="1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92" name="Freeform 89">
              <a:extLst>
                <a:ext uri="{FF2B5EF4-FFF2-40B4-BE49-F238E27FC236}">
                  <a16:creationId xmlns:a16="http://schemas.microsoft.com/office/drawing/2014/main" id="{90B5AC2C-8152-FA48-A2E6-48EF47E2E059}"/>
                </a:ext>
              </a:extLst>
            </p:cNvPr>
            <p:cNvSpPr>
              <a:spLocks noChangeAspect="1"/>
            </p:cNvSpPr>
            <p:nvPr/>
          </p:nvSpPr>
          <p:spPr bwMode="gray">
            <a:xfrm>
              <a:off x="4015301" y="4673666"/>
              <a:ext cx="27987" cy="31484"/>
            </a:xfrm>
            <a:custGeom>
              <a:avLst/>
              <a:gdLst>
                <a:gd name="T0" fmla="*/ 15 w 17"/>
                <a:gd name="T1" fmla="*/ 17 h 17"/>
                <a:gd name="T2" fmla="*/ 15 w 17"/>
                <a:gd name="T3" fmla="*/ 0 h 17"/>
                <a:gd name="T4" fmla="*/ 0 w 17"/>
                <a:gd name="T5" fmla="*/ 0 h 17"/>
                <a:gd name="T6" fmla="*/ 15 w 17"/>
                <a:gd name="T7" fmla="*/ 17 h 1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 h="17">
                  <a:moveTo>
                    <a:pt x="16" y="16"/>
                  </a:moveTo>
                  <a:lnTo>
                    <a:pt x="16" y="0"/>
                  </a:lnTo>
                  <a:lnTo>
                    <a:pt x="0" y="0"/>
                  </a:lnTo>
                  <a:lnTo>
                    <a:pt x="16"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93" name="Freeform 90">
              <a:extLst>
                <a:ext uri="{FF2B5EF4-FFF2-40B4-BE49-F238E27FC236}">
                  <a16:creationId xmlns:a16="http://schemas.microsoft.com/office/drawing/2014/main" id="{72EB6426-F77B-A347-B003-42917599C898}"/>
                </a:ext>
              </a:extLst>
            </p:cNvPr>
            <p:cNvSpPr>
              <a:spLocks noChangeAspect="1"/>
            </p:cNvSpPr>
            <p:nvPr/>
          </p:nvSpPr>
          <p:spPr bwMode="gray">
            <a:xfrm>
              <a:off x="4200718" y="4432291"/>
              <a:ext cx="89210" cy="55971"/>
            </a:xfrm>
            <a:custGeom>
              <a:avLst/>
              <a:gdLst>
                <a:gd name="T0" fmla="*/ 0 w 50"/>
                <a:gd name="T1" fmla="*/ 23 h 32"/>
                <a:gd name="T2" fmla="*/ 0 w 50"/>
                <a:gd name="T3" fmla="*/ 0 h 32"/>
                <a:gd name="T4" fmla="*/ 24 w 50"/>
                <a:gd name="T5" fmla="*/ 0 h 32"/>
                <a:gd name="T6" fmla="*/ 24 w 50"/>
                <a:gd name="T7" fmla="*/ 6 h 32"/>
                <a:gd name="T8" fmla="*/ 35 w 50"/>
                <a:gd name="T9" fmla="*/ 6 h 32"/>
                <a:gd name="T10" fmla="*/ 50 w 50"/>
                <a:gd name="T11" fmla="*/ 16 h 32"/>
                <a:gd name="T12" fmla="*/ 42 w 50"/>
                <a:gd name="T13" fmla="*/ 23 h 32"/>
                <a:gd name="T14" fmla="*/ 42 w 50"/>
                <a:gd name="T15" fmla="*/ 16 h 32"/>
                <a:gd name="T16" fmla="*/ 18 w 50"/>
                <a:gd name="T17" fmla="*/ 23 h 32"/>
                <a:gd name="T18" fmla="*/ 18 w 50"/>
                <a:gd name="T19" fmla="*/ 16 h 32"/>
                <a:gd name="T20" fmla="*/ 9 w 50"/>
                <a:gd name="T21" fmla="*/ 23 h 32"/>
                <a:gd name="T22" fmla="*/ 9 w 50"/>
                <a:gd name="T23" fmla="*/ 31 h 32"/>
                <a:gd name="T24" fmla="*/ 0 w 50"/>
                <a:gd name="T25" fmla="*/ 23 h 3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0" h="32">
                  <a:moveTo>
                    <a:pt x="0" y="23"/>
                  </a:moveTo>
                  <a:lnTo>
                    <a:pt x="0" y="0"/>
                  </a:lnTo>
                  <a:lnTo>
                    <a:pt x="24" y="0"/>
                  </a:lnTo>
                  <a:lnTo>
                    <a:pt x="24" y="6"/>
                  </a:lnTo>
                  <a:lnTo>
                    <a:pt x="34" y="6"/>
                  </a:lnTo>
                  <a:lnTo>
                    <a:pt x="49" y="16"/>
                  </a:lnTo>
                  <a:lnTo>
                    <a:pt x="41" y="23"/>
                  </a:lnTo>
                  <a:lnTo>
                    <a:pt x="41" y="16"/>
                  </a:lnTo>
                  <a:lnTo>
                    <a:pt x="18" y="23"/>
                  </a:lnTo>
                  <a:lnTo>
                    <a:pt x="18" y="16"/>
                  </a:lnTo>
                  <a:lnTo>
                    <a:pt x="9" y="23"/>
                  </a:lnTo>
                  <a:lnTo>
                    <a:pt x="9" y="31"/>
                  </a:lnTo>
                  <a:lnTo>
                    <a:pt x="0" y="23"/>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94" name="Freeform 91">
              <a:extLst>
                <a:ext uri="{FF2B5EF4-FFF2-40B4-BE49-F238E27FC236}">
                  <a16:creationId xmlns:a16="http://schemas.microsoft.com/office/drawing/2014/main" id="{4FD8A8A9-6467-0F47-A03B-422FD9287E21}"/>
                </a:ext>
              </a:extLst>
            </p:cNvPr>
            <p:cNvSpPr>
              <a:spLocks noChangeAspect="1"/>
            </p:cNvSpPr>
            <p:nvPr/>
          </p:nvSpPr>
          <p:spPr bwMode="gray">
            <a:xfrm>
              <a:off x="4144743" y="4432291"/>
              <a:ext cx="57724" cy="41978"/>
            </a:xfrm>
            <a:custGeom>
              <a:avLst/>
              <a:gdLst>
                <a:gd name="T0" fmla="*/ 32 w 32"/>
                <a:gd name="T1" fmla="*/ 23 h 24"/>
                <a:gd name="T2" fmla="*/ 32 w 32"/>
                <a:gd name="T3" fmla="*/ 0 h 24"/>
                <a:gd name="T4" fmla="*/ 15 w 32"/>
                <a:gd name="T5" fmla="*/ 0 h 24"/>
                <a:gd name="T6" fmla="*/ 25 w 32"/>
                <a:gd name="T7" fmla="*/ 16 h 24"/>
                <a:gd name="T8" fmla="*/ 0 w 32"/>
                <a:gd name="T9" fmla="*/ 23 h 24"/>
                <a:gd name="T10" fmla="*/ 6 w 32"/>
                <a:gd name="T11" fmla="*/ 23 h 24"/>
                <a:gd name="T12" fmla="*/ 32 w 32"/>
                <a:gd name="T13" fmla="*/ 23 h 2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2" h="24">
                  <a:moveTo>
                    <a:pt x="31" y="23"/>
                  </a:moveTo>
                  <a:lnTo>
                    <a:pt x="31" y="0"/>
                  </a:lnTo>
                  <a:lnTo>
                    <a:pt x="15" y="0"/>
                  </a:lnTo>
                  <a:lnTo>
                    <a:pt x="24" y="16"/>
                  </a:lnTo>
                  <a:lnTo>
                    <a:pt x="0" y="23"/>
                  </a:lnTo>
                  <a:lnTo>
                    <a:pt x="6" y="23"/>
                  </a:lnTo>
                  <a:lnTo>
                    <a:pt x="31" y="23"/>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95" name="Freeform 92">
              <a:extLst>
                <a:ext uri="{FF2B5EF4-FFF2-40B4-BE49-F238E27FC236}">
                  <a16:creationId xmlns:a16="http://schemas.microsoft.com/office/drawing/2014/main" id="{6489B432-5D5D-A140-A088-11FD5C68E39E}"/>
                </a:ext>
              </a:extLst>
            </p:cNvPr>
            <p:cNvSpPr>
              <a:spLocks noChangeAspect="1"/>
            </p:cNvSpPr>
            <p:nvPr/>
          </p:nvSpPr>
          <p:spPr bwMode="gray">
            <a:xfrm>
              <a:off x="4043288" y="4601953"/>
              <a:ext cx="262382" cy="376056"/>
            </a:xfrm>
            <a:custGeom>
              <a:avLst/>
              <a:gdLst>
                <a:gd name="T0" fmla="*/ 114 w 147"/>
                <a:gd name="T1" fmla="*/ 214 h 212"/>
                <a:gd name="T2" fmla="*/ 124 w 147"/>
                <a:gd name="T3" fmla="*/ 181 h 212"/>
                <a:gd name="T4" fmla="*/ 114 w 147"/>
                <a:gd name="T5" fmla="*/ 156 h 212"/>
                <a:gd name="T6" fmla="*/ 124 w 147"/>
                <a:gd name="T7" fmla="*/ 156 h 212"/>
                <a:gd name="T8" fmla="*/ 114 w 147"/>
                <a:gd name="T9" fmla="*/ 148 h 212"/>
                <a:gd name="T10" fmla="*/ 114 w 147"/>
                <a:gd name="T11" fmla="*/ 139 h 212"/>
                <a:gd name="T12" fmla="*/ 149 w 147"/>
                <a:gd name="T13" fmla="*/ 139 h 212"/>
                <a:gd name="T14" fmla="*/ 149 w 147"/>
                <a:gd name="T15" fmla="*/ 124 h 212"/>
                <a:gd name="T16" fmla="*/ 140 w 147"/>
                <a:gd name="T17" fmla="*/ 108 h 212"/>
                <a:gd name="T18" fmla="*/ 149 w 147"/>
                <a:gd name="T19" fmla="*/ 82 h 212"/>
                <a:gd name="T20" fmla="*/ 124 w 147"/>
                <a:gd name="T21" fmla="*/ 82 h 212"/>
                <a:gd name="T22" fmla="*/ 114 w 147"/>
                <a:gd name="T23" fmla="*/ 73 h 212"/>
                <a:gd name="T24" fmla="*/ 90 w 147"/>
                <a:gd name="T25" fmla="*/ 73 h 212"/>
                <a:gd name="T26" fmla="*/ 83 w 147"/>
                <a:gd name="T27" fmla="*/ 67 h 212"/>
                <a:gd name="T28" fmla="*/ 83 w 147"/>
                <a:gd name="T29" fmla="*/ 58 h 212"/>
                <a:gd name="T30" fmla="*/ 73 w 147"/>
                <a:gd name="T31" fmla="*/ 42 h 212"/>
                <a:gd name="T32" fmla="*/ 83 w 147"/>
                <a:gd name="T33" fmla="*/ 25 h 212"/>
                <a:gd name="T34" fmla="*/ 90 w 147"/>
                <a:gd name="T35" fmla="*/ 17 h 212"/>
                <a:gd name="T36" fmla="*/ 99 w 147"/>
                <a:gd name="T37" fmla="*/ 7 h 212"/>
                <a:gd name="T38" fmla="*/ 90 w 147"/>
                <a:gd name="T39" fmla="*/ 0 h 212"/>
                <a:gd name="T40" fmla="*/ 73 w 147"/>
                <a:gd name="T41" fmla="*/ 17 h 212"/>
                <a:gd name="T42" fmla="*/ 49 w 147"/>
                <a:gd name="T43" fmla="*/ 25 h 212"/>
                <a:gd name="T44" fmla="*/ 41 w 147"/>
                <a:gd name="T45" fmla="*/ 42 h 212"/>
                <a:gd name="T46" fmla="*/ 23 w 147"/>
                <a:gd name="T47" fmla="*/ 49 h 212"/>
                <a:gd name="T48" fmla="*/ 23 w 147"/>
                <a:gd name="T49" fmla="*/ 67 h 212"/>
                <a:gd name="T50" fmla="*/ 16 w 147"/>
                <a:gd name="T51" fmla="*/ 49 h 212"/>
                <a:gd name="T52" fmla="*/ 23 w 147"/>
                <a:gd name="T53" fmla="*/ 58 h 212"/>
                <a:gd name="T54" fmla="*/ 16 w 147"/>
                <a:gd name="T55" fmla="*/ 67 h 212"/>
                <a:gd name="T56" fmla="*/ 16 w 147"/>
                <a:gd name="T57" fmla="*/ 73 h 212"/>
                <a:gd name="T58" fmla="*/ 16 w 147"/>
                <a:gd name="T59" fmla="*/ 82 h 212"/>
                <a:gd name="T60" fmla="*/ 16 w 147"/>
                <a:gd name="T61" fmla="*/ 115 h 212"/>
                <a:gd name="T62" fmla="*/ 23 w 147"/>
                <a:gd name="T63" fmla="*/ 115 h 212"/>
                <a:gd name="T64" fmla="*/ 16 w 147"/>
                <a:gd name="T65" fmla="*/ 133 h 212"/>
                <a:gd name="T66" fmla="*/ 7 w 147"/>
                <a:gd name="T67" fmla="*/ 133 h 212"/>
                <a:gd name="T68" fmla="*/ 7 w 147"/>
                <a:gd name="T69" fmla="*/ 139 h 212"/>
                <a:gd name="T70" fmla="*/ 0 w 147"/>
                <a:gd name="T71" fmla="*/ 139 h 212"/>
                <a:gd name="T72" fmla="*/ 0 w 147"/>
                <a:gd name="T73" fmla="*/ 148 h 212"/>
                <a:gd name="T74" fmla="*/ 23 w 147"/>
                <a:gd name="T75" fmla="*/ 164 h 212"/>
                <a:gd name="T76" fmla="*/ 41 w 147"/>
                <a:gd name="T77" fmla="*/ 156 h 212"/>
                <a:gd name="T78" fmla="*/ 49 w 147"/>
                <a:gd name="T79" fmla="*/ 164 h 212"/>
                <a:gd name="T80" fmla="*/ 64 w 147"/>
                <a:gd name="T81" fmla="*/ 181 h 212"/>
                <a:gd name="T82" fmla="*/ 73 w 147"/>
                <a:gd name="T83" fmla="*/ 197 h 212"/>
                <a:gd name="T84" fmla="*/ 108 w 147"/>
                <a:gd name="T85" fmla="*/ 190 h 212"/>
                <a:gd name="T86" fmla="*/ 114 w 147"/>
                <a:gd name="T87" fmla="*/ 197 h 212"/>
                <a:gd name="T88" fmla="*/ 114 w 147"/>
                <a:gd name="T89" fmla="*/ 206 h 212"/>
                <a:gd name="T90" fmla="*/ 108 w 147"/>
                <a:gd name="T91" fmla="*/ 206 h 212"/>
                <a:gd name="T92" fmla="*/ 114 w 147"/>
                <a:gd name="T93" fmla="*/ 214 h 2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147" h="212">
                  <a:moveTo>
                    <a:pt x="112" y="211"/>
                  </a:moveTo>
                  <a:lnTo>
                    <a:pt x="122" y="178"/>
                  </a:lnTo>
                  <a:lnTo>
                    <a:pt x="112" y="154"/>
                  </a:lnTo>
                  <a:lnTo>
                    <a:pt x="122" y="154"/>
                  </a:lnTo>
                  <a:lnTo>
                    <a:pt x="112" y="146"/>
                  </a:lnTo>
                  <a:lnTo>
                    <a:pt x="112" y="137"/>
                  </a:lnTo>
                  <a:lnTo>
                    <a:pt x="146" y="137"/>
                  </a:lnTo>
                  <a:lnTo>
                    <a:pt x="146" y="122"/>
                  </a:lnTo>
                  <a:lnTo>
                    <a:pt x="137" y="106"/>
                  </a:lnTo>
                  <a:lnTo>
                    <a:pt x="146" y="81"/>
                  </a:lnTo>
                  <a:lnTo>
                    <a:pt x="122" y="81"/>
                  </a:lnTo>
                  <a:lnTo>
                    <a:pt x="112" y="72"/>
                  </a:lnTo>
                  <a:lnTo>
                    <a:pt x="88" y="72"/>
                  </a:lnTo>
                  <a:lnTo>
                    <a:pt x="81" y="66"/>
                  </a:lnTo>
                  <a:lnTo>
                    <a:pt x="81" y="57"/>
                  </a:lnTo>
                  <a:lnTo>
                    <a:pt x="72" y="41"/>
                  </a:lnTo>
                  <a:lnTo>
                    <a:pt x="81" y="25"/>
                  </a:lnTo>
                  <a:lnTo>
                    <a:pt x="88" y="17"/>
                  </a:lnTo>
                  <a:lnTo>
                    <a:pt x="97" y="7"/>
                  </a:lnTo>
                  <a:lnTo>
                    <a:pt x="88" y="0"/>
                  </a:lnTo>
                  <a:lnTo>
                    <a:pt x="72" y="17"/>
                  </a:lnTo>
                  <a:lnTo>
                    <a:pt x="48" y="25"/>
                  </a:lnTo>
                  <a:lnTo>
                    <a:pt x="40" y="41"/>
                  </a:lnTo>
                  <a:lnTo>
                    <a:pt x="23" y="48"/>
                  </a:lnTo>
                  <a:lnTo>
                    <a:pt x="23" y="66"/>
                  </a:lnTo>
                  <a:lnTo>
                    <a:pt x="16" y="48"/>
                  </a:lnTo>
                  <a:lnTo>
                    <a:pt x="23" y="57"/>
                  </a:lnTo>
                  <a:lnTo>
                    <a:pt x="16" y="66"/>
                  </a:lnTo>
                  <a:lnTo>
                    <a:pt x="16" y="72"/>
                  </a:lnTo>
                  <a:lnTo>
                    <a:pt x="16" y="81"/>
                  </a:lnTo>
                  <a:lnTo>
                    <a:pt x="16" y="113"/>
                  </a:lnTo>
                  <a:lnTo>
                    <a:pt x="23" y="113"/>
                  </a:lnTo>
                  <a:lnTo>
                    <a:pt x="16" y="131"/>
                  </a:lnTo>
                  <a:lnTo>
                    <a:pt x="7" y="131"/>
                  </a:lnTo>
                  <a:lnTo>
                    <a:pt x="7" y="137"/>
                  </a:lnTo>
                  <a:lnTo>
                    <a:pt x="0" y="137"/>
                  </a:lnTo>
                  <a:lnTo>
                    <a:pt x="0" y="146"/>
                  </a:lnTo>
                  <a:lnTo>
                    <a:pt x="23" y="162"/>
                  </a:lnTo>
                  <a:lnTo>
                    <a:pt x="40" y="154"/>
                  </a:lnTo>
                  <a:lnTo>
                    <a:pt x="48" y="162"/>
                  </a:lnTo>
                  <a:lnTo>
                    <a:pt x="63" y="178"/>
                  </a:lnTo>
                  <a:lnTo>
                    <a:pt x="72" y="194"/>
                  </a:lnTo>
                  <a:lnTo>
                    <a:pt x="106" y="187"/>
                  </a:lnTo>
                  <a:lnTo>
                    <a:pt x="112" y="194"/>
                  </a:lnTo>
                  <a:lnTo>
                    <a:pt x="112" y="203"/>
                  </a:lnTo>
                  <a:lnTo>
                    <a:pt x="106" y="203"/>
                  </a:lnTo>
                  <a:lnTo>
                    <a:pt x="112" y="211"/>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96" name="Freeform 93">
              <a:extLst>
                <a:ext uri="{FF2B5EF4-FFF2-40B4-BE49-F238E27FC236}">
                  <a16:creationId xmlns:a16="http://schemas.microsoft.com/office/drawing/2014/main" id="{907F40B2-B102-8D42-86C1-CC2613E6A60B}"/>
                </a:ext>
              </a:extLst>
            </p:cNvPr>
            <p:cNvSpPr>
              <a:spLocks noChangeAspect="1"/>
            </p:cNvSpPr>
            <p:nvPr/>
          </p:nvSpPr>
          <p:spPr bwMode="gray">
            <a:xfrm>
              <a:off x="3999558" y="4860819"/>
              <a:ext cx="132940" cy="146924"/>
            </a:xfrm>
            <a:custGeom>
              <a:avLst/>
              <a:gdLst>
                <a:gd name="T0" fmla="*/ 75 w 74"/>
                <a:gd name="T1" fmla="*/ 16 h 82"/>
                <a:gd name="T2" fmla="*/ 67 w 74"/>
                <a:gd name="T3" fmla="*/ 8 h 82"/>
                <a:gd name="T4" fmla="*/ 49 w 74"/>
                <a:gd name="T5" fmla="*/ 16 h 82"/>
                <a:gd name="T6" fmla="*/ 26 w 74"/>
                <a:gd name="T7" fmla="*/ 0 h 82"/>
                <a:gd name="T8" fmla="*/ 8 w 74"/>
                <a:gd name="T9" fmla="*/ 8 h 82"/>
                <a:gd name="T10" fmla="*/ 8 w 74"/>
                <a:gd name="T11" fmla="*/ 16 h 82"/>
                <a:gd name="T12" fmla="*/ 0 w 74"/>
                <a:gd name="T13" fmla="*/ 26 h 82"/>
                <a:gd name="T14" fmla="*/ 0 w 74"/>
                <a:gd name="T15" fmla="*/ 42 h 82"/>
                <a:gd name="T16" fmla="*/ 8 w 74"/>
                <a:gd name="T17" fmla="*/ 58 h 82"/>
                <a:gd name="T18" fmla="*/ 8 w 74"/>
                <a:gd name="T19" fmla="*/ 49 h 82"/>
                <a:gd name="T20" fmla="*/ 17 w 74"/>
                <a:gd name="T21" fmla="*/ 49 h 82"/>
                <a:gd name="T22" fmla="*/ 8 w 74"/>
                <a:gd name="T23" fmla="*/ 58 h 82"/>
                <a:gd name="T24" fmla="*/ 0 w 74"/>
                <a:gd name="T25" fmla="*/ 75 h 82"/>
                <a:gd name="T26" fmla="*/ 17 w 74"/>
                <a:gd name="T27" fmla="*/ 83 h 82"/>
                <a:gd name="T28" fmla="*/ 42 w 74"/>
                <a:gd name="T29" fmla="*/ 58 h 82"/>
                <a:gd name="T30" fmla="*/ 59 w 74"/>
                <a:gd name="T31" fmla="*/ 49 h 82"/>
                <a:gd name="T32" fmla="*/ 67 w 74"/>
                <a:gd name="T33" fmla="*/ 42 h 82"/>
                <a:gd name="T34" fmla="*/ 75 w 74"/>
                <a:gd name="T35" fmla="*/ 26 h 82"/>
                <a:gd name="T36" fmla="*/ 67 w 74"/>
                <a:gd name="T37" fmla="*/ 16 h 82"/>
                <a:gd name="T38" fmla="*/ 75 w 74"/>
                <a:gd name="T39" fmla="*/ 16 h 8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74" h="82">
                  <a:moveTo>
                    <a:pt x="73" y="16"/>
                  </a:moveTo>
                  <a:lnTo>
                    <a:pt x="65" y="8"/>
                  </a:lnTo>
                  <a:lnTo>
                    <a:pt x="48" y="16"/>
                  </a:lnTo>
                  <a:lnTo>
                    <a:pt x="25" y="0"/>
                  </a:lnTo>
                  <a:lnTo>
                    <a:pt x="8" y="8"/>
                  </a:lnTo>
                  <a:lnTo>
                    <a:pt x="8" y="16"/>
                  </a:lnTo>
                  <a:lnTo>
                    <a:pt x="0" y="25"/>
                  </a:lnTo>
                  <a:lnTo>
                    <a:pt x="0" y="41"/>
                  </a:lnTo>
                  <a:lnTo>
                    <a:pt x="8" y="57"/>
                  </a:lnTo>
                  <a:lnTo>
                    <a:pt x="8" y="48"/>
                  </a:lnTo>
                  <a:lnTo>
                    <a:pt x="17" y="48"/>
                  </a:lnTo>
                  <a:lnTo>
                    <a:pt x="8" y="57"/>
                  </a:lnTo>
                  <a:lnTo>
                    <a:pt x="0" y="73"/>
                  </a:lnTo>
                  <a:lnTo>
                    <a:pt x="17" y="81"/>
                  </a:lnTo>
                  <a:lnTo>
                    <a:pt x="41" y="57"/>
                  </a:lnTo>
                  <a:lnTo>
                    <a:pt x="57" y="48"/>
                  </a:lnTo>
                  <a:lnTo>
                    <a:pt x="65" y="41"/>
                  </a:lnTo>
                  <a:lnTo>
                    <a:pt x="73" y="25"/>
                  </a:lnTo>
                  <a:lnTo>
                    <a:pt x="65" y="16"/>
                  </a:lnTo>
                  <a:lnTo>
                    <a:pt x="73" y="1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97" name="Freeform 94">
              <a:extLst>
                <a:ext uri="{FF2B5EF4-FFF2-40B4-BE49-F238E27FC236}">
                  <a16:creationId xmlns:a16="http://schemas.microsoft.com/office/drawing/2014/main" id="{A4024B6B-877B-F74D-80FB-0A3A1D56C1E8}"/>
                </a:ext>
              </a:extLst>
            </p:cNvPr>
            <p:cNvSpPr>
              <a:spLocks noChangeAspect="1"/>
            </p:cNvSpPr>
            <p:nvPr/>
          </p:nvSpPr>
          <p:spPr bwMode="gray">
            <a:xfrm>
              <a:off x="3985564" y="4888805"/>
              <a:ext cx="290370" cy="418034"/>
            </a:xfrm>
            <a:custGeom>
              <a:avLst/>
              <a:gdLst>
                <a:gd name="T0" fmla="*/ 158 w 163"/>
                <a:gd name="T1" fmla="*/ 139 h 235"/>
                <a:gd name="T2" fmla="*/ 142 w 163"/>
                <a:gd name="T3" fmla="*/ 139 h 235"/>
                <a:gd name="T4" fmla="*/ 142 w 163"/>
                <a:gd name="T5" fmla="*/ 124 h 235"/>
                <a:gd name="T6" fmla="*/ 123 w 163"/>
                <a:gd name="T7" fmla="*/ 133 h 235"/>
                <a:gd name="T8" fmla="*/ 107 w 163"/>
                <a:gd name="T9" fmla="*/ 124 h 235"/>
                <a:gd name="T10" fmla="*/ 98 w 163"/>
                <a:gd name="T11" fmla="*/ 99 h 235"/>
                <a:gd name="T12" fmla="*/ 116 w 163"/>
                <a:gd name="T13" fmla="*/ 66 h 235"/>
                <a:gd name="T14" fmla="*/ 148 w 163"/>
                <a:gd name="T15" fmla="*/ 50 h 235"/>
                <a:gd name="T16" fmla="*/ 142 w 163"/>
                <a:gd name="T17" fmla="*/ 42 h 235"/>
                <a:gd name="T18" fmla="*/ 148 w 163"/>
                <a:gd name="T19" fmla="*/ 42 h 235"/>
                <a:gd name="T20" fmla="*/ 148 w 163"/>
                <a:gd name="T21" fmla="*/ 33 h 235"/>
                <a:gd name="T22" fmla="*/ 142 w 163"/>
                <a:gd name="T23" fmla="*/ 25 h 235"/>
                <a:gd name="T24" fmla="*/ 107 w 163"/>
                <a:gd name="T25" fmla="*/ 33 h 235"/>
                <a:gd name="T26" fmla="*/ 98 w 163"/>
                <a:gd name="T27" fmla="*/ 16 h 235"/>
                <a:gd name="T28" fmla="*/ 82 w 163"/>
                <a:gd name="T29" fmla="*/ 0 h 235"/>
                <a:gd name="T30" fmla="*/ 74 w 163"/>
                <a:gd name="T31" fmla="*/ 0 h 235"/>
                <a:gd name="T32" fmla="*/ 82 w 163"/>
                <a:gd name="T33" fmla="*/ 9 h 235"/>
                <a:gd name="T34" fmla="*/ 74 w 163"/>
                <a:gd name="T35" fmla="*/ 25 h 235"/>
                <a:gd name="T36" fmla="*/ 66 w 163"/>
                <a:gd name="T37" fmla="*/ 33 h 235"/>
                <a:gd name="T38" fmla="*/ 50 w 163"/>
                <a:gd name="T39" fmla="*/ 42 h 235"/>
                <a:gd name="T40" fmla="*/ 25 w 163"/>
                <a:gd name="T41" fmla="*/ 66 h 235"/>
                <a:gd name="T42" fmla="*/ 8 w 163"/>
                <a:gd name="T43" fmla="*/ 58 h 235"/>
                <a:gd name="T44" fmla="*/ 16 w 163"/>
                <a:gd name="T45" fmla="*/ 42 h 235"/>
                <a:gd name="T46" fmla="*/ 0 w 163"/>
                <a:gd name="T47" fmla="*/ 58 h 235"/>
                <a:gd name="T48" fmla="*/ 8 w 163"/>
                <a:gd name="T49" fmla="*/ 73 h 235"/>
                <a:gd name="T50" fmla="*/ 0 w 163"/>
                <a:gd name="T51" fmla="*/ 73 h 235"/>
                <a:gd name="T52" fmla="*/ 16 w 163"/>
                <a:gd name="T53" fmla="*/ 91 h 235"/>
                <a:gd name="T54" fmla="*/ 34 w 163"/>
                <a:gd name="T55" fmla="*/ 108 h 235"/>
                <a:gd name="T56" fmla="*/ 74 w 163"/>
                <a:gd name="T57" fmla="*/ 189 h 235"/>
                <a:gd name="T58" fmla="*/ 142 w 163"/>
                <a:gd name="T59" fmla="*/ 238 h 235"/>
                <a:gd name="T60" fmla="*/ 158 w 163"/>
                <a:gd name="T61" fmla="*/ 231 h 235"/>
                <a:gd name="T62" fmla="*/ 165 w 163"/>
                <a:gd name="T63" fmla="*/ 215 h 235"/>
                <a:gd name="T64" fmla="*/ 158 w 163"/>
                <a:gd name="T65" fmla="*/ 206 h 235"/>
                <a:gd name="T66" fmla="*/ 165 w 163"/>
                <a:gd name="T67" fmla="*/ 157 h 235"/>
                <a:gd name="T68" fmla="*/ 158 w 163"/>
                <a:gd name="T69" fmla="*/ 139 h 23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63" h="235">
                  <a:moveTo>
                    <a:pt x="155" y="137"/>
                  </a:moveTo>
                  <a:lnTo>
                    <a:pt x="139" y="137"/>
                  </a:lnTo>
                  <a:lnTo>
                    <a:pt x="139" y="122"/>
                  </a:lnTo>
                  <a:lnTo>
                    <a:pt x="121" y="131"/>
                  </a:lnTo>
                  <a:lnTo>
                    <a:pt x="105" y="122"/>
                  </a:lnTo>
                  <a:lnTo>
                    <a:pt x="96" y="97"/>
                  </a:lnTo>
                  <a:lnTo>
                    <a:pt x="114" y="65"/>
                  </a:lnTo>
                  <a:lnTo>
                    <a:pt x="145" y="49"/>
                  </a:lnTo>
                  <a:lnTo>
                    <a:pt x="139" y="41"/>
                  </a:lnTo>
                  <a:lnTo>
                    <a:pt x="145" y="41"/>
                  </a:lnTo>
                  <a:lnTo>
                    <a:pt x="145" y="32"/>
                  </a:lnTo>
                  <a:lnTo>
                    <a:pt x="139" y="25"/>
                  </a:lnTo>
                  <a:lnTo>
                    <a:pt x="105" y="32"/>
                  </a:lnTo>
                  <a:lnTo>
                    <a:pt x="96" y="16"/>
                  </a:lnTo>
                  <a:lnTo>
                    <a:pt x="81" y="0"/>
                  </a:lnTo>
                  <a:lnTo>
                    <a:pt x="73" y="0"/>
                  </a:lnTo>
                  <a:lnTo>
                    <a:pt x="81" y="9"/>
                  </a:lnTo>
                  <a:lnTo>
                    <a:pt x="73" y="25"/>
                  </a:lnTo>
                  <a:lnTo>
                    <a:pt x="65" y="32"/>
                  </a:lnTo>
                  <a:lnTo>
                    <a:pt x="49" y="41"/>
                  </a:lnTo>
                  <a:lnTo>
                    <a:pt x="25" y="65"/>
                  </a:lnTo>
                  <a:lnTo>
                    <a:pt x="8" y="57"/>
                  </a:lnTo>
                  <a:lnTo>
                    <a:pt x="16" y="41"/>
                  </a:lnTo>
                  <a:lnTo>
                    <a:pt x="0" y="57"/>
                  </a:lnTo>
                  <a:lnTo>
                    <a:pt x="8" y="72"/>
                  </a:lnTo>
                  <a:lnTo>
                    <a:pt x="0" y="72"/>
                  </a:lnTo>
                  <a:lnTo>
                    <a:pt x="16" y="89"/>
                  </a:lnTo>
                  <a:lnTo>
                    <a:pt x="33" y="106"/>
                  </a:lnTo>
                  <a:lnTo>
                    <a:pt x="73" y="186"/>
                  </a:lnTo>
                  <a:lnTo>
                    <a:pt x="139" y="234"/>
                  </a:lnTo>
                  <a:lnTo>
                    <a:pt x="155" y="227"/>
                  </a:lnTo>
                  <a:lnTo>
                    <a:pt x="162" y="211"/>
                  </a:lnTo>
                  <a:lnTo>
                    <a:pt x="155" y="203"/>
                  </a:lnTo>
                  <a:lnTo>
                    <a:pt x="162" y="154"/>
                  </a:lnTo>
                  <a:lnTo>
                    <a:pt x="155" y="13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98" name="Freeform 95">
              <a:extLst>
                <a:ext uri="{FF2B5EF4-FFF2-40B4-BE49-F238E27FC236}">
                  <a16:creationId xmlns:a16="http://schemas.microsoft.com/office/drawing/2014/main" id="{7DF5C8DA-9A0E-B24D-A54B-EBAA112A0298}"/>
                </a:ext>
              </a:extLst>
            </p:cNvPr>
            <p:cNvSpPr>
              <a:spLocks noChangeAspect="1"/>
            </p:cNvSpPr>
            <p:nvPr/>
          </p:nvSpPr>
          <p:spPr bwMode="gray">
            <a:xfrm>
              <a:off x="4260191" y="5105693"/>
              <a:ext cx="262382" cy="316586"/>
            </a:xfrm>
            <a:custGeom>
              <a:avLst/>
              <a:gdLst>
                <a:gd name="T0" fmla="*/ 149 w 147"/>
                <a:gd name="T1" fmla="*/ 139 h 178"/>
                <a:gd name="T2" fmla="*/ 149 w 147"/>
                <a:gd name="T3" fmla="*/ 114 h 178"/>
                <a:gd name="T4" fmla="*/ 140 w 147"/>
                <a:gd name="T5" fmla="*/ 98 h 178"/>
                <a:gd name="T6" fmla="*/ 140 w 147"/>
                <a:gd name="T7" fmla="*/ 91 h 178"/>
                <a:gd name="T8" fmla="*/ 123 w 147"/>
                <a:gd name="T9" fmla="*/ 91 h 178"/>
                <a:gd name="T10" fmla="*/ 114 w 147"/>
                <a:gd name="T11" fmla="*/ 73 h 178"/>
                <a:gd name="T12" fmla="*/ 114 w 147"/>
                <a:gd name="T13" fmla="*/ 65 h 178"/>
                <a:gd name="T14" fmla="*/ 107 w 147"/>
                <a:gd name="T15" fmla="*/ 50 h 178"/>
                <a:gd name="T16" fmla="*/ 57 w 147"/>
                <a:gd name="T17" fmla="*/ 33 h 178"/>
                <a:gd name="T18" fmla="*/ 50 w 147"/>
                <a:gd name="T19" fmla="*/ 24 h 178"/>
                <a:gd name="T20" fmla="*/ 50 w 147"/>
                <a:gd name="T21" fmla="*/ 0 h 178"/>
                <a:gd name="T22" fmla="*/ 33 w 147"/>
                <a:gd name="T23" fmla="*/ 0 h 178"/>
                <a:gd name="T24" fmla="*/ 15 w 147"/>
                <a:gd name="T25" fmla="*/ 15 h 178"/>
                <a:gd name="T26" fmla="*/ 0 w 147"/>
                <a:gd name="T27" fmla="*/ 15 h 178"/>
                <a:gd name="T28" fmla="*/ 7 w 147"/>
                <a:gd name="T29" fmla="*/ 33 h 178"/>
                <a:gd name="T30" fmla="*/ 0 w 147"/>
                <a:gd name="T31" fmla="*/ 82 h 178"/>
                <a:gd name="T32" fmla="*/ 7 w 147"/>
                <a:gd name="T33" fmla="*/ 91 h 178"/>
                <a:gd name="T34" fmla="*/ 0 w 147"/>
                <a:gd name="T35" fmla="*/ 107 h 178"/>
                <a:gd name="T36" fmla="*/ 7 w 147"/>
                <a:gd name="T37" fmla="*/ 131 h 178"/>
                <a:gd name="T38" fmla="*/ 7 w 147"/>
                <a:gd name="T39" fmla="*/ 139 h 178"/>
                <a:gd name="T40" fmla="*/ 15 w 147"/>
                <a:gd name="T41" fmla="*/ 180 h 178"/>
                <a:gd name="T42" fmla="*/ 24 w 147"/>
                <a:gd name="T43" fmla="*/ 180 h 178"/>
                <a:gd name="T44" fmla="*/ 41 w 147"/>
                <a:gd name="T45" fmla="*/ 164 h 178"/>
                <a:gd name="T46" fmla="*/ 66 w 147"/>
                <a:gd name="T47" fmla="*/ 174 h 178"/>
                <a:gd name="T48" fmla="*/ 73 w 147"/>
                <a:gd name="T49" fmla="*/ 164 h 178"/>
                <a:gd name="T50" fmla="*/ 91 w 147"/>
                <a:gd name="T51" fmla="*/ 174 h 178"/>
                <a:gd name="T52" fmla="*/ 99 w 147"/>
                <a:gd name="T53" fmla="*/ 131 h 178"/>
                <a:gd name="T54" fmla="*/ 132 w 147"/>
                <a:gd name="T55" fmla="*/ 131 h 178"/>
                <a:gd name="T56" fmla="*/ 149 w 147"/>
                <a:gd name="T57" fmla="*/ 139 h 178"/>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47" h="178">
                  <a:moveTo>
                    <a:pt x="146" y="137"/>
                  </a:moveTo>
                  <a:lnTo>
                    <a:pt x="146" y="112"/>
                  </a:lnTo>
                  <a:lnTo>
                    <a:pt x="137" y="96"/>
                  </a:lnTo>
                  <a:lnTo>
                    <a:pt x="137" y="89"/>
                  </a:lnTo>
                  <a:lnTo>
                    <a:pt x="121" y="89"/>
                  </a:lnTo>
                  <a:lnTo>
                    <a:pt x="112" y="72"/>
                  </a:lnTo>
                  <a:lnTo>
                    <a:pt x="112" y="64"/>
                  </a:lnTo>
                  <a:lnTo>
                    <a:pt x="105" y="49"/>
                  </a:lnTo>
                  <a:lnTo>
                    <a:pt x="56" y="32"/>
                  </a:lnTo>
                  <a:lnTo>
                    <a:pt x="49" y="24"/>
                  </a:lnTo>
                  <a:lnTo>
                    <a:pt x="49" y="0"/>
                  </a:lnTo>
                  <a:lnTo>
                    <a:pt x="32" y="0"/>
                  </a:lnTo>
                  <a:lnTo>
                    <a:pt x="15" y="15"/>
                  </a:lnTo>
                  <a:lnTo>
                    <a:pt x="0" y="15"/>
                  </a:lnTo>
                  <a:lnTo>
                    <a:pt x="7" y="32"/>
                  </a:lnTo>
                  <a:lnTo>
                    <a:pt x="0" y="81"/>
                  </a:lnTo>
                  <a:lnTo>
                    <a:pt x="7" y="89"/>
                  </a:lnTo>
                  <a:lnTo>
                    <a:pt x="0" y="105"/>
                  </a:lnTo>
                  <a:lnTo>
                    <a:pt x="7" y="129"/>
                  </a:lnTo>
                  <a:lnTo>
                    <a:pt x="7" y="137"/>
                  </a:lnTo>
                  <a:lnTo>
                    <a:pt x="15" y="177"/>
                  </a:lnTo>
                  <a:lnTo>
                    <a:pt x="24" y="177"/>
                  </a:lnTo>
                  <a:lnTo>
                    <a:pt x="40" y="161"/>
                  </a:lnTo>
                  <a:lnTo>
                    <a:pt x="65" y="171"/>
                  </a:lnTo>
                  <a:lnTo>
                    <a:pt x="72" y="161"/>
                  </a:lnTo>
                  <a:lnTo>
                    <a:pt x="89" y="171"/>
                  </a:lnTo>
                  <a:lnTo>
                    <a:pt x="97" y="129"/>
                  </a:lnTo>
                  <a:lnTo>
                    <a:pt x="129" y="129"/>
                  </a:lnTo>
                  <a:lnTo>
                    <a:pt x="146" y="13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99" name="Freeform 96">
              <a:extLst>
                <a:ext uri="{FF2B5EF4-FFF2-40B4-BE49-F238E27FC236}">
                  <a16:creationId xmlns:a16="http://schemas.microsoft.com/office/drawing/2014/main" id="{B487D41B-ADCB-F449-A6A6-CA013F64782A}"/>
                </a:ext>
              </a:extLst>
            </p:cNvPr>
            <p:cNvSpPr>
              <a:spLocks noChangeAspect="1"/>
            </p:cNvSpPr>
            <p:nvPr/>
          </p:nvSpPr>
          <p:spPr bwMode="gray">
            <a:xfrm>
              <a:off x="4417620" y="5334824"/>
              <a:ext cx="188915" cy="201146"/>
            </a:xfrm>
            <a:custGeom>
              <a:avLst/>
              <a:gdLst>
                <a:gd name="T0" fmla="*/ 99 w 106"/>
                <a:gd name="T1" fmla="*/ 83 h 114"/>
                <a:gd name="T2" fmla="*/ 107 w 106"/>
                <a:gd name="T3" fmla="*/ 67 h 114"/>
                <a:gd name="T4" fmla="*/ 90 w 106"/>
                <a:gd name="T5" fmla="*/ 58 h 114"/>
                <a:gd name="T6" fmla="*/ 90 w 106"/>
                <a:gd name="T7" fmla="*/ 42 h 114"/>
                <a:gd name="T8" fmla="*/ 84 w 106"/>
                <a:gd name="T9" fmla="*/ 42 h 114"/>
                <a:gd name="T10" fmla="*/ 58 w 106"/>
                <a:gd name="T11" fmla="*/ 32 h 114"/>
                <a:gd name="T12" fmla="*/ 58 w 106"/>
                <a:gd name="T13" fmla="*/ 8 h 114"/>
                <a:gd name="T14" fmla="*/ 41 w 106"/>
                <a:gd name="T15" fmla="*/ 0 h 114"/>
                <a:gd name="T16" fmla="*/ 8 w 106"/>
                <a:gd name="T17" fmla="*/ 0 h 114"/>
                <a:gd name="T18" fmla="*/ 0 w 106"/>
                <a:gd name="T19" fmla="*/ 42 h 114"/>
                <a:gd name="T20" fmla="*/ 16 w 106"/>
                <a:gd name="T21" fmla="*/ 67 h 114"/>
                <a:gd name="T22" fmla="*/ 41 w 106"/>
                <a:gd name="T23" fmla="*/ 67 h 114"/>
                <a:gd name="T24" fmla="*/ 58 w 106"/>
                <a:gd name="T25" fmla="*/ 83 h 114"/>
                <a:gd name="T26" fmla="*/ 58 w 106"/>
                <a:gd name="T27" fmla="*/ 90 h 114"/>
                <a:gd name="T28" fmla="*/ 49 w 106"/>
                <a:gd name="T29" fmla="*/ 107 h 114"/>
                <a:gd name="T30" fmla="*/ 73 w 106"/>
                <a:gd name="T31" fmla="*/ 114 h 114"/>
                <a:gd name="T32" fmla="*/ 84 w 106"/>
                <a:gd name="T33" fmla="*/ 107 h 114"/>
                <a:gd name="T34" fmla="*/ 99 w 106"/>
                <a:gd name="T35" fmla="*/ 98 h 114"/>
                <a:gd name="T36" fmla="*/ 99 w 106"/>
                <a:gd name="T37" fmla="*/ 83 h 11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6" h="114">
                  <a:moveTo>
                    <a:pt x="97" y="82"/>
                  </a:moveTo>
                  <a:lnTo>
                    <a:pt x="105" y="66"/>
                  </a:lnTo>
                  <a:lnTo>
                    <a:pt x="88" y="57"/>
                  </a:lnTo>
                  <a:lnTo>
                    <a:pt x="88" y="42"/>
                  </a:lnTo>
                  <a:lnTo>
                    <a:pt x="82" y="42"/>
                  </a:lnTo>
                  <a:lnTo>
                    <a:pt x="57" y="32"/>
                  </a:lnTo>
                  <a:lnTo>
                    <a:pt x="57" y="8"/>
                  </a:lnTo>
                  <a:lnTo>
                    <a:pt x="40" y="0"/>
                  </a:lnTo>
                  <a:lnTo>
                    <a:pt x="8" y="0"/>
                  </a:lnTo>
                  <a:lnTo>
                    <a:pt x="0" y="42"/>
                  </a:lnTo>
                  <a:lnTo>
                    <a:pt x="16" y="66"/>
                  </a:lnTo>
                  <a:lnTo>
                    <a:pt x="40" y="66"/>
                  </a:lnTo>
                  <a:lnTo>
                    <a:pt x="57" y="82"/>
                  </a:lnTo>
                  <a:lnTo>
                    <a:pt x="57" y="89"/>
                  </a:lnTo>
                  <a:lnTo>
                    <a:pt x="48" y="106"/>
                  </a:lnTo>
                  <a:lnTo>
                    <a:pt x="72" y="113"/>
                  </a:lnTo>
                  <a:lnTo>
                    <a:pt x="82" y="106"/>
                  </a:lnTo>
                  <a:lnTo>
                    <a:pt x="97" y="97"/>
                  </a:lnTo>
                  <a:lnTo>
                    <a:pt x="97" y="8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00" name="Freeform 97">
              <a:extLst>
                <a:ext uri="{FF2B5EF4-FFF2-40B4-BE49-F238E27FC236}">
                  <a16:creationId xmlns:a16="http://schemas.microsoft.com/office/drawing/2014/main" id="{28AF9EC6-A9D1-0D4E-BC99-80DBCEF01B13}"/>
                </a:ext>
              </a:extLst>
            </p:cNvPr>
            <p:cNvSpPr>
              <a:spLocks noChangeAspect="1"/>
            </p:cNvSpPr>
            <p:nvPr/>
          </p:nvSpPr>
          <p:spPr bwMode="gray">
            <a:xfrm>
              <a:off x="4505081" y="5607683"/>
              <a:ext cx="131191" cy="117189"/>
            </a:xfrm>
            <a:custGeom>
              <a:avLst/>
              <a:gdLst>
                <a:gd name="T0" fmla="*/ 65 w 75"/>
                <a:gd name="T1" fmla="*/ 50 h 66"/>
                <a:gd name="T2" fmla="*/ 74 w 75"/>
                <a:gd name="T3" fmla="*/ 31 h 66"/>
                <a:gd name="T4" fmla="*/ 65 w 75"/>
                <a:gd name="T5" fmla="*/ 25 h 66"/>
                <a:gd name="T6" fmla="*/ 40 w 75"/>
                <a:gd name="T7" fmla="*/ 8 h 66"/>
                <a:gd name="T8" fmla="*/ 34 w 75"/>
                <a:gd name="T9" fmla="*/ 8 h 66"/>
                <a:gd name="T10" fmla="*/ 24 w 75"/>
                <a:gd name="T11" fmla="*/ 0 h 66"/>
                <a:gd name="T12" fmla="*/ 15 w 75"/>
                <a:gd name="T13" fmla="*/ 0 h 66"/>
                <a:gd name="T14" fmla="*/ 0 w 75"/>
                <a:gd name="T15" fmla="*/ 57 h 66"/>
                <a:gd name="T16" fmla="*/ 9 w 75"/>
                <a:gd name="T17" fmla="*/ 57 h 66"/>
                <a:gd name="T18" fmla="*/ 34 w 75"/>
                <a:gd name="T19" fmla="*/ 66 h 66"/>
                <a:gd name="T20" fmla="*/ 57 w 75"/>
                <a:gd name="T21" fmla="*/ 66 h 66"/>
                <a:gd name="T22" fmla="*/ 65 w 75"/>
                <a:gd name="T23" fmla="*/ 50 h 6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66">
                  <a:moveTo>
                    <a:pt x="65" y="49"/>
                  </a:moveTo>
                  <a:lnTo>
                    <a:pt x="74" y="31"/>
                  </a:lnTo>
                  <a:lnTo>
                    <a:pt x="65" y="25"/>
                  </a:lnTo>
                  <a:lnTo>
                    <a:pt x="40" y="8"/>
                  </a:lnTo>
                  <a:lnTo>
                    <a:pt x="34" y="8"/>
                  </a:lnTo>
                  <a:lnTo>
                    <a:pt x="24" y="0"/>
                  </a:lnTo>
                  <a:lnTo>
                    <a:pt x="15" y="0"/>
                  </a:lnTo>
                  <a:lnTo>
                    <a:pt x="0" y="56"/>
                  </a:lnTo>
                  <a:lnTo>
                    <a:pt x="9" y="56"/>
                  </a:lnTo>
                  <a:lnTo>
                    <a:pt x="34" y="65"/>
                  </a:lnTo>
                  <a:lnTo>
                    <a:pt x="57" y="65"/>
                  </a:lnTo>
                  <a:lnTo>
                    <a:pt x="65" y="4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01" name="Freeform 98">
              <a:extLst>
                <a:ext uri="{FF2B5EF4-FFF2-40B4-BE49-F238E27FC236}">
                  <a16:creationId xmlns:a16="http://schemas.microsoft.com/office/drawing/2014/main" id="{B5833E78-B504-5846-9696-97F02A42B5DF}"/>
                </a:ext>
              </a:extLst>
            </p:cNvPr>
            <p:cNvSpPr>
              <a:spLocks noChangeAspect="1"/>
            </p:cNvSpPr>
            <p:nvPr/>
          </p:nvSpPr>
          <p:spPr bwMode="gray">
            <a:xfrm>
              <a:off x="4155238" y="4773364"/>
              <a:ext cx="897347" cy="923522"/>
            </a:xfrm>
            <a:custGeom>
              <a:avLst/>
              <a:gdLst>
                <a:gd name="T0" fmla="*/ 290 w 505"/>
                <a:gd name="T1" fmla="*/ 16 h 520"/>
                <a:gd name="T2" fmla="*/ 265 w 505"/>
                <a:gd name="T3" fmla="*/ 41 h 520"/>
                <a:gd name="T4" fmla="*/ 240 w 505"/>
                <a:gd name="T5" fmla="*/ 35 h 520"/>
                <a:gd name="T6" fmla="*/ 223 w 505"/>
                <a:gd name="T7" fmla="*/ 41 h 520"/>
                <a:gd name="T8" fmla="*/ 191 w 505"/>
                <a:gd name="T9" fmla="*/ 50 h 520"/>
                <a:gd name="T10" fmla="*/ 183 w 505"/>
                <a:gd name="T11" fmla="*/ 9 h 520"/>
                <a:gd name="T12" fmla="*/ 174 w 505"/>
                <a:gd name="T13" fmla="*/ 0 h 520"/>
                <a:gd name="T14" fmla="*/ 142 w 505"/>
                <a:gd name="T15" fmla="*/ 16 h 520"/>
                <a:gd name="T16" fmla="*/ 126 w 505"/>
                <a:gd name="T17" fmla="*/ 16 h 520"/>
                <a:gd name="T18" fmla="*/ 133 w 505"/>
                <a:gd name="T19" fmla="*/ 41 h 520"/>
                <a:gd name="T20" fmla="*/ 101 w 505"/>
                <a:gd name="T21" fmla="*/ 58 h 520"/>
                <a:gd name="T22" fmla="*/ 84 w 505"/>
                <a:gd name="T23" fmla="*/ 41 h 520"/>
                <a:gd name="T24" fmla="*/ 50 w 505"/>
                <a:gd name="T25" fmla="*/ 50 h 520"/>
                <a:gd name="T26" fmla="*/ 50 w 505"/>
                <a:gd name="T27" fmla="*/ 58 h 520"/>
                <a:gd name="T28" fmla="*/ 50 w 505"/>
                <a:gd name="T29" fmla="*/ 116 h 520"/>
                <a:gd name="T30" fmla="*/ 0 w 505"/>
                <a:gd name="T31" fmla="*/ 164 h 520"/>
                <a:gd name="T32" fmla="*/ 25 w 505"/>
                <a:gd name="T33" fmla="*/ 199 h 520"/>
                <a:gd name="T34" fmla="*/ 44 w 505"/>
                <a:gd name="T35" fmla="*/ 205 h 520"/>
                <a:gd name="T36" fmla="*/ 75 w 505"/>
                <a:gd name="T37" fmla="*/ 205 h 520"/>
                <a:gd name="T38" fmla="*/ 110 w 505"/>
                <a:gd name="T39" fmla="*/ 190 h 520"/>
                <a:gd name="T40" fmla="*/ 117 w 505"/>
                <a:gd name="T41" fmla="*/ 222 h 520"/>
                <a:gd name="T42" fmla="*/ 174 w 505"/>
                <a:gd name="T43" fmla="*/ 255 h 520"/>
                <a:gd name="T44" fmla="*/ 183 w 505"/>
                <a:gd name="T45" fmla="*/ 280 h 520"/>
                <a:gd name="T46" fmla="*/ 199 w 505"/>
                <a:gd name="T47" fmla="*/ 287 h 520"/>
                <a:gd name="T48" fmla="*/ 208 w 505"/>
                <a:gd name="T49" fmla="*/ 329 h 520"/>
                <a:gd name="T50" fmla="*/ 234 w 505"/>
                <a:gd name="T51" fmla="*/ 364 h 520"/>
                <a:gd name="T52" fmla="*/ 240 w 505"/>
                <a:gd name="T53" fmla="*/ 379 h 520"/>
                <a:gd name="T54" fmla="*/ 249 w 505"/>
                <a:gd name="T55" fmla="*/ 404 h 520"/>
                <a:gd name="T56" fmla="*/ 265 w 505"/>
                <a:gd name="T57" fmla="*/ 428 h 520"/>
                <a:gd name="T58" fmla="*/ 214 w 505"/>
                <a:gd name="T59" fmla="*/ 477 h 520"/>
                <a:gd name="T60" fmla="*/ 234 w 505"/>
                <a:gd name="T61" fmla="*/ 485 h 520"/>
                <a:gd name="T62" fmla="*/ 265 w 505"/>
                <a:gd name="T63" fmla="*/ 503 h 520"/>
                <a:gd name="T64" fmla="*/ 265 w 505"/>
                <a:gd name="T65" fmla="*/ 527 h 520"/>
                <a:gd name="T66" fmla="*/ 298 w 505"/>
                <a:gd name="T67" fmla="*/ 492 h 520"/>
                <a:gd name="T68" fmla="*/ 331 w 505"/>
                <a:gd name="T69" fmla="*/ 445 h 520"/>
                <a:gd name="T70" fmla="*/ 338 w 505"/>
                <a:gd name="T71" fmla="*/ 395 h 520"/>
                <a:gd name="T72" fmla="*/ 381 w 505"/>
                <a:gd name="T73" fmla="*/ 370 h 520"/>
                <a:gd name="T74" fmla="*/ 413 w 505"/>
                <a:gd name="T75" fmla="*/ 364 h 520"/>
                <a:gd name="T76" fmla="*/ 430 w 505"/>
                <a:gd name="T77" fmla="*/ 346 h 520"/>
                <a:gd name="T78" fmla="*/ 446 w 505"/>
                <a:gd name="T79" fmla="*/ 304 h 520"/>
                <a:gd name="T80" fmla="*/ 454 w 505"/>
                <a:gd name="T81" fmla="*/ 240 h 520"/>
                <a:gd name="T82" fmla="*/ 512 w 505"/>
                <a:gd name="T83" fmla="*/ 164 h 520"/>
                <a:gd name="T84" fmla="*/ 479 w 505"/>
                <a:gd name="T85" fmla="*/ 132 h 520"/>
                <a:gd name="T86" fmla="*/ 423 w 505"/>
                <a:gd name="T87" fmla="*/ 108 h 520"/>
                <a:gd name="T88" fmla="*/ 381 w 505"/>
                <a:gd name="T89" fmla="*/ 98 h 520"/>
                <a:gd name="T90" fmla="*/ 381 w 505"/>
                <a:gd name="T91" fmla="*/ 82 h 520"/>
                <a:gd name="T92" fmla="*/ 338 w 505"/>
                <a:gd name="T93" fmla="*/ 75 h 520"/>
                <a:gd name="T94" fmla="*/ 331 w 505"/>
                <a:gd name="T95" fmla="*/ 66 h 520"/>
                <a:gd name="T96" fmla="*/ 307 w 505"/>
                <a:gd name="T97" fmla="*/ 66 h 520"/>
                <a:gd name="T98" fmla="*/ 298 w 505"/>
                <a:gd name="T99" fmla="*/ 75 h 520"/>
                <a:gd name="T100" fmla="*/ 298 w 505"/>
                <a:gd name="T101" fmla="*/ 66 h 520"/>
                <a:gd name="T102" fmla="*/ 315 w 505"/>
                <a:gd name="T103" fmla="*/ 41 h 520"/>
                <a:gd name="T104" fmla="*/ 298 w 505"/>
                <a:gd name="T105" fmla="*/ 16 h 52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05" h="520">
                  <a:moveTo>
                    <a:pt x="293" y="16"/>
                  </a:moveTo>
                  <a:lnTo>
                    <a:pt x="285" y="16"/>
                  </a:lnTo>
                  <a:lnTo>
                    <a:pt x="270" y="34"/>
                  </a:lnTo>
                  <a:lnTo>
                    <a:pt x="261" y="40"/>
                  </a:lnTo>
                  <a:lnTo>
                    <a:pt x="253" y="34"/>
                  </a:lnTo>
                  <a:lnTo>
                    <a:pt x="236" y="34"/>
                  </a:lnTo>
                  <a:lnTo>
                    <a:pt x="230" y="40"/>
                  </a:lnTo>
                  <a:lnTo>
                    <a:pt x="220" y="40"/>
                  </a:lnTo>
                  <a:lnTo>
                    <a:pt x="196" y="49"/>
                  </a:lnTo>
                  <a:lnTo>
                    <a:pt x="188" y="49"/>
                  </a:lnTo>
                  <a:lnTo>
                    <a:pt x="180" y="34"/>
                  </a:lnTo>
                  <a:lnTo>
                    <a:pt x="180" y="9"/>
                  </a:lnTo>
                  <a:lnTo>
                    <a:pt x="180" y="0"/>
                  </a:lnTo>
                  <a:lnTo>
                    <a:pt x="171" y="0"/>
                  </a:lnTo>
                  <a:lnTo>
                    <a:pt x="164" y="9"/>
                  </a:lnTo>
                  <a:lnTo>
                    <a:pt x="140" y="16"/>
                  </a:lnTo>
                  <a:lnTo>
                    <a:pt x="115" y="9"/>
                  </a:lnTo>
                  <a:lnTo>
                    <a:pt x="124" y="16"/>
                  </a:lnTo>
                  <a:lnTo>
                    <a:pt x="124" y="34"/>
                  </a:lnTo>
                  <a:lnTo>
                    <a:pt x="131" y="40"/>
                  </a:lnTo>
                  <a:lnTo>
                    <a:pt x="108" y="57"/>
                  </a:lnTo>
                  <a:lnTo>
                    <a:pt x="99" y="57"/>
                  </a:lnTo>
                  <a:lnTo>
                    <a:pt x="91" y="49"/>
                  </a:lnTo>
                  <a:lnTo>
                    <a:pt x="83" y="40"/>
                  </a:lnTo>
                  <a:lnTo>
                    <a:pt x="49" y="40"/>
                  </a:lnTo>
                  <a:lnTo>
                    <a:pt x="49" y="49"/>
                  </a:lnTo>
                  <a:lnTo>
                    <a:pt x="59" y="57"/>
                  </a:lnTo>
                  <a:lnTo>
                    <a:pt x="49" y="57"/>
                  </a:lnTo>
                  <a:lnTo>
                    <a:pt x="59" y="81"/>
                  </a:lnTo>
                  <a:lnTo>
                    <a:pt x="49" y="114"/>
                  </a:lnTo>
                  <a:lnTo>
                    <a:pt x="18" y="130"/>
                  </a:lnTo>
                  <a:lnTo>
                    <a:pt x="0" y="162"/>
                  </a:lnTo>
                  <a:lnTo>
                    <a:pt x="9" y="187"/>
                  </a:lnTo>
                  <a:lnTo>
                    <a:pt x="25" y="196"/>
                  </a:lnTo>
                  <a:lnTo>
                    <a:pt x="43" y="187"/>
                  </a:lnTo>
                  <a:lnTo>
                    <a:pt x="43" y="202"/>
                  </a:lnTo>
                  <a:lnTo>
                    <a:pt x="59" y="202"/>
                  </a:lnTo>
                  <a:lnTo>
                    <a:pt x="74" y="202"/>
                  </a:lnTo>
                  <a:lnTo>
                    <a:pt x="91" y="187"/>
                  </a:lnTo>
                  <a:lnTo>
                    <a:pt x="108" y="187"/>
                  </a:lnTo>
                  <a:lnTo>
                    <a:pt x="108" y="211"/>
                  </a:lnTo>
                  <a:lnTo>
                    <a:pt x="115" y="219"/>
                  </a:lnTo>
                  <a:lnTo>
                    <a:pt x="164" y="236"/>
                  </a:lnTo>
                  <a:lnTo>
                    <a:pt x="171" y="251"/>
                  </a:lnTo>
                  <a:lnTo>
                    <a:pt x="171" y="259"/>
                  </a:lnTo>
                  <a:lnTo>
                    <a:pt x="180" y="276"/>
                  </a:lnTo>
                  <a:lnTo>
                    <a:pt x="196" y="276"/>
                  </a:lnTo>
                  <a:lnTo>
                    <a:pt x="196" y="283"/>
                  </a:lnTo>
                  <a:lnTo>
                    <a:pt x="205" y="299"/>
                  </a:lnTo>
                  <a:lnTo>
                    <a:pt x="205" y="324"/>
                  </a:lnTo>
                  <a:lnTo>
                    <a:pt x="205" y="348"/>
                  </a:lnTo>
                  <a:lnTo>
                    <a:pt x="230" y="358"/>
                  </a:lnTo>
                  <a:lnTo>
                    <a:pt x="236" y="358"/>
                  </a:lnTo>
                  <a:lnTo>
                    <a:pt x="236" y="373"/>
                  </a:lnTo>
                  <a:lnTo>
                    <a:pt x="253" y="382"/>
                  </a:lnTo>
                  <a:lnTo>
                    <a:pt x="245" y="398"/>
                  </a:lnTo>
                  <a:lnTo>
                    <a:pt x="253" y="398"/>
                  </a:lnTo>
                  <a:lnTo>
                    <a:pt x="261" y="422"/>
                  </a:lnTo>
                  <a:lnTo>
                    <a:pt x="245" y="429"/>
                  </a:lnTo>
                  <a:lnTo>
                    <a:pt x="211" y="470"/>
                  </a:lnTo>
                  <a:lnTo>
                    <a:pt x="220" y="470"/>
                  </a:lnTo>
                  <a:lnTo>
                    <a:pt x="230" y="478"/>
                  </a:lnTo>
                  <a:lnTo>
                    <a:pt x="236" y="478"/>
                  </a:lnTo>
                  <a:lnTo>
                    <a:pt x="261" y="495"/>
                  </a:lnTo>
                  <a:lnTo>
                    <a:pt x="270" y="501"/>
                  </a:lnTo>
                  <a:lnTo>
                    <a:pt x="261" y="519"/>
                  </a:lnTo>
                  <a:lnTo>
                    <a:pt x="277" y="501"/>
                  </a:lnTo>
                  <a:lnTo>
                    <a:pt x="293" y="485"/>
                  </a:lnTo>
                  <a:lnTo>
                    <a:pt x="310" y="453"/>
                  </a:lnTo>
                  <a:lnTo>
                    <a:pt x="326" y="438"/>
                  </a:lnTo>
                  <a:lnTo>
                    <a:pt x="326" y="405"/>
                  </a:lnTo>
                  <a:lnTo>
                    <a:pt x="333" y="389"/>
                  </a:lnTo>
                  <a:lnTo>
                    <a:pt x="350" y="382"/>
                  </a:lnTo>
                  <a:lnTo>
                    <a:pt x="375" y="364"/>
                  </a:lnTo>
                  <a:lnTo>
                    <a:pt x="407" y="364"/>
                  </a:lnTo>
                  <a:lnTo>
                    <a:pt x="407" y="358"/>
                  </a:lnTo>
                  <a:lnTo>
                    <a:pt x="423" y="348"/>
                  </a:lnTo>
                  <a:lnTo>
                    <a:pt x="423" y="341"/>
                  </a:lnTo>
                  <a:lnTo>
                    <a:pt x="439" y="316"/>
                  </a:lnTo>
                  <a:lnTo>
                    <a:pt x="439" y="299"/>
                  </a:lnTo>
                  <a:lnTo>
                    <a:pt x="447" y="292"/>
                  </a:lnTo>
                  <a:lnTo>
                    <a:pt x="447" y="236"/>
                  </a:lnTo>
                  <a:lnTo>
                    <a:pt x="488" y="187"/>
                  </a:lnTo>
                  <a:lnTo>
                    <a:pt x="504" y="162"/>
                  </a:lnTo>
                  <a:lnTo>
                    <a:pt x="497" y="130"/>
                  </a:lnTo>
                  <a:lnTo>
                    <a:pt x="472" y="130"/>
                  </a:lnTo>
                  <a:lnTo>
                    <a:pt x="432" y="97"/>
                  </a:lnTo>
                  <a:lnTo>
                    <a:pt x="416" y="106"/>
                  </a:lnTo>
                  <a:lnTo>
                    <a:pt x="392" y="97"/>
                  </a:lnTo>
                  <a:lnTo>
                    <a:pt x="375" y="97"/>
                  </a:lnTo>
                  <a:lnTo>
                    <a:pt x="375" y="90"/>
                  </a:lnTo>
                  <a:lnTo>
                    <a:pt x="375" y="81"/>
                  </a:lnTo>
                  <a:lnTo>
                    <a:pt x="367" y="81"/>
                  </a:lnTo>
                  <a:lnTo>
                    <a:pt x="333" y="74"/>
                  </a:lnTo>
                  <a:lnTo>
                    <a:pt x="326" y="81"/>
                  </a:lnTo>
                  <a:lnTo>
                    <a:pt x="326" y="65"/>
                  </a:lnTo>
                  <a:lnTo>
                    <a:pt x="317" y="65"/>
                  </a:lnTo>
                  <a:lnTo>
                    <a:pt x="302" y="65"/>
                  </a:lnTo>
                  <a:lnTo>
                    <a:pt x="302" y="81"/>
                  </a:lnTo>
                  <a:lnTo>
                    <a:pt x="293" y="74"/>
                  </a:lnTo>
                  <a:lnTo>
                    <a:pt x="285" y="81"/>
                  </a:lnTo>
                  <a:lnTo>
                    <a:pt x="293" y="65"/>
                  </a:lnTo>
                  <a:lnTo>
                    <a:pt x="310" y="49"/>
                  </a:lnTo>
                  <a:lnTo>
                    <a:pt x="310" y="40"/>
                  </a:lnTo>
                  <a:lnTo>
                    <a:pt x="302" y="40"/>
                  </a:lnTo>
                  <a:lnTo>
                    <a:pt x="293" y="16"/>
                  </a:lnTo>
                </a:path>
              </a:pathLst>
            </a:custGeom>
            <a:solidFill>
              <a:schemeClr val="accent2"/>
            </a:solidFill>
            <a:ln w="9525" cap="rnd" cmpd="sng">
              <a:solidFill>
                <a:schemeClr val="bg1"/>
              </a:solidFill>
              <a:prstDash val="solid"/>
              <a:round/>
              <a:headEnd type="none" w="sm" len="sm"/>
              <a:tailEnd type="none" w="sm" len="sm"/>
            </a:ln>
            <a:effec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02" name="Freeform 99">
              <a:extLst>
                <a:ext uri="{FF2B5EF4-FFF2-40B4-BE49-F238E27FC236}">
                  <a16:creationId xmlns:a16="http://schemas.microsoft.com/office/drawing/2014/main" id="{DFE24342-2008-0E40-905E-5D68AE7FF141}"/>
                </a:ext>
              </a:extLst>
            </p:cNvPr>
            <p:cNvSpPr>
              <a:spLocks noChangeAspect="1"/>
            </p:cNvSpPr>
            <p:nvPr/>
          </p:nvSpPr>
          <p:spPr bwMode="gray">
            <a:xfrm>
              <a:off x="4604786" y="4761121"/>
              <a:ext cx="57724" cy="85706"/>
            </a:xfrm>
            <a:custGeom>
              <a:avLst/>
              <a:gdLst>
                <a:gd name="T0" fmla="*/ 0 w 33"/>
                <a:gd name="T1" fmla="*/ 42 h 48"/>
                <a:gd name="T2" fmla="*/ 8 w 33"/>
                <a:gd name="T3" fmla="*/ 48 h 48"/>
                <a:gd name="T4" fmla="*/ 17 w 33"/>
                <a:gd name="T5" fmla="*/ 42 h 48"/>
                <a:gd name="T6" fmla="*/ 32 w 33"/>
                <a:gd name="T7" fmla="*/ 23 h 48"/>
                <a:gd name="T8" fmla="*/ 0 w 33"/>
                <a:gd name="T9" fmla="*/ 0 h 48"/>
                <a:gd name="T10" fmla="*/ 0 w 33"/>
                <a:gd name="T11" fmla="*/ 7 h 48"/>
                <a:gd name="T12" fmla="*/ 0 w 33"/>
                <a:gd name="T13" fmla="*/ 23 h 48"/>
                <a:gd name="T14" fmla="*/ 0 w 33"/>
                <a:gd name="T15" fmla="*/ 42 h 4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3" h="48">
                  <a:moveTo>
                    <a:pt x="0" y="41"/>
                  </a:moveTo>
                  <a:lnTo>
                    <a:pt x="8" y="47"/>
                  </a:lnTo>
                  <a:lnTo>
                    <a:pt x="17" y="41"/>
                  </a:lnTo>
                  <a:lnTo>
                    <a:pt x="32" y="23"/>
                  </a:lnTo>
                  <a:lnTo>
                    <a:pt x="0" y="0"/>
                  </a:lnTo>
                  <a:lnTo>
                    <a:pt x="0" y="7"/>
                  </a:lnTo>
                  <a:lnTo>
                    <a:pt x="0" y="23"/>
                  </a:lnTo>
                  <a:lnTo>
                    <a:pt x="0" y="41"/>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03" name="Freeform 100">
              <a:extLst>
                <a:ext uri="{FF2B5EF4-FFF2-40B4-BE49-F238E27FC236}">
                  <a16:creationId xmlns:a16="http://schemas.microsoft.com/office/drawing/2014/main" id="{C65A830C-6F25-434A-AFB7-AC224E1B1BDB}"/>
                </a:ext>
              </a:extLst>
            </p:cNvPr>
            <p:cNvSpPr>
              <a:spLocks noChangeAspect="1"/>
            </p:cNvSpPr>
            <p:nvPr/>
          </p:nvSpPr>
          <p:spPr bwMode="gray">
            <a:xfrm>
              <a:off x="4520824" y="4761121"/>
              <a:ext cx="85712" cy="85706"/>
            </a:xfrm>
            <a:custGeom>
              <a:avLst/>
              <a:gdLst>
                <a:gd name="T0" fmla="*/ 48 w 49"/>
                <a:gd name="T1" fmla="*/ 42 h 48"/>
                <a:gd name="T2" fmla="*/ 48 w 49"/>
                <a:gd name="T3" fmla="*/ 23 h 48"/>
                <a:gd name="T4" fmla="*/ 48 w 49"/>
                <a:gd name="T5" fmla="*/ 7 h 48"/>
                <a:gd name="T6" fmla="*/ 48 w 49"/>
                <a:gd name="T7" fmla="*/ 0 h 48"/>
                <a:gd name="T8" fmla="*/ 15 w 49"/>
                <a:gd name="T9" fmla="*/ 0 h 48"/>
                <a:gd name="T10" fmla="*/ 0 w 49"/>
                <a:gd name="T11" fmla="*/ 16 h 48"/>
                <a:gd name="T12" fmla="*/ 15 w 49"/>
                <a:gd name="T13" fmla="*/ 48 h 48"/>
                <a:gd name="T14" fmla="*/ 25 w 49"/>
                <a:gd name="T15" fmla="*/ 48 h 48"/>
                <a:gd name="T16" fmla="*/ 31 w 49"/>
                <a:gd name="T17" fmla="*/ 42 h 48"/>
                <a:gd name="T18" fmla="*/ 48 w 49"/>
                <a:gd name="T19" fmla="*/ 42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9" h="48">
                  <a:moveTo>
                    <a:pt x="48" y="41"/>
                  </a:moveTo>
                  <a:lnTo>
                    <a:pt x="48" y="23"/>
                  </a:lnTo>
                  <a:lnTo>
                    <a:pt x="48" y="7"/>
                  </a:lnTo>
                  <a:lnTo>
                    <a:pt x="48" y="0"/>
                  </a:lnTo>
                  <a:lnTo>
                    <a:pt x="15" y="0"/>
                  </a:lnTo>
                  <a:lnTo>
                    <a:pt x="0" y="16"/>
                  </a:lnTo>
                  <a:lnTo>
                    <a:pt x="15" y="47"/>
                  </a:lnTo>
                  <a:lnTo>
                    <a:pt x="25" y="47"/>
                  </a:lnTo>
                  <a:lnTo>
                    <a:pt x="31" y="41"/>
                  </a:lnTo>
                  <a:lnTo>
                    <a:pt x="48" y="41"/>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04" name="Freeform 101">
              <a:extLst>
                <a:ext uri="{FF2B5EF4-FFF2-40B4-BE49-F238E27FC236}">
                  <a16:creationId xmlns:a16="http://schemas.microsoft.com/office/drawing/2014/main" id="{232EA200-F146-2448-A7B8-0F6E9CE3E8FB}"/>
                </a:ext>
              </a:extLst>
            </p:cNvPr>
            <p:cNvSpPr>
              <a:spLocks noChangeAspect="1"/>
            </p:cNvSpPr>
            <p:nvPr/>
          </p:nvSpPr>
          <p:spPr bwMode="gray">
            <a:xfrm>
              <a:off x="4447357" y="4703401"/>
              <a:ext cx="101454" cy="159168"/>
            </a:xfrm>
            <a:custGeom>
              <a:avLst/>
              <a:gdLst>
                <a:gd name="T0" fmla="*/ 16 w 57"/>
                <a:gd name="T1" fmla="*/ 0 h 90"/>
                <a:gd name="T2" fmla="*/ 33 w 57"/>
                <a:gd name="T3" fmla="*/ 9 h 90"/>
                <a:gd name="T4" fmla="*/ 33 w 57"/>
                <a:gd name="T5" fmla="*/ 15 h 90"/>
                <a:gd name="T6" fmla="*/ 42 w 57"/>
                <a:gd name="T7" fmla="*/ 15 h 90"/>
                <a:gd name="T8" fmla="*/ 57 w 57"/>
                <a:gd name="T9" fmla="*/ 33 h 90"/>
                <a:gd name="T10" fmla="*/ 42 w 57"/>
                <a:gd name="T11" fmla="*/ 50 h 90"/>
                <a:gd name="T12" fmla="*/ 57 w 57"/>
                <a:gd name="T13" fmla="*/ 81 h 90"/>
                <a:gd name="T14" fmla="*/ 33 w 57"/>
                <a:gd name="T15" fmla="*/ 90 h 90"/>
                <a:gd name="T16" fmla="*/ 24 w 57"/>
                <a:gd name="T17" fmla="*/ 90 h 90"/>
                <a:gd name="T18" fmla="*/ 16 w 57"/>
                <a:gd name="T19" fmla="*/ 75 h 90"/>
                <a:gd name="T20" fmla="*/ 16 w 57"/>
                <a:gd name="T21" fmla="*/ 50 h 90"/>
                <a:gd name="T22" fmla="*/ 16 w 57"/>
                <a:gd name="T23" fmla="*/ 40 h 90"/>
                <a:gd name="T24" fmla="*/ 7 w 57"/>
                <a:gd name="T25" fmla="*/ 40 h 90"/>
                <a:gd name="T26" fmla="*/ 0 w 57"/>
                <a:gd name="T27" fmla="*/ 33 h 90"/>
                <a:gd name="T28" fmla="*/ 0 w 57"/>
                <a:gd name="T29" fmla="*/ 15 h 90"/>
                <a:gd name="T30" fmla="*/ 7 w 57"/>
                <a:gd name="T31" fmla="*/ 15 h 90"/>
                <a:gd name="T32" fmla="*/ 7 w 57"/>
                <a:gd name="T33" fmla="*/ 9 h 90"/>
                <a:gd name="T34" fmla="*/ 16 w 57"/>
                <a:gd name="T35" fmla="*/ 0 h 9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7" h="90">
                  <a:moveTo>
                    <a:pt x="16" y="0"/>
                  </a:moveTo>
                  <a:lnTo>
                    <a:pt x="32" y="9"/>
                  </a:lnTo>
                  <a:lnTo>
                    <a:pt x="32" y="15"/>
                  </a:lnTo>
                  <a:lnTo>
                    <a:pt x="41" y="15"/>
                  </a:lnTo>
                  <a:lnTo>
                    <a:pt x="56" y="33"/>
                  </a:lnTo>
                  <a:lnTo>
                    <a:pt x="41" y="49"/>
                  </a:lnTo>
                  <a:lnTo>
                    <a:pt x="56" y="80"/>
                  </a:lnTo>
                  <a:lnTo>
                    <a:pt x="32" y="89"/>
                  </a:lnTo>
                  <a:lnTo>
                    <a:pt x="24" y="89"/>
                  </a:lnTo>
                  <a:lnTo>
                    <a:pt x="16" y="74"/>
                  </a:lnTo>
                  <a:lnTo>
                    <a:pt x="16" y="49"/>
                  </a:lnTo>
                  <a:lnTo>
                    <a:pt x="16" y="40"/>
                  </a:lnTo>
                  <a:lnTo>
                    <a:pt x="7" y="40"/>
                  </a:lnTo>
                  <a:lnTo>
                    <a:pt x="0" y="33"/>
                  </a:lnTo>
                  <a:lnTo>
                    <a:pt x="0" y="15"/>
                  </a:lnTo>
                  <a:lnTo>
                    <a:pt x="7" y="15"/>
                  </a:lnTo>
                  <a:lnTo>
                    <a:pt x="7" y="9"/>
                  </a:lnTo>
                  <a:lnTo>
                    <a:pt x="16"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05" name="Freeform 102">
              <a:extLst>
                <a:ext uri="{FF2B5EF4-FFF2-40B4-BE49-F238E27FC236}">
                  <a16:creationId xmlns:a16="http://schemas.microsoft.com/office/drawing/2014/main" id="{08754D15-11AC-8446-BC67-DCD28AB1AACA}"/>
                </a:ext>
              </a:extLst>
            </p:cNvPr>
            <p:cNvSpPr>
              <a:spLocks noChangeAspect="1"/>
            </p:cNvSpPr>
            <p:nvPr/>
          </p:nvSpPr>
          <p:spPr bwMode="gray">
            <a:xfrm>
              <a:off x="4170981" y="4614197"/>
              <a:ext cx="306113" cy="264113"/>
            </a:xfrm>
            <a:custGeom>
              <a:avLst/>
              <a:gdLst>
                <a:gd name="T0" fmla="*/ 174 w 172"/>
                <a:gd name="T1" fmla="*/ 51 h 148"/>
                <a:gd name="T2" fmla="*/ 165 w 172"/>
                <a:gd name="T3" fmla="*/ 60 h 148"/>
                <a:gd name="T4" fmla="*/ 165 w 172"/>
                <a:gd name="T5" fmla="*/ 66 h 148"/>
                <a:gd name="T6" fmla="*/ 158 w 172"/>
                <a:gd name="T7" fmla="*/ 66 h 148"/>
                <a:gd name="T8" fmla="*/ 158 w 172"/>
                <a:gd name="T9" fmla="*/ 85 h 148"/>
                <a:gd name="T10" fmla="*/ 165 w 172"/>
                <a:gd name="T11" fmla="*/ 92 h 148"/>
                <a:gd name="T12" fmla="*/ 158 w 172"/>
                <a:gd name="T13" fmla="*/ 101 h 148"/>
                <a:gd name="T14" fmla="*/ 133 w 172"/>
                <a:gd name="T15" fmla="*/ 108 h 148"/>
                <a:gd name="T16" fmla="*/ 108 w 172"/>
                <a:gd name="T17" fmla="*/ 101 h 148"/>
                <a:gd name="T18" fmla="*/ 117 w 172"/>
                <a:gd name="T19" fmla="*/ 108 h 148"/>
                <a:gd name="T20" fmla="*/ 117 w 172"/>
                <a:gd name="T21" fmla="*/ 127 h 148"/>
                <a:gd name="T22" fmla="*/ 124 w 172"/>
                <a:gd name="T23" fmla="*/ 133 h 148"/>
                <a:gd name="T24" fmla="*/ 101 w 172"/>
                <a:gd name="T25" fmla="*/ 150 h 148"/>
                <a:gd name="T26" fmla="*/ 92 w 172"/>
                <a:gd name="T27" fmla="*/ 150 h 148"/>
                <a:gd name="T28" fmla="*/ 83 w 172"/>
                <a:gd name="T29" fmla="*/ 142 h 148"/>
                <a:gd name="T30" fmla="*/ 75 w 172"/>
                <a:gd name="T31" fmla="*/ 133 h 148"/>
                <a:gd name="T32" fmla="*/ 75 w 172"/>
                <a:gd name="T33" fmla="*/ 117 h 148"/>
                <a:gd name="T34" fmla="*/ 66 w 172"/>
                <a:gd name="T35" fmla="*/ 101 h 148"/>
                <a:gd name="T36" fmla="*/ 75 w 172"/>
                <a:gd name="T37" fmla="*/ 76 h 148"/>
                <a:gd name="T38" fmla="*/ 51 w 172"/>
                <a:gd name="T39" fmla="*/ 76 h 148"/>
                <a:gd name="T40" fmla="*/ 41 w 172"/>
                <a:gd name="T41" fmla="*/ 66 h 148"/>
                <a:gd name="T42" fmla="*/ 16 w 172"/>
                <a:gd name="T43" fmla="*/ 66 h 148"/>
                <a:gd name="T44" fmla="*/ 9 w 172"/>
                <a:gd name="T45" fmla="*/ 60 h 148"/>
                <a:gd name="T46" fmla="*/ 9 w 172"/>
                <a:gd name="T47" fmla="*/ 51 h 148"/>
                <a:gd name="T48" fmla="*/ 0 w 172"/>
                <a:gd name="T49" fmla="*/ 35 h 148"/>
                <a:gd name="T50" fmla="*/ 9 w 172"/>
                <a:gd name="T51" fmla="*/ 18 h 148"/>
                <a:gd name="T52" fmla="*/ 16 w 172"/>
                <a:gd name="T53" fmla="*/ 10 h 148"/>
                <a:gd name="T54" fmla="*/ 25 w 172"/>
                <a:gd name="T55" fmla="*/ 18 h 148"/>
                <a:gd name="T56" fmla="*/ 16 w 172"/>
                <a:gd name="T57" fmla="*/ 26 h 148"/>
                <a:gd name="T58" fmla="*/ 16 w 172"/>
                <a:gd name="T59" fmla="*/ 42 h 148"/>
                <a:gd name="T60" fmla="*/ 25 w 172"/>
                <a:gd name="T61" fmla="*/ 35 h 148"/>
                <a:gd name="T62" fmla="*/ 25 w 172"/>
                <a:gd name="T63" fmla="*/ 18 h 148"/>
                <a:gd name="T64" fmla="*/ 41 w 172"/>
                <a:gd name="T65" fmla="*/ 10 h 148"/>
                <a:gd name="T66" fmla="*/ 41 w 172"/>
                <a:gd name="T67" fmla="*/ 0 h 148"/>
                <a:gd name="T68" fmla="*/ 41 w 172"/>
                <a:gd name="T69" fmla="*/ 10 h 148"/>
                <a:gd name="T70" fmla="*/ 66 w 172"/>
                <a:gd name="T71" fmla="*/ 10 h 148"/>
                <a:gd name="T72" fmla="*/ 66 w 172"/>
                <a:gd name="T73" fmla="*/ 18 h 148"/>
                <a:gd name="T74" fmla="*/ 92 w 172"/>
                <a:gd name="T75" fmla="*/ 18 h 148"/>
                <a:gd name="T76" fmla="*/ 108 w 172"/>
                <a:gd name="T77" fmla="*/ 26 h 148"/>
                <a:gd name="T78" fmla="*/ 124 w 172"/>
                <a:gd name="T79" fmla="*/ 18 h 148"/>
                <a:gd name="T80" fmla="*/ 141 w 172"/>
                <a:gd name="T81" fmla="*/ 18 h 148"/>
                <a:gd name="T82" fmla="*/ 133 w 172"/>
                <a:gd name="T83" fmla="*/ 18 h 148"/>
                <a:gd name="T84" fmla="*/ 141 w 172"/>
                <a:gd name="T85" fmla="*/ 26 h 148"/>
                <a:gd name="T86" fmla="*/ 158 w 172"/>
                <a:gd name="T87" fmla="*/ 35 h 148"/>
                <a:gd name="T88" fmla="*/ 158 w 172"/>
                <a:gd name="T89" fmla="*/ 51 h 148"/>
                <a:gd name="T90" fmla="*/ 165 w 172"/>
                <a:gd name="T91" fmla="*/ 42 h 148"/>
                <a:gd name="T92" fmla="*/ 174 w 172"/>
                <a:gd name="T93" fmla="*/ 51 h 14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172" h="148">
                  <a:moveTo>
                    <a:pt x="171" y="50"/>
                  </a:moveTo>
                  <a:lnTo>
                    <a:pt x="162" y="59"/>
                  </a:lnTo>
                  <a:lnTo>
                    <a:pt x="162" y="65"/>
                  </a:lnTo>
                  <a:lnTo>
                    <a:pt x="155" y="65"/>
                  </a:lnTo>
                  <a:lnTo>
                    <a:pt x="155" y="83"/>
                  </a:lnTo>
                  <a:lnTo>
                    <a:pt x="162" y="90"/>
                  </a:lnTo>
                  <a:lnTo>
                    <a:pt x="155" y="99"/>
                  </a:lnTo>
                  <a:lnTo>
                    <a:pt x="131" y="106"/>
                  </a:lnTo>
                  <a:lnTo>
                    <a:pt x="106" y="99"/>
                  </a:lnTo>
                  <a:lnTo>
                    <a:pt x="115" y="106"/>
                  </a:lnTo>
                  <a:lnTo>
                    <a:pt x="115" y="124"/>
                  </a:lnTo>
                  <a:lnTo>
                    <a:pt x="122" y="130"/>
                  </a:lnTo>
                  <a:lnTo>
                    <a:pt x="99" y="147"/>
                  </a:lnTo>
                  <a:lnTo>
                    <a:pt x="90" y="147"/>
                  </a:lnTo>
                  <a:lnTo>
                    <a:pt x="82" y="139"/>
                  </a:lnTo>
                  <a:lnTo>
                    <a:pt x="74" y="130"/>
                  </a:lnTo>
                  <a:lnTo>
                    <a:pt x="74" y="115"/>
                  </a:lnTo>
                  <a:lnTo>
                    <a:pt x="65" y="99"/>
                  </a:lnTo>
                  <a:lnTo>
                    <a:pt x="74" y="74"/>
                  </a:lnTo>
                  <a:lnTo>
                    <a:pt x="50" y="74"/>
                  </a:lnTo>
                  <a:lnTo>
                    <a:pt x="40" y="65"/>
                  </a:lnTo>
                  <a:lnTo>
                    <a:pt x="16" y="65"/>
                  </a:lnTo>
                  <a:lnTo>
                    <a:pt x="9" y="59"/>
                  </a:lnTo>
                  <a:lnTo>
                    <a:pt x="9" y="50"/>
                  </a:lnTo>
                  <a:lnTo>
                    <a:pt x="0" y="34"/>
                  </a:lnTo>
                  <a:lnTo>
                    <a:pt x="9" y="18"/>
                  </a:lnTo>
                  <a:lnTo>
                    <a:pt x="16" y="10"/>
                  </a:lnTo>
                  <a:lnTo>
                    <a:pt x="25" y="18"/>
                  </a:lnTo>
                  <a:lnTo>
                    <a:pt x="16" y="25"/>
                  </a:lnTo>
                  <a:lnTo>
                    <a:pt x="16" y="41"/>
                  </a:lnTo>
                  <a:lnTo>
                    <a:pt x="25" y="34"/>
                  </a:lnTo>
                  <a:lnTo>
                    <a:pt x="25" y="18"/>
                  </a:lnTo>
                  <a:lnTo>
                    <a:pt x="40" y="10"/>
                  </a:lnTo>
                  <a:lnTo>
                    <a:pt x="40" y="0"/>
                  </a:lnTo>
                  <a:lnTo>
                    <a:pt x="40" y="10"/>
                  </a:lnTo>
                  <a:lnTo>
                    <a:pt x="65" y="10"/>
                  </a:lnTo>
                  <a:lnTo>
                    <a:pt x="65" y="18"/>
                  </a:lnTo>
                  <a:lnTo>
                    <a:pt x="90" y="18"/>
                  </a:lnTo>
                  <a:lnTo>
                    <a:pt x="106" y="25"/>
                  </a:lnTo>
                  <a:lnTo>
                    <a:pt x="122" y="18"/>
                  </a:lnTo>
                  <a:lnTo>
                    <a:pt x="139" y="18"/>
                  </a:lnTo>
                  <a:lnTo>
                    <a:pt x="131" y="18"/>
                  </a:lnTo>
                  <a:lnTo>
                    <a:pt x="139" y="25"/>
                  </a:lnTo>
                  <a:lnTo>
                    <a:pt x="155" y="34"/>
                  </a:lnTo>
                  <a:lnTo>
                    <a:pt x="155" y="50"/>
                  </a:lnTo>
                  <a:lnTo>
                    <a:pt x="162" y="41"/>
                  </a:lnTo>
                  <a:lnTo>
                    <a:pt x="171" y="5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06" name="Freeform 103">
              <a:extLst>
                <a:ext uri="{FF2B5EF4-FFF2-40B4-BE49-F238E27FC236}">
                  <a16:creationId xmlns:a16="http://schemas.microsoft.com/office/drawing/2014/main" id="{0C7409DE-47E2-E14A-AC98-BA0312B4FB34}"/>
                </a:ext>
              </a:extLst>
            </p:cNvPr>
            <p:cNvSpPr>
              <a:spLocks noChangeAspect="1"/>
            </p:cNvSpPr>
            <p:nvPr/>
          </p:nvSpPr>
          <p:spPr bwMode="gray">
            <a:xfrm>
              <a:off x="6360999" y="3339106"/>
              <a:ext cx="218652" cy="188902"/>
            </a:xfrm>
            <a:custGeom>
              <a:avLst/>
              <a:gdLst>
                <a:gd name="T0" fmla="*/ 114 w 123"/>
                <a:gd name="T1" fmla="*/ 89 h 107"/>
                <a:gd name="T2" fmla="*/ 108 w 123"/>
                <a:gd name="T3" fmla="*/ 73 h 107"/>
                <a:gd name="T4" fmla="*/ 108 w 123"/>
                <a:gd name="T5" fmla="*/ 66 h 107"/>
                <a:gd name="T6" fmla="*/ 114 w 123"/>
                <a:gd name="T7" fmla="*/ 73 h 107"/>
                <a:gd name="T8" fmla="*/ 124 w 123"/>
                <a:gd name="T9" fmla="*/ 58 h 107"/>
                <a:gd name="T10" fmla="*/ 114 w 123"/>
                <a:gd name="T11" fmla="*/ 58 h 107"/>
                <a:gd name="T12" fmla="*/ 99 w 123"/>
                <a:gd name="T13" fmla="*/ 32 h 107"/>
                <a:gd name="T14" fmla="*/ 99 w 123"/>
                <a:gd name="T15" fmla="*/ 16 h 107"/>
                <a:gd name="T16" fmla="*/ 91 w 123"/>
                <a:gd name="T17" fmla="*/ 7 h 107"/>
                <a:gd name="T18" fmla="*/ 66 w 123"/>
                <a:gd name="T19" fmla="*/ 0 h 107"/>
                <a:gd name="T20" fmla="*/ 50 w 123"/>
                <a:gd name="T21" fmla="*/ 16 h 107"/>
                <a:gd name="T22" fmla="*/ 50 w 123"/>
                <a:gd name="T23" fmla="*/ 25 h 107"/>
                <a:gd name="T24" fmla="*/ 33 w 123"/>
                <a:gd name="T25" fmla="*/ 32 h 107"/>
                <a:gd name="T26" fmla="*/ 33 w 123"/>
                <a:gd name="T27" fmla="*/ 47 h 107"/>
                <a:gd name="T28" fmla="*/ 25 w 123"/>
                <a:gd name="T29" fmla="*/ 47 h 107"/>
                <a:gd name="T30" fmla="*/ 7 w 123"/>
                <a:gd name="T31" fmla="*/ 58 h 107"/>
                <a:gd name="T32" fmla="*/ 0 w 123"/>
                <a:gd name="T33" fmla="*/ 58 h 107"/>
                <a:gd name="T34" fmla="*/ 7 w 123"/>
                <a:gd name="T35" fmla="*/ 73 h 107"/>
                <a:gd name="T36" fmla="*/ 0 w 123"/>
                <a:gd name="T37" fmla="*/ 89 h 107"/>
                <a:gd name="T38" fmla="*/ 0 w 123"/>
                <a:gd name="T39" fmla="*/ 107 h 107"/>
                <a:gd name="T40" fmla="*/ 15 w 123"/>
                <a:gd name="T41" fmla="*/ 98 h 107"/>
                <a:gd name="T42" fmla="*/ 33 w 123"/>
                <a:gd name="T43" fmla="*/ 98 h 107"/>
                <a:gd name="T44" fmla="*/ 58 w 123"/>
                <a:gd name="T45" fmla="*/ 107 h 107"/>
                <a:gd name="T46" fmla="*/ 66 w 123"/>
                <a:gd name="T47" fmla="*/ 107 h 107"/>
                <a:gd name="T48" fmla="*/ 73 w 123"/>
                <a:gd name="T49" fmla="*/ 107 h 107"/>
                <a:gd name="T50" fmla="*/ 82 w 123"/>
                <a:gd name="T51" fmla="*/ 107 h 107"/>
                <a:gd name="T52" fmla="*/ 99 w 123"/>
                <a:gd name="T53" fmla="*/ 107 h 107"/>
                <a:gd name="T54" fmla="*/ 108 w 123"/>
                <a:gd name="T55" fmla="*/ 89 h 107"/>
                <a:gd name="T56" fmla="*/ 114 w 123"/>
                <a:gd name="T57" fmla="*/ 89 h 107"/>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23" h="107">
                  <a:moveTo>
                    <a:pt x="112" y="88"/>
                  </a:moveTo>
                  <a:lnTo>
                    <a:pt x="106" y="72"/>
                  </a:lnTo>
                  <a:lnTo>
                    <a:pt x="106" y="65"/>
                  </a:lnTo>
                  <a:lnTo>
                    <a:pt x="112" y="72"/>
                  </a:lnTo>
                  <a:lnTo>
                    <a:pt x="122" y="57"/>
                  </a:lnTo>
                  <a:lnTo>
                    <a:pt x="112" y="57"/>
                  </a:lnTo>
                  <a:lnTo>
                    <a:pt x="97" y="32"/>
                  </a:lnTo>
                  <a:lnTo>
                    <a:pt x="97" y="16"/>
                  </a:lnTo>
                  <a:lnTo>
                    <a:pt x="90" y="7"/>
                  </a:lnTo>
                  <a:lnTo>
                    <a:pt x="65" y="0"/>
                  </a:lnTo>
                  <a:lnTo>
                    <a:pt x="49" y="16"/>
                  </a:lnTo>
                  <a:lnTo>
                    <a:pt x="49" y="25"/>
                  </a:lnTo>
                  <a:lnTo>
                    <a:pt x="32" y="32"/>
                  </a:lnTo>
                  <a:lnTo>
                    <a:pt x="32" y="47"/>
                  </a:lnTo>
                  <a:lnTo>
                    <a:pt x="25" y="47"/>
                  </a:lnTo>
                  <a:lnTo>
                    <a:pt x="7" y="57"/>
                  </a:lnTo>
                  <a:lnTo>
                    <a:pt x="0" y="57"/>
                  </a:lnTo>
                  <a:lnTo>
                    <a:pt x="7" y="72"/>
                  </a:lnTo>
                  <a:lnTo>
                    <a:pt x="0" y="88"/>
                  </a:lnTo>
                  <a:lnTo>
                    <a:pt x="0" y="106"/>
                  </a:lnTo>
                  <a:lnTo>
                    <a:pt x="15" y="97"/>
                  </a:lnTo>
                  <a:lnTo>
                    <a:pt x="32" y="97"/>
                  </a:lnTo>
                  <a:lnTo>
                    <a:pt x="57" y="106"/>
                  </a:lnTo>
                  <a:lnTo>
                    <a:pt x="65" y="106"/>
                  </a:lnTo>
                  <a:lnTo>
                    <a:pt x="72" y="106"/>
                  </a:lnTo>
                  <a:lnTo>
                    <a:pt x="81" y="106"/>
                  </a:lnTo>
                  <a:lnTo>
                    <a:pt x="97" y="106"/>
                  </a:lnTo>
                  <a:lnTo>
                    <a:pt x="106" y="88"/>
                  </a:lnTo>
                  <a:lnTo>
                    <a:pt x="112" y="8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07" name="Freeform 104">
              <a:extLst>
                <a:ext uri="{FF2B5EF4-FFF2-40B4-BE49-F238E27FC236}">
                  <a16:creationId xmlns:a16="http://schemas.microsoft.com/office/drawing/2014/main" id="{9F8A6D8E-A4C0-FB4B-AC81-310D9962B46D}"/>
                </a:ext>
              </a:extLst>
            </p:cNvPr>
            <p:cNvSpPr>
              <a:spLocks noChangeAspect="1"/>
            </p:cNvSpPr>
            <p:nvPr/>
          </p:nvSpPr>
          <p:spPr bwMode="gray">
            <a:xfrm>
              <a:off x="6333011" y="3496525"/>
              <a:ext cx="418062" cy="274608"/>
            </a:xfrm>
            <a:custGeom>
              <a:avLst/>
              <a:gdLst>
                <a:gd name="T0" fmla="*/ 99 w 235"/>
                <a:gd name="T1" fmla="*/ 141 h 155"/>
                <a:gd name="T2" fmla="*/ 82 w 235"/>
                <a:gd name="T3" fmla="*/ 141 h 155"/>
                <a:gd name="T4" fmla="*/ 82 w 235"/>
                <a:gd name="T5" fmla="*/ 132 h 155"/>
                <a:gd name="T6" fmla="*/ 89 w 235"/>
                <a:gd name="T7" fmla="*/ 115 h 155"/>
                <a:gd name="T8" fmla="*/ 108 w 235"/>
                <a:gd name="T9" fmla="*/ 115 h 155"/>
                <a:gd name="T10" fmla="*/ 108 w 235"/>
                <a:gd name="T11" fmla="*/ 107 h 155"/>
                <a:gd name="T12" fmla="*/ 99 w 235"/>
                <a:gd name="T13" fmla="*/ 91 h 155"/>
                <a:gd name="T14" fmla="*/ 99 w 235"/>
                <a:gd name="T15" fmla="*/ 82 h 155"/>
                <a:gd name="T16" fmla="*/ 74 w 235"/>
                <a:gd name="T17" fmla="*/ 75 h 155"/>
                <a:gd name="T18" fmla="*/ 57 w 235"/>
                <a:gd name="T19" fmla="*/ 82 h 155"/>
                <a:gd name="T20" fmla="*/ 42 w 235"/>
                <a:gd name="T21" fmla="*/ 91 h 155"/>
                <a:gd name="T22" fmla="*/ 32 w 235"/>
                <a:gd name="T23" fmla="*/ 91 h 155"/>
                <a:gd name="T24" fmla="*/ 7 w 235"/>
                <a:gd name="T25" fmla="*/ 91 h 155"/>
                <a:gd name="T26" fmla="*/ 0 w 235"/>
                <a:gd name="T27" fmla="*/ 82 h 155"/>
                <a:gd name="T28" fmla="*/ 7 w 235"/>
                <a:gd name="T29" fmla="*/ 67 h 155"/>
                <a:gd name="T30" fmla="*/ 16 w 235"/>
                <a:gd name="T31" fmla="*/ 50 h 155"/>
                <a:gd name="T32" fmla="*/ 23 w 235"/>
                <a:gd name="T33" fmla="*/ 42 h 155"/>
                <a:gd name="T34" fmla="*/ 16 w 235"/>
                <a:gd name="T35" fmla="*/ 18 h 155"/>
                <a:gd name="T36" fmla="*/ 32 w 235"/>
                <a:gd name="T37" fmla="*/ 9 h 155"/>
                <a:gd name="T38" fmla="*/ 49 w 235"/>
                <a:gd name="T39" fmla="*/ 9 h 155"/>
                <a:gd name="T40" fmla="*/ 74 w 235"/>
                <a:gd name="T41" fmla="*/ 18 h 155"/>
                <a:gd name="T42" fmla="*/ 82 w 235"/>
                <a:gd name="T43" fmla="*/ 18 h 155"/>
                <a:gd name="T44" fmla="*/ 89 w 235"/>
                <a:gd name="T45" fmla="*/ 18 h 155"/>
                <a:gd name="T46" fmla="*/ 99 w 235"/>
                <a:gd name="T47" fmla="*/ 18 h 155"/>
                <a:gd name="T48" fmla="*/ 115 w 235"/>
                <a:gd name="T49" fmla="*/ 18 h 155"/>
                <a:gd name="T50" fmla="*/ 124 w 235"/>
                <a:gd name="T51" fmla="*/ 0 h 155"/>
                <a:gd name="T52" fmla="*/ 130 w 235"/>
                <a:gd name="T53" fmla="*/ 0 h 155"/>
                <a:gd name="T54" fmla="*/ 156 w 235"/>
                <a:gd name="T55" fmla="*/ 0 h 155"/>
                <a:gd name="T56" fmla="*/ 165 w 235"/>
                <a:gd name="T57" fmla="*/ 9 h 155"/>
                <a:gd name="T58" fmla="*/ 156 w 235"/>
                <a:gd name="T59" fmla="*/ 9 h 155"/>
                <a:gd name="T60" fmla="*/ 165 w 235"/>
                <a:gd name="T61" fmla="*/ 18 h 155"/>
                <a:gd name="T62" fmla="*/ 173 w 235"/>
                <a:gd name="T63" fmla="*/ 18 h 155"/>
                <a:gd name="T64" fmla="*/ 181 w 235"/>
                <a:gd name="T65" fmla="*/ 33 h 155"/>
                <a:gd name="T66" fmla="*/ 190 w 235"/>
                <a:gd name="T67" fmla="*/ 42 h 155"/>
                <a:gd name="T68" fmla="*/ 196 w 235"/>
                <a:gd name="T69" fmla="*/ 33 h 155"/>
                <a:gd name="T70" fmla="*/ 239 w 235"/>
                <a:gd name="T71" fmla="*/ 59 h 155"/>
                <a:gd name="T72" fmla="*/ 231 w 235"/>
                <a:gd name="T73" fmla="*/ 91 h 155"/>
                <a:gd name="T74" fmla="*/ 222 w 235"/>
                <a:gd name="T75" fmla="*/ 82 h 155"/>
                <a:gd name="T76" fmla="*/ 216 w 235"/>
                <a:gd name="T77" fmla="*/ 91 h 155"/>
                <a:gd name="T78" fmla="*/ 216 w 235"/>
                <a:gd name="T79" fmla="*/ 107 h 155"/>
                <a:gd name="T80" fmla="*/ 206 w 235"/>
                <a:gd name="T81" fmla="*/ 107 h 155"/>
                <a:gd name="T82" fmla="*/ 165 w 235"/>
                <a:gd name="T83" fmla="*/ 132 h 155"/>
                <a:gd name="T84" fmla="*/ 181 w 235"/>
                <a:gd name="T85" fmla="*/ 141 h 155"/>
                <a:gd name="T86" fmla="*/ 181 w 235"/>
                <a:gd name="T87" fmla="*/ 141 h 155"/>
                <a:gd name="T88" fmla="*/ 156 w 235"/>
                <a:gd name="T89" fmla="*/ 157 h 155"/>
                <a:gd name="T90" fmla="*/ 148 w 235"/>
                <a:gd name="T91" fmla="*/ 157 h 155"/>
                <a:gd name="T92" fmla="*/ 148 w 235"/>
                <a:gd name="T93" fmla="*/ 148 h 155"/>
                <a:gd name="T94" fmla="*/ 140 w 235"/>
                <a:gd name="T95" fmla="*/ 141 h 155"/>
                <a:gd name="T96" fmla="*/ 156 w 235"/>
                <a:gd name="T97" fmla="*/ 132 h 155"/>
                <a:gd name="T98" fmla="*/ 130 w 235"/>
                <a:gd name="T99" fmla="*/ 123 h 155"/>
                <a:gd name="T100" fmla="*/ 130 w 235"/>
                <a:gd name="T101" fmla="*/ 115 h 155"/>
                <a:gd name="T102" fmla="*/ 115 w 235"/>
                <a:gd name="T103" fmla="*/ 115 h 155"/>
                <a:gd name="T104" fmla="*/ 108 w 235"/>
                <a:gd name="T105" fmla="*/ 132 h 155"/>
                <a:gd name="T106" fmla="*/ 99 w 235"/>
                <a:gd name="T107" fmla="*/ 132 h 155"/>
                <a:gd name="T108" fmla="*/ 99 w 235"/>
                <a:gd name="T109" fmla="*/ 141 h 15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35" h="155">
                  <a:moveTo>
                    <a:pt x="97" y="139"/>
                  </a:moveTo>
                  <a:lnTo>
                    <a:pt x="81" y="139"/>
                  </a:lnTo>
                  <a:lnTo>
                    <a:pt x="81" y="130"/>
                  </a:lnTo>
                  <a:lnTo>
                    <a:pt x="88" y="114"/>
                  </a:lnTo>
                  <a:lnTo>
                    <a:pt x="106" y="114"/>
                  </a:lnTo>
                  <a:lnTo>
                    <a:pt x="106" y="106"/>
                  </a:lnTo>
                  <a:lnTo>
                    <a:pt x="97" y="90"/>
                  </a:lnTo>
                  <a:lnTo>
                    <a:pt x="97" y="81"/>
                  </a:lnTo>
                  <a:lnTo>
                    <a:pt x="73" y="74"/>
                  </a:lnTo>
                  <a:lnTo>
                    <a:pt x="56" y="81"/>
                  </a:lnTo>
                  <a:lnTo>
                    <a:pt x="41" y="90"/>
                  </a:lnTo>
                  <a:lnTo>
                    <a:pt x="31" y="90"/>
                  </a:lnTo>
                  <a:lnTo>
                    <a:pt x="7" y="90"/>
                  </a:lnTo>
                  <a:lnTo>
                    <a:pt x="0" y="81"/>
                  </a:lnTo>
                  <a:lnTo>
                    <a:pt x="7" y="66"/>
                  </a:lnTo>
                  <a:lnTo>
                    <a:pt x="16" y="49"/>
                  </a:lnTo>
                  <a:lnTo>
                    <a:pt x="23" y="41"/>
                  </a:lnTo>
                  <a:lnTo>
                    <a:pt x="16" y="18"/>
                  </a:lnTo>
                  <a:lnTo>
                    <a:pt x="31" y="9"/>
                  </a:lnTo>
                  <a:lnTo>
                    <a:pt x="48" y="9"/>
                  </a:lnTo>
                  <a:lnTo>
                    <a:pt x="73" y="18"/>
                  </a:lnTo>
                  <a:lnTo>
                    <a:pt x="81" y="18"/>
                  </a:lnTo>
                  <a:lnTo>
                    <a:pt x="88" y="18"/>
                  </a:lnTo>
                  <a:lnTo>
                    <a:pt x="97" y="18"/>
                  </a:lnTo>
                  <a:lnTo>
                    <a:pt x="113" y="18"/>
                  </a:lnTo>
                  <a:lnTo>
                    <a:pt x="122" y="0"/>
                  </a:lnTo>
                  <a:lnTo>
                    <a:pt x="128" y="0"/>
                  </a:lnTo>
                  <a:lnTo>
                    <a:pt x="153" y="0"/>
                  </a:lnTo>
                  <a:lnTo>
                    <a:pt x="162" y="9"/>
                  </a:lnTo>
                  <a:lnTo>
                    <a:pt x="153" y="9"/>
                  </a:lnTo>
                  <a:lnTo>
                    <a:pt x="162" y="18"/>
                  </a:lnTo>
                  <a:lnTo>
                    <a:pt x="170" y="18"/>
                  </a:lnTo>
                  <a:lnTo>
                    <a:pt x="178" y="33"/>
                  </a:lnTo>
                  <a:lnTo>
                    <a:pt x="187" y="41"/>
                  </a:lnTo>
                  <a:lnTo>
                    <a:pt x="193" y="33"/>
                  </a:lnTo>
                  <a:lnTo>
                    <a:pt x="235" y="58"/>
                  </a:lnTo>
                  <a:lnTo>
                    <a:pt x="227" y="90"/>
                  </a:lnTo>
                  <a:lnTo>
                    <a:pt x="218" y="81"/>
                  </a:lnTo>
                  <a:lnTo>
                    <a:pt x="212" y="90"/>
                  </a:lnTo>
                  <a:lnTo>
                    <a:pt x="212" y="106"/>
                  </a:lnTo>
                  <a:lnTo>
                    <a:pt x="203" y="106"/>
                  </a:lnTo>
                  <a:lnTo>
                    <a:pt x="162" y="130"/>
                  </a:lnTo>
                  <a:lnTo>
                    <a:pt x="178" y="139"/>
                  </a:lnTo>
                  <a:lnTo>
                    <a:pt x="153" y="155"/>
                  </a:lnTo>
                  <a:lnTo>
                    <a:pt x="146" y="155"/>
                  </a:lnTo>
                  <a:lnTo>
                    <a:pt x="146" y="146"/>
                  </a:lnTo>
                  <a:lnTo>
                    <a:pt x="138" y="139"/>
                  </a:lnTo>
                  <a:lnTo>
                    <a:pt x="153" y="130"/>
                  </a:lnTo>
                  <a:lnTo>
                    <a:pt x="128" y="121"/>
                  </a:lnTo>
                  <a:lnTo>
                    <a:pt x="128" y="114"/>
                  </a:lnTo>
                  <a:lnTo>
                    <a:pt x="113" y="114"/>
                  </a:lnTo>
                  <a:lnTo>
                    <a:pt x="106" y="130"/>
                  </a:lnTo>
                  <a:lnTo>
                    <a:pt x="97" y="130"/>
                  </a:lnTo>
                  <a:lnTo>
                    <a:pt x="97" y="139"/>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08" name="Freeform 105">
              <a:extLst>
                <a:ext uri="{FF2B5EF4-FFF2-40B4-BE49-F238E27FC236}">
                  <a16:creationId xmlns:a16="http://schemas.microsoft.com/office/drawing/2014/main" id="{885644B8-D6E8-A841-8BAF-DFDE40CF4618}"/>
                </a:ext>
              </a:extLst>
            </p:cNvPr>
            <p:cNvSpPr>
              <a:spLocks noChangeAspect="1"/>
            </p:cNvSpPr>
            <p:nvPr/>
          </p:nvSpPr>
          <p:spPr bwMode="gray">
            <a:xfrm>
              <a:off x="6317268" y="3269142"/>
              <a:ext cx="160928" cy="99698"/>
            </a:xfrm>
            <a:custGeom>
              <a:avLst/>
              <a:gdLst>
                <a:gd name="T0" fmla="*/ 40 w 91"/>
                <a:gd name="T1" fmla="*/ 0 h 57"/>
                <a:gd name="T2" fmla="*/ 40 w 91"/>
                <a:gd name="T3" fmla="*/ 23 h 57"/>
                <a:gd name="T4" fmla="*/ 25 w 91"/>
                <a:gd name="T5" fmla="*/ 23 h 57"/>
                <a:gd name="T6" fmla="*/ 16 w 91"/>
                <a:gd name="T7" fmla="*/ 7 h 57"/>
                <a:gd name="T8" fmla="*/ 9 w 91"/>
                <a:gd name="T9" fmla="*/ 15 h 57"/>
                <a:gd name="T10" fmla="*/ 0 w 91"/>
                <a:gd name="T11" fmla="*/ 32 h 57"/>
                <a:gd name="T12" fmla="*/ 0 w 91"/>
                <a:gd name="T13" fmla="*/ 47 h 57"/>
                <a:gd name="T14" fmla="*/ 9 w 91"/>
                <a:gd name="T15" fmla="*/ 40 h 57"/>
                <a:gd name="T16" fmla="*/ 51 w 91"/>
                <a:gd name="T17" fmla="*/ 40 h 57"/>
                <a:gd name="T18" fmla="*/ 75 w 91"/>
                <a:gd name="T19" fmla="*/ 56 h 57"/>
                <a:gd name="T20" fmla="*/ 91 w 91"/>
                <a:gd name="T21" fmla="*/ 40 h 57"/>
                <a:gd name="T22" fmla="*/ 83 w 91"/>
                <a:gd name="T23" fmla="*/ 23 h 57"/>
                <a:gd name="T24" fmla="*/ 83 w 91"/>
                <a:gd name="T25" fmla="*/ 7 h 57"/>
                <a:gd name="T26" fmla="*/ 66 w 91"/>
                <a:gd name="T27" fmla="*/ 7 h 57"/>
                <a:gd name="T28" fmla="*/ 51 w 91"/>
                <a:gd name="T29" fmla="*/ 0 h 57"/>
                <a:gd name="T30" fmla="*/ 40 w 91"/>
                <a:gd name="T31" fmla="*/ 0 h 5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91" h="57">
                  <a:moveTo>
                    <a:pt x="40" y="0"/>
                  </a:moveTo>
                  <a:lnTo>
                    <a:pt x="40" y="23"/>
                  </a:lnTo>
                  <a:lnTo>
                    <a:pt x="25" y="23"/>
                  </a:lnTo>
                  <a:lnTo>
                    <a:pt x="16" y="7"/>
                  </a:lnTo>
                  <a:lnTo>
                    <a:pt x="9" y="15"/>
                  </a:lnTo>
                  <a:lnTo>
                    <a:pt x="0" y="32"/>
                  </a:lnTo>
                  <a:lnTo>
                    <a:pt x="0" y="47"/>
                  </a:lnTo>
                  <a:lnTo>
                    <a:pt x="9" y="40"/>
                  </a:lnTo>
                  <a:lnTo>
                    <a:pt x="50" y="40"/>
                  </a:lnTo>
                  <a:lnTo>
                    <a:pt x="74" y="56"/>
                  </a:lnTo>
                  <a:lnTo>
                    <a:pt x="90" y="40"/>
                  </a:lnTo>
                  <a:lnTo>
                    <a:pt x="82" y="23"/>
                  </a:lnTo>
                  <a:lnTo>
                    <a:pt x="82" y="7"/>
                  </a:lnTo>
                  <a:lnTo>
                    <a:pt x="65" y="7"/>
                  </a:lnTo>
                  <a:lnTo>
                    <a:pt x="50" y="0"/>
                  </a:lnTo>
                  <a:lnTo>
                    <a:pt x="4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09" name="Freeform 106">
              <a:extLst>
                <a:ext uri="{FF2B5EF4-FFF2-40B4-BE49-F238E27FC236}">
                  <a16:creationId xmlns:a16="http://schemas.microsoft.com/office/drawing/2014/main" id="{1AA20CA2-5F4D-B740-806C-085D2D711809}"/>
                </a:ext>
              </a:extLst>
            </p:cNvPr>
            <p:cNvSpPr>
              <a:spLocks noChangeAspect="1"/>
            </p:cNvSpPr>
            <p:nvPr/>
          </p:nvSpPr>
          <p:spPr bwMode="gray">
            <a:xfrm>
              <a:off x="6317268" y="3339106"/>
              <a:ext cx="132940" cy="103197"/>
            </a:xfrm>
            <a:custGeom>
              <a:avLst/>
              <a:gdLst>
                <a:gd name="T0" fmla="*/ 0 w 75"/>
                <a:gd name="T1" fmla="*/ 25 h 58"/>
                <a:gd name="T2" fmla="*/ 0 w 75"/>
                <a:gd name="T3" fmla="*/ 16 h 58"/>
                <a:gd name="T4" fmla="*/ 0 w 75"/>
                <a:gd name="T5" fmla="*/ 7 h 58"/>
                <a:gd name="T6" fmla="*/ 9 w 75"/>
                <a:gd name="T7" fmla="*/ 0 h 58"/>
                <a:gd name="T8" fmla="*/ 51 w 75"/>
                <a:gd name="T9" fmla="*/ 0 h 58"/>
                <a:gd name="T10" fmla="*/ 75 w 75"/>
                <a:gd name="T11" fmla="*/ 16 h 58"/>
                <a:gd name="T12" fmla="*/ 75 w 75"/>
                <a:gd name="T13" fmla="*/ 25 h 58"/>
                <a:gd name="T14" fmla="*/ 58 w 75"/>
                <a:gd name="T15" fmla="*/ 33 h 58"/>
                <a:gd name="T16" fmla="*/ 58 w 75"/>
                <a:gd name="T17" fmla="*/ 48 h 58"/>
                <a:gd name="T18" fmla="*/ 51 w 75"/>
                <a:gd name="T19" fmla="*/ 48 h 58"/>
                <a:gd name="T20" fmla="*/ 32 w 75"/>
                <a:gd name="T21" fmla="*/ 58 h 58"/>
                <a:gd name="T22" fmla="*/ 25 w 75"/>
                <a:gd name="T23" fmla="*/ 58 h 58"/>
                <a:gd name="T24" fmla="*/ 16 w 75"/>
                <a:gd name="T25" fmla="*/ 48 h 58"/>
                <a:gd name="T26" fmla="*/ 16 w 75"/>
                <a:gd name="T27" fmla="*/ 25 h 58"/>
                <a:gd name="T28" fmla="*/ 0 w 75"/>
                <a:gd name="T29" fmla="*/ 25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75" h="58">
                  <a:moveTo>
                    <a:pt x="0" y="25"/>
                  </a:moveTo>
                  <a:lnTo>
                    <a:pt x="0" y="16"/>
                  </a:lnTo>
                  <a:lnTo>
                    <a:pt x="0" y="7"/>
                  </a:lnTo>
                  <a:lnTo>
                    <a:pt x="9" y="0"/>
                  </a:lnTo>
                  <a:lnTo>
                    <a:pt x="50" y="0"/>
                  </a:lnTo>
                  <a:lnTo>
                    <a:pt x="74" y="16"/>
                  </a:lnTo>
                  <a:lnTo>
                    <a:pt x="74" y="25"/>
                  </a:lnTo>
                  <a:lnTo>
                    <a:pt x="57" y="32"/>
                  </a:lnTo>
                  <a:lnTo>
                    <a:pt x="57" y="47"/>
                  </a:lnTo>
                  <a:lnTo>
                    <a:pt x="50" y="47"/>
                  </a:lnTo>
                  <a:lnTo>
                    <a:pt x="32" y="57"/>
                  </a:lnTo>
                  <a:lnTo>
                    <a:pt x="25" y="57"/>
                  </a:lnTo>
                  <a:lnTo>
                    <a:pt x="16" y="47"/>
                  </a:lnTo>
                  <a:lnTo>
                    <a:pt x="16" y="25"/>
                  </a:lnTo>
                  <a:lnTo>
                    <a:pt x="0" y="25"/>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10" name="Freeform 107">
              <a:extLst>
                <a:ext uri="{FF2B5EF4-FFF2-40B4-BE49-F238E27FC236}">
                  <a16:creationId xmlns:a16="http://schemas.microsoft.com/office/drawing/2014/main" id="{36BC0024-35FC-7B41-9CE1-3AAFF6A64C23}"/>
                </a:ext>
              </a:extLst>
            </p:cNvPr>
            <p:cNvSpPr>
              <a:spLocks noChangeAspect="1"/>
            </p:cNvSpPr>
            <p:nvPr/>
          </p:nvSpPr>
          <p:spPr bwMode="gray">
            <a:xfrm>
              <a:off x="6374992" y="3207924"/>
              <a:ext cx="103204" cy="73462"/>
            </a:xfrm>
            <a:custGeom>
              <a:avLst/>
              <a:gdLst>
                <a:gd name="T0" fmla="*/ 8 w 59"/>
                <a:gd name="T1" fmla="*/ 34 h 42"/>
                <a:gd name="T2" fmla="*/ 0 w 59"/>
                <a:gd name="T3" fmla="*/ 24 h 42"/>
                <a:gd name="T4" fmla="*/ 0 w 59"/>
                <a:gd name="T5" fmla="*/ 9 h 42"/>
                <a:gd name="T6" fmla="*/ 8 w 59"/>
                <a:gd name="T7" fmla="*/ 0 h 42"/>
                <a:gd name="T8" fmla="*/ 58 w 59"/>
                <a:gd name="T9" fmla="*/ 0 h 42"/>
                <a:gd name="T10" fmla="*/ 50 w 59"/>
                <a:gd name="T11" fmla="*/ 9 h 42"/>
                <a:gd name="T12" fmla="*/ 42 w 59"/>
                <a:gd name="T13" fmla="*/ 9 h 42"/>
                <a:gd name="T14" fmla="*/ 50 w 59"/>
                <a:gd name="T15" fmla="*/ 34 h 42"/>
                <a:gd name="T16" fmla="*/ 50 w 59"/>
                <a:gd name="T17" fmla="*/ 41 h 42"/>
                <a:gd name="T18" fmla="*/ 33 w 59"/>
                <a:gd name="T19" fmla="*/ 41 h 42"/>
                <a:gd name="T20" fmla="*/ 18 w 59"/>
                <a:gd name="T21" fmla="*/ 34 h 42"/>
                <a:gd name="T22" fmla="*/ 8 w 5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59" h="42">
                  <a:moveTo>
                    <a:pt x="8" y="34"/>
                  </a:moveTo>
                  <a:lnTo>
                    <a:pt x="0" y="24"/>
                  </a:lnTo>
                  <a:lnTo>
                    <a:pt x="0" y="9"/>
                  </a:lnTo>
                  <a:lnTo>
                    <a:pt x="8" y="0"/>
                  </a:lnTo>
                  <a:lnTo>
                    <a:pt x="58" y="0"/>
                  </a:lnTo>
                  <a:lnTo>
                    <a:pt x="50" y="9"/>
                  </a:lnTo>
                  <a:lnTo>
                    <a:pt x="42" y="9"/>
                  </a:lnTo>
                  <a:lnTo>
                    <a:pt x="50" y="34"/>
                  </a:lnTo>
                  <a:lnTo>
                    <a:pt x="50" y="41"/>
                  </a:lnTo>
                  <a:lnTo>
                    <a:pt x="33" y="41"/>
                  </a:lnTo>
                  <a:lnTo>
                    <a:pt x="18" y="34"/>
                  </a:lnTo>
                  <a:lnTo>
                    <a:pt x="8" y="34"/>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11" name="Freeform 108">
              <a:extLst>
                <a:ext uri="{FF2B5EF4-FFF2-40B4-BE49-F238E27FC236}">
                  <a16:creationId xmlns:a16="http://schemas.microsoft.com/office/drawing/2014/main" id="{D0A296FC-F6AD-F045-9F01-8A6CAA60E419}"/>
                </a:ext>
              </a:extLst>
            </p:cNvPr>
            <p:cNvSpPr>
              <a:spLocks noChangeAspect="1"/>
            </p:cNvSpPr>
            <p:nvPr/>
          </p:nvSpPr>
          <p:spPr bwMode="gray">
            <a:xfrm>
              <a:off x="6275287" y="3382834"/>
              <a:ext cx="73467" cy="41978"/>
            </a:xfrm>
            <a:custGeom>
              <a:avLst/>
              <a:gdLst>
                <a:gd name="T0" fmla="*/ 41 w 41"/>
                <a:gd name="T1" fmla="*/ 0 h 23"/>
                <a:gd name="T2" fmla="*/ 41 w 41"/>
                <a:gd name="T3" fmla="*/ 23 h 23"/>
                <a:gd name="T4" fmla="*/ 25 w 41"/>
                <a:gd name="T5" fmla="*/ 23 h 23"/>
                <a:gd name="T6" fmla="*/ 0 w 41"/>
                <a:gd name="T7" fmla="*/ 17 h 23"/>
                <a:gd name="T8" fmla="*/ 15 w 41"/>
                <a:gd name="T9" fmla="*/ 7 h 23"/>
                <a:gd name="T10" fmla="*/ 25 w 41"/>
                <a:gd name="T11" fmla="*/ 0 h 23"/>
                <a:gd name="T12" fmla="*/ 41 w 41"/>
                <a:gd name="T13" fmla="*/ 0 h 2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 h="23">
                  <a:moveTo>
                    <a:pt x="40" y="0"/>
                  </a:moveTo>
                  <a:lnTo>
                    <a:pt x="40" y="22"/>
                  </a:lnTo>
                  <a:lnTo>
                    <a:pt x="24" y="22"/>
                  </a:lnTo>
                  <a:lnTo>
                    <a:pt x="0" y="16"/>
                  </a:lnTo>
                  <a:lnTo>
                    <a:pt x="15" y="7"/>
                  </a:lnTo>
                  <a:lnTo>
                    <a:pt x="24" y="0"/>
                  </a:lnTo>
                  <a:lnTo>
                    <a:pt x="4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12" name="Freeform 109">
              <a:extLst>
                <a:ext uri="{FF2B5EF4-FFF2-40B4-BE49-F238E27FC236}">
                  <a16:creationId xmlns:a16="http://schemas.microsoft.com/office/drawing/2014/main" id="{3CAB7264-4CA3-0A47-BA0F-5B2BBD09C497}"/>
                </a:ext>
              </a:extLst>
            </p:cNvPr>
            <p:cNvSpPr>
              <a:spLocks noChangeAspect="1"/>
            </p:cNvSpPr>
            <p:nvPr/>
          </p:nvSpPr>
          <p:spPr bwMode="gray">
            <a:xfrm>
              <a:off x="6737080" y="3799118"/>
              <a:ext cx="157429" cy="57720"/>
            </a:xfrm>
            <a:custGeom>
              <a:avLst/>
              <a:gdLst>
                <a:gd name="T0" fmla="*/ 25 w 89"/>
                <a:gd name="T1" fmla="*/ 32 h 33"/>
                <a:gd name="T2" fmla="*/ 25 w 89"/>
                <a:gd name="T3" fmla="*/ 24 h 33"/>
                <a:gd name="T4" fmla="*/ 25 w 89"/>
                <a:gd name="T5" fmla="*/ 15 h 33"/>
                <a:gd name="T6" fmla="*/ 0 w 89"/>
                <a:gd name="T7" fmla="*/ 0 h 33"/>
                <a:gd name="T8" fmla="*/ 40 w 89"/>
                <a:gd name="T9" fmla="*/ 0 h 33"/>
                <a:gd name="T10" fmla="*/ 58 w 89"/>
                <a:gd name="T11" fmla="*/ 9 h 33"/>
                <a:gd name="T12" fmla="*/ 73 w 89"/>
                <a:gd name="T13" fmla="*/ 9 h 33"/>
                <a:gd name="T14" fmla="*/ 89 w 89"/>
                <a:gd name="T15" fmla="*/ 24 h 33"/>
                <a:gd name="T16" fmla="*/ 82 w 89"/>
                <a:gd name="T17" fmla="*/ 24 h 33"/>
                <a:gd name="T18" fmla="*/ 89 w 89"/>
                <a:gd name="T19" fmla="*/ 32 h 33"/>
                <a:gd name="T20" fmla="*/ 73 w 89"/>
                <a:gd name="T21" fmla="*/ 32 h 33"/>
                <a:gd name="T22" fmla="*/ 66 w 89"/>
                <a:gd name="T23" fmla="*/ 32 h 33"/>
                <a:gd name="T24" fmla="*/ 49 w 89"/>
                <a:gd name="T25" fmla="*/ 32 h 33"/>
                <a:gd name="T26" fmla="*/ 25 w 89"/>
                <a:gd name="T27" fmla="*/ 32 h 3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89" h="33">
                  <a:moveTo>
                    <a:pt x="25" y="32"/>
                  </a:moveTo>
                  <a:lnTo>
                    <a:pt x="25" y="24"/>
                  </a:lnTo>
                  <a:lnTo>
                    <a:pt x="25" y="15"/>
                  </a:lnTo>
                  <a:lnTo>
                    <a:pt x="0" y="0"/>
                  </a:lnTo>
                  <a:lnTo>
                    <a:pt x="40" y="0"/>
                  </a:lnTo>
                  <a:lnTo>
                    <a:pt x="57" y="9"/>
                  </a:lnTo>
                  <a:lnTo>
                    <a:pt x="72" y="9"/>
                  </a:lnTo>
                  <a:lnTo>
                    <a:pt x="88" y="24"/>
                  </a:lnTo>
                  <a:lnTo>
                    <a:pt x="81" y="24"/>
                  </a:lnTo>
                  <a:lnTo>
                    <a:pt x="88" y="32"/>
                  </a:lnTo>
                  <a:lnTo>
                    <a:pt x="72" y="32"/>
                  </a:lnTo>
                  <a:lnTo>
                    <a:pt x="65" y="32"/>
                  </a:lnTo>
                  <a:lnTo>
                    <a:pt x="48" y="32"/>
                  </a:lnTo>
                  <a:lnTo>
                    <a:pt x="25" y="32"/>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13" name="Freeform 110">
              <a:extLst>
                <a:ext uri="{FF2B5EF4-FFF2-40B4-BE49-F238E27FC236}">
                  <a16:creationId xmlns:a16="http://schemas.microsoft.com/office/drawing/2014/main" id="{B70D2856-1684-6E4F-8231-F0415F57938A}"/>
                </a:ext>
              </a:extLst>
            </p:cNvPr>
            <p:cNvSpPr>
              <a:spLocks noChangeAspect="1"/>
            </p:cNvSpPr>
            <p:nvPr/>
          </p:nvSpPr>
          <p:spPr bwMode="gray">
            <a:xfrm>
              <a:off x="6822791" y="3855089"/>
              <a:ext cx="71718" cy="73462"/>
            </a:xfrm>
            <a:custGeom>
              <a:avLst/>
              <a:gdLst>
                <a:gd name="T0" fmla="*/ 40 w 41"/>
                <a:gd name="T1" fmla="*/ 41 h 41"/>
                <a:gd name="T2" fmla="*/ 40 w 41"/>
                <a:gd name="T3" fmla="*/ 34 h 41"/>
                <a:gd name="T4" fmla="*/ 33 w 41"/>
                <a:gd name="T5" fmla="*/ 25 h 41"/>
                <a:gd name="T6" fmla="*/ 33 w 41"/>
                <a:gd name="T7" fmla="*/ 17 h 41"/>
                <a:gd name="T8" fmla="*/ 17 w 41"/>
                <a:gd name="T9" fmla="*/ 0 h 41"/>
                <a:gd name="T10" fmla="*/ 0 w 41"/>
                <a:gd name="T11" fmla="*/ 0 h 41"/>
                <a:gd name="T12" fmla="*/ 9 w 41"/>
                <a:gd name="T13" fmla="*/ 25 h 41"/>
                <a:gd name="T14" fmla="*/ 17 w 41"/>
                <a:gd name="T15" fmla="*/ 25 h 41"/>
                <a:gd name="T16" fmla="*/ 33 w 41"/>
                <a:gd name="T17" fmla="*/ 34 h 41"/>
                <a:gd name="T18" fmla="*/ 33 w 41"/>
                <a:gd name="T19" fmla="*/ 41 h 41"/>
                <a:gd name="T20" fmla="*/ 40 w 41"/>
                <a:gd name="T21" fmla="*/ 41 h 4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1" h="41">
                  <a:moveTo>
                    <a:pt x="40" y="40"/>
                  </a:moveTo>
                  <a:lnTo>
                    <a:pt x="40" y="33"/>
                  </a:lnTo>
                  <a:lnTo>
                    <a:pt x="33" y="24"/>
                  </a:lnTo>
                  <a:lnTo>
                    <a:pt x="33" y="17"/>
                  </a:lnTo>
                  <a:lnTo>
                    <a:pt x="17" y="0"/>
                  </a:lnTo>
                  <a:lnTo>
                    <a:pt x="0" y="0"/>
                  </a:lnTo>
                  <a:lnTo>
                    <a:pt x="9" y="24"/>
                  </a:lnTo>
                  <a:lnTo>
                    <a:pt x="17" y="24"/>
                  </a:lnTo>
                  <a:lnTo>
                    <a:pt x="33" y="33"/>
                  </a:lnTo>
                  <a:lnTo>
                    <a:pt x="33" y="40"/>
                  </a:lnTo>
                  <a:lnTo>
                    <a:pt x="40" y="4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14" name="Freeform 111">
              <a:extLst>
                <a:ext uri="{FF2B5EF4-FFF2-40B4-BE49-F238E27FC236}">
                  <a16:creationId xmlns:a16="http://schemas.microsoft.com/office/drawing/2014/main" id="{B36F2755-8F21-F043-8C09-78660BC31A8B}"/>
                </a:ext>
              </a:extLst>
            </p:cNvPr>
            <p:cNvSpPr>
              <a:spLocks noChangeAspect="1"/>
            </p:cNvSpPr>
            <p:nvPr/>
          </p:nvSpPr>
          <p:spPr bwMode="gray">
            <a:xfrm>
              <a:off x="6852528" y="3898817"/>
              <a:ext cx="29737" cy="29735"/>
            </a:xfrm>
            <a:custGeom>
              <a:avLst/>
              <a:gdLst>
                <a:gd name="T0" fmla="*/ 16 w 17"/>
                <a:gd name="T1" fmla="*/ 16 h 17"/>
                <a:gd name="T2" fmla="*/ 7 w 17"/>
                <a:gd name="T3" fmla="*/ 16 h 17"/>
                <a:gd name="T4" fmla="*/ 0 w 17"/>
                <a:gd name="T5" fmla="*/ 0 h 17"/>
                <a:gd name="T6" fmla="*/ 16 w 17"/>
                <a:gd name="T7" fmla="*/ 9 h 17"/>
                <a:gd name="T8" fmla="*/ 16 w 17"/>
                <a:gd name="T9" fmla="*/ 16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16" y="16"/>
                  </a:moveTo>
                  <a:lnTo>
                    <a:pt x="7" y="16"/>
                  </a:lnTo>
                  <a:lnTo>
                    <a:pt x="0" y="0"/>
                  </a:lnTo>
                  <a:lnTo>
                    <a:pt x="16" y="9"/>
                  </a:lnTo>
                  <a:lnTo>
                    <a:pt x="16"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15" name="Freeform 112">
              <a:extLst>
                <a:ext uri="{FF2B5EF4-FFF2-40B4-BE49-F238E27FC236}">
                  <a16:creationId xmlns:a16="http://schemas.microsoft.com/office/drawing/2014/main" id="{13FC6184-31CE-D84B-8BCA-C57F2AFD4003}"/>
                </a:ext>
              </a:extLst>
            </p:cNvPr>
            <p:cNvSpPr>
              <a:spLocks noChangeAspect="1"/>
            </p:cNvSpPr>
            <p:nvPr/>
          </p:nvSpPr>
          <p:spPr bwMode="gray">
            <a:xfrm>
              <a:off x="6852528" y="3841097"/>
              <a:ext cx="127693" cy="103197"/>
            </a:xfrm>
            <a:custGeom>
              <a:avLst/>
              <a:gdLst>
                <a:gd name="T0" fmla="*/ 23 w 73"/>
                <a:gd name="T1" fmla="*/ 49 h 58"/>
                <a:gd name="T2" fmla="*/ 40 w 73"/>
                <a:gd name="T3" fmla="*/ 42 h 58"/>
                <a:gd name="T4" fmla="*/ 48 w 73"/>
                <a:gd name="T5" fmla="*/ 42 h 58"/>
                <a:gd name="T6" fmla="*/ 40 w 73"/>
                <a:gd name="T7" fmla="*/ 49 h 58"/>
                <a:gd name="T8" fmla="*/ 57 w 73"/>
                <a:gd name="T9" fmla="*/ 58 h 58"/>
                <a:gd name="T10" fmla="*/ 48 w 73"/>
                <a:gd name="T11" fmla="*/ 49 h 58"/>
                <a:gd name="T12" fmla="*/ 57 w 73"/>
                <a:gd name="T13" fmla="*/ 49 h 58"/>
                <a:gd name="T14" fmla="*/ 57 w 73"/>
                <a:gd name="T15" fmla="*/ 33 h 58"/>
                <a:gd name="T16" fmla="*/ 72 w 73"/>
                <a:gd name="T17" fmla="*/ 25 h 58"/>
                <a:gd name="T18" fmla="*/ 57 w 73"/>
                <a:gd name="T19" fmla="*/ 16 h 58"/>
                <a:gd name="T20" fmla="*/ 48 w 73"/>
                <a:gd name="T21" fmla="*/ 0 h 58"/>
                <a:gd name="T22" fmla="*/ 40 w 73"/>
                <a:gd name="T23" fmla="*/ 8 h 58"/>
                <a:gd name="T24" fmla="*/ 32 w 73"/>
                <a:gd name="T25" fmla="*/ 8 h 58"/>
                <a:gd name="T26" fmla="*/ 23 w 73"/>
                <a:gd name="T27" fmla="*/ 0 h 58"/>
                <a:gd name="T28" fmla="*/ 16 w 73"/>
                <a:gd name="T29" fmla="*/ 0 h 58"/>
                <a:gd name="T30" fmla="*/ 23 w 73"/>
                <a:gd name="T31" fmla="*/ 8 h 58"/>
                <a:gd name="T32" fmla="*/ 7 w 73"/>
                <a:gd name="T33" fmla="*/ 8 h 58"/>
                <a:gd name="T34" fmla="*/ 0 w 73"/>
                <a:gd name="T35" fmla="*/ 8 h 58"/>
                <a:gd name="T36" fmla="*/ 16 w 73"/>
                <a:gd name="T37" fmla="*/ 25 h 58"/>
                <a:gd name="T38" fmla="*/ 16 w 73"/>
                <a:gd name="T39" fmla="*/ 33 h 58"/>
                <a:gd name="T40" fmla="*/ 23 w 73"/>
                <a:gd name="T41" fmla="*/ 42 h 58"/>
                <a:gd name="T42" fmla="*/ 23 w 73"/>
                <a:gd name="T43" fmla="*/ 49 h 5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73" h="58">
                  <a:moveTo>
                    <a:pt x="23" y="48"/>
                  </a:moveTo>
                  <a:lnTo>
                    <a:pt x="40" y="41"/>
                  </a:lnTo>
                  <a:lnTo>
                    <a:pt x="48" y="41"/>
                  </a:lnTo>
                  <a:lnTo>
                    <a:pt x="40" y="48"/>
                  </a:lnTo>
                  <a:lnTo>
                    <a:pt x="57" y="57"/>
                  </a:lnTo>
                  <a:lnTo>
                    <a:pt x="48" y="48"/>
                  </a:lnTo>
                  <a:lnTo>
                    <a:pt x="57" y="48"/>
                  </a:lnTo>
                  <a:lnTo>
                    <a:pt x="57" y="32"/>
                  </a:lnTo>
                  <a:lnTo>
                    <a:pt x="72" y="25"/>
                  </a:lnTo>
                  <a:lnTo>
                    <a:pt x="57" y="16"/>
                  </a:lnTo>
                  <a:lnTo>
                    <a:pt x="48" y="0"/>
                  </a:lnTo>
                  <a:lnTo>
                    <a:pt x="40" y="8"/>
                  </a:lnTo>
                  <a:lnTo>
                    <a:pt x="32" y="8"/>
                  </a:lnTo>
                  <a:lnTo>
                    <a:pt x="23" y="0"/>
                  </a:lnTo>
                  <a:lnTo>
                    <a:pt x="16" y="0"/>
                  </a:lnTo>
                  <a:lnTo>
                    <a:pt x="23" y="8"/>
                  </a:lnTo>
                  <a:lnTo>
                    <a:pt x="7" y="8"/>
                  </a:lnTo>
                  <a:lnTo>
                    <a:pt x="0" y="8"/>
                  </a:lnTo>
                  <a:lnTo>
                    <a:pt x="16" y="25"/>
                  </a:lnTo>
                  <a:lnTo>
                    <a:pt x="16" y="32"/>
                  </a:lnTo>
                  <a:lnTo>
                    <a:pt x="23" y="41"/>
                  </a:lnTo>
                  <a:lnTo>
                    <a:pt x="23" y="4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16" name="Freeform 113">
              <a:extLst>
                <a:ext uri="{FF2B5EF4-FFF2-40B4-BE49-F238E27FC236}">
                  <a16:creationId xmlns:a16="http://schemas.microsoft.com/office/drawing/2014/main" id="{92FF1319-884D-E543-B4E7-7D6E241711D4}"/>
                </a:ext>
              </a:extLst>
            </p:cNvPr>
            <p:cNvSpPr>
              <a:spLocks noChangeAspect="1"/>
            </p:cNvSpPr>
            <p:nvPr/>
          </p:nvSpPr>
          <p:spPr bwMode="gray">
            <a:xfrm>
              <a:off x="6086372" y="2705934"/>
              <a:ext cx="290370" cy="678649"/>
            </a:xfrm>
            <a:custGeom>
              <a:avLst/>
              <a:gdLst>
                <a:gd name="T0" fmla="*/ 0 w 163"/>
                <a:gd name="T1" fmla="*/ 303 h 383"/>
                <a:gd name="T2" fmla="*/ 9 w 163"/>
                <a:gd name="T3" fmla="*/ 303 h 383"/>
                <a:gd name="T4" fmla="*/ 9 w 163"/>
                <a:gd name="T5" fmla="*/ 280 h 383"/>
                <a:gd name="T6" fmla="*/ 18 w 163"/>
                <a:gd name="T7" fmla="*/ 270 h 383"/>
                <a:gd name="T8" fmla="*/ 18 w 163"/>
                <a:gd name="T9" fmla="*/ 246 h 383"/>
                <a:gd name="T10" fmla="*/ 18 w 163"/>
                <a:gd name="T11" fmla="*/ 239 h 383"/>
                <a:gd name="T12" fmla="*/ 9 w 163"/>
                <a:gd name="T13" fmla="*/ 205 h 383"/>
                <a:gd name="T14" fmla="*/ 18 w 163"/>
                <a:gd name="T15" fmla="*/ 172 h 383"/>
                <a:gd name="T16" fmla="*/ 25 w 163"/>
                <a:gd name="T17" fmla="*/ 164 h 383"/>
                <a:gd name="T18" fmla="*/ 42 w 163"/>
                <a:gd name="T19" fmla="*/ 157 h 383"/>
                <a:gd name="T20" fmla="*/ 34 w 163"/>
                <a:gd name="T21" fmla="*/ 139 h 383"/>
                <a:gd name="T22" fmla="*/ 42 w 163"/>
                <a:gd name="T23" fmla="*/ 124 h 383"/>
                <a:gd name="T24" fmla="*/ 51 w 163"/>
                <a:gd name="T25" fmla="*/ 98 h 383"/>
                <a:gd name="T26" fmla="*/ 66 w 163"/>
                <a:gd name="T27" fmla="*/ 74 h 383"/>
                <a:gd name="T28" fmla="*/ 66 w 163"/>
                <a:gd name="T29" fmla="*/ 57 h 383"/>
                <a:gd name="T30" fmla="*/ 76 w 163"/>
                <a:gd name="T31" fmla="*/ 42 h 383"/>
                <a:gd name="T32" fmla="*/ 82 w 163"/>
                <a:gd name="T33" fmla="*/ 31 h 383"/>
                <a:gd name="T34" fmla="*/ 92 w 163"/>
                <a:gd name="T35" fmla="*/ 31 h 383"/>
                <a:gd name="T36" fmla="*/ 92 w 163"/>
                <a:gd name="T37" fmla="*/ 16 h 383"/>
                <a:gd name="T38" fmla="*/ 100 w 163"/>
                <a:gd name="T39" fmla="*/ 16 h 383"/>
                <a:gd name="T40" fmla="*/ 117 w 163"/>
                <a:gd name="T41" fmla="*/ 16 h 383"/>
                <a:gd name="T42" fmla="*/ 117 w 163"/>
                <a:gd name="T43" fmla="*/ 0 h 383"/>
                <a:gd name="T44" fmla="*/ 123 w 163"/>
                <a:gd name="T45" fmla="*/ 0 h 383"/>
                <a:gd name="T46" fmla="*/ 158 w 163"/>
                <a:gd name="T47" fmla="*/ 31 h 383"/>
                <a:gd name="T48" fmla="*/ 165 w 163"/>
                <a:gd name="T49" fmla="*/ 106 h 383"/>
                <a:gd name="T50" fmla="*/ 149 w 163"/>
                <a:gd name="T51" fmla="*/ 106 h 383"/>
                <a:gd name="T52" fmla="*/ 132 w 163"/>
                <a:gd name="T53" fmla="*/ 124 h 383"/>
                <a:gd name="T54" fmla="*/ 132 w 163"/>
                <a:gd name="T55" fmla="*/ 132 h 383"/>
                <a:gd name="T56" fmla="*/ 132 w 163"/>
                <a:gd name="T57" fmla="*/ 139 h 383"/>
                <a:gd name="T58" fmla="*/ 142 w 163"/>
                <a:gd name="T59" fmla="*/ 148 h 383"/>
                <a:gd name="T60" fmla="*/ 123 w 163"/>
                <a:gd name="T61" fmla="*/ 164 h 383"/>
                <a:gd name="T62" fmla="*/ 100 w 163"/>
                <a:gd name="T63" fmla="*/ 189 h 383"/>
                <a:gd name="T64" fmla="*/ 82 w 163"/>
                <a:gd name="T65" fmla="*/ 215 h 383"/>
                <a:gd name="T66" fmla="*/ 82 w 163"/>
                <a:gd name="T67" fmla="*/ 255 h 383"/>
                <a:gd name="T68" fmla="*/ 100 w 163"/>
                <a:gd name="T69" fmla="*/ 280 h 383"/>
                <a:gd name="T70" fmla="*/ 92 w 163"/>
                <a:gd name="T71" fmla="*/ 287 h 383"/>
                <a:gd name="T72" fmla="*/ 92 w 163"/>
                <a:gd name="T73" fmla="*/ 296 h 383"/>
                <a:gd name="T74" fmla="*/ 76 w 163"/>
                <a:gd name="T75" fmla="*/ 311 h 383"/>
                <a:gd name="T76" fmla="*/ 66 w 163"/>
                <a:gd name="T77" fmla="*/ 369 h 383"/>
                <a:gd name="T78" fmla="*/ 51 w 163"/>
                <a:gd name="T79" fmla="*/ 369 h 383"/>
                <a:gd name="T80" fmla="*/ 42 w 163"/>
                <a:gd name="T81" fmla="*/ 378 h 383"/>
                <a:gd name="T82" fmla="*/ 42 w 163"/>
                <a:gd name="T83" fmla="*/ 387 h 383"/>
                <a:gd name="T84" fmla="*/ 25 w 163"/>
                <a:gd name="T85" fmla="*/ 387 h 383"/>
                <a:gd name="T86" fmla="*/ 18 w 163"/>
                <a:gd name="T87" fmla="*/ 369 h 383"/>
                <a:gd name="T88" fmla="*/ 25 w 163"/>
                <a:gd name="T89" fmla="*/ 362 h 383"/>
                <a:gd name="T90" fmla="*/ 18 w 163"/>
                <a:gd name="T91" fmla="*/ 354 h 383"/>
                <a:gd name="T92" fmla="*/ 0 w 163"/>
                <a:gd name="T93" fmla="*/ 303 h 38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163" h="383">
                  <a:moveTo>
                    <a:pt x="0" y="299"/>
                  </a:moveTo>
                  <a:lnTo>
                    <a:pt x="9" y="299"/>
                  </a:lnTo>
                  <a:lnTo>
                    <a:pt x="9" y="276"/>
                  </a:lnTo>
                  <a:lnTo>
                    <a:pt x="18" y="267"/>
                  </a:lnTo>
                  <a:lnTo>
                    <a:pt x="18" y="243"/>
                  </a:lnTo>
                  <a:lnTo>
                    <a:pt x="18" y="236"/>
                  </a:lnTo>
                  <a:lnTo>
                    <a:pt x="9" y="202"/>
                  </a:lnTo>
                  <a:lnTo>
                    <a:pt x="18" y="170"/>
                  </a:lnTo>
                  <a:lnTo>
                    <a:pt x="25" y="162"/>
                  </a:lnTo>
                  <a:lnTo>
                    <a:pt x="41" y="155"/>
                  </a:lnTo>
                  <a:lnTo>
                    <a:pt x="33" y="137"/>
                  </a:lnTo>
                  <a:lnTo>
                    <a:pt x="41" y="122"/>
                  </a:lnTo>
                  <a:lnTo>
                    <a:pt x="50" y="97"/>
                  </a:lnTo>
                  <a:lnTo>
                    <a:pt x="65" y="73"/>
                  </a:lnTo>
                  <a:lnTo>
                    <a:pt x="65" y="56"/>
                  </a:lnTo>
                  <a:lnTo>
                    <a:pt x="75" y="41"/>
                  </a:lnTo>
                  <a:lnTo>
                    <a:pt x="81" y="31"/>
                  </a:lnTo>
                  <a:lnTo>
                    <a:pt x="90" y="31"/>
                  </a:lnTo>
                  <a:lnTo>
                    <a:pt x="90" y="16"/>
                  </a:lnTo>
                  <a:lnTo>
                    <a:pt x="98" y="16"/>
                  </a:lnTo>
                  <a:lnTo>
                    <a:pt x="115" y="16"/>
                  </a:lnTo>
                  <a:lnTo>
                    <a:pt x="115" y="0"/>
                  </a:lnTo>
                  <a:lnTo>
                    <a:pt x="121" y="0"/>
                  </a:lnTo>
                  <a:lnTo>
                    <a:pt x="155" y="31"/>
                  </a:lnTo>
                  <a:lnTo>
                    <a:pt x="162" y="105"/>
                  </a:lnTo>
                  <a:lnTo>
                    <a:pt x="146" y="105"/>
                  </a:lnTo>
                  <a:lnTo>
                    <a:pt x="130" y="122"/>
                  </a:lnTo>
                  <a:lnTo>
                    <a:pt x="130" y="130"/>
                  </a:lnTo>
                  <a:lnTo>
                    <a:pt x="130" y="137"/>
                  </a:lnTo>
                  <a:lnTo>
                    <a:pt x="139" y="146"/>
                  </a:lnTo>
                  <a:lnTo>
                    <a:pt x="121" y="162"/>
                  </a:lnTo>
                  <a:lnTo>
                    <a:pt x="98" y="187"/>
                  </a:lnTo>
                  <a:lnTo>
                    <a:pt x="81" y="212"/>
                  </a:lnTo>
                  <a:lnTo>
                    <a:pt x="81" y="252"/>
                  </a:lnTo>
                  <a:lnTo>
                    <a:pt x="98" y="276"/>
                  </a:lnTo>
                  <a:lnTo>
                    <a:pt x="90" y="283"/>
                  </a:lnTo>
                  <a:lnTo>
                    <a:pt x="90" y="292"/>
                  </a:lnTo>
                  <a:lnTo>
                    <a:pt x="75" y="307"/>
                  </a:lnTo>
                  <a:lnTo>
                    <a:pt x="65" y="364"/>
                  </a:lnTo>
                  <a:lnTo>
                    <a:pt x="50" y="364"/>
                  </a:lnTo>
                  <a:lnTo>
                    <a:pt x="41" y="373"/>
                  </a:lnTo>
                  <a:lnTo>
                    <a:pt x="41" y="382"/>
                  </a:lnTo>
                  <a:lnTo>
                    <a:pt x="25" y="382"/>
                  </a:lnTo>
                  <a:lnTo>
                    <a:pt x="18" y="364"/>
                  </a:lnTo>
                  <a:lnTo>
                    <a:pt x="25" y="357"/>
                  </a:lnTo>
                  <a:lnTo>
                    <a:pt x="18" y="349"/>
                  </a:lnTo>
                  <a:lnTo>
                    <a:pt x="0" y="299"/>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17" name="Freeform 114">
              <a:extLst>
                <a:ext uri="{FF2B5EF4-FFF2-40B4-BE49-F238E27FC236}">
                  <a16:creationId xmlns:a16="http://schemas.microsoft.com/office/drawing/2014/main" id="{D5CBED56-37F2-744C-8F52-D68429C63BF0}"/>
                </a:ext>
              </a:extLst>
            </p:cNvPr>
            <p:cNvSpPr>
              <a:spLocks noChangeAspect="1"/>
            </p:cNvSpPr>
            <p:nvPr/>
          </p:nvSpPr>
          <p:spPr bwMode="gray">
            <a:xfrm>
              <a:off x="5656065" y="3382834"/>
              <a:ext cx="61223" cy="59469"/>
            </a:xfrm>
            <a:custGeom>
              <a:avLst/>
              <a:gdLst>
                <a:gd name="T0" fmla="*/ 25 w 35"/>
                <a:gd name="T1" fmla="*/ 33 h 33"/>
                <a:gd name="T2" fmla="*/ 25 w 35"/>
                <a:gd name="T3" fmla="*/ 23 h 33"/>
                <a:gd name="T4" fmla="*/ 9 w 35"/>
                <a:gd name="T5" fmla="*/ 23 h 33"/>
                <a:gd name="T6" fmla="*/ 0 w 35"/>
                <a:gd name="T7" fmla="*/ 16 h 33"/>
                <a:gd name="T8" fmla="*/ 9 w 35"/>
                <a:gd name="T9" fmla="*/ 0 h 33"/>
                <a:gd name="T10" fmla="*/ 25 w 35"/>
                <a:gd name="T11" fmla="*/ 7 h 33"/>
                <a:gd name="T12" fmla="*/ 34 w 35"/>
                <a:gd name="T13" fmla="*/ 23 h 33"/>
                <a:gd name="T14" fmla="*/ 25 w 35"/>
                <a:gd name="T15" fmla="*/ 33 h 3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5" h="33">
                  <a:moveTo>
                    <a:pt x="25" y="32"/>
                  </a:moveTo>
                  <a:lnTo>
                    <a:pt x="25" y="22"/>
                  </a:lnTo>
                  <a:lnTo>
                    <a:pt x="9" y="22"/>
                  </a:lnTo>
                  <a:lnTo>
                    <a:pt x="0" y="16"/>
                  </a:lnTo>
                  <a:lnTo>
                    <a:pt x="9" y="0"/>
                  </a:lnTo>
                  <a:lnTo>
                    <a:pt x="25" y="7"/>
                  </a:lnTo>
                  <a:lnTo>
                    <a:pt x="34" y="22"/>
                  </a:lnTo>
                  <a:lnTo>
                    <a:pt x="25" y="32"/>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18" name="Freeform 115">
              <a:extLst>
                <a:ext uri="{FF2B5EF4-FFF2-40B4-BE49-F238E27FC236}">
                  <a16:creationId xmlns:a16="http://schemas.microsoft.com/office/drawing/2014/main" id="{8FA51921-68A2-864C-8C52-5276D06A8B63}"/>
                </a:ext>
              </a:extLst>
            </p:cNvPr>
            <p:cNvSpPr>
              <a:spLocks noChangeAspect="1"/>
            </p:cNvSpPr>
            <p:nvPr/>
          </p:nvSpPr>
          <p:spPr bwMode="gray">
            <a:xfrm>
              <a:off x="5596592" y="3382834"/>
              <a:ext cx="106702" cy="145175"/>
            </a:xfrm>
            <a:custGeom>
              <a:avLst/>
              <a:gdLst>
                <a:gd name="T0" fmla="*/ 43 w 59"/>
                <a:gd name="T1" fmla="*/ 0 h 82"/>
                <a:gd name="T2" fmla="*/ 34 w 59"/>
                <a:gd name="T3" fmla="*/ 16 h 82"/>
                <a:gd name="T4" fmla="*/ 43 w 59"/>
                <a:gd name="T5" fmla="*/ 22 h 82"/>
                <a:gd name="T6" fmla="*/ 60 w 59"/>
                <a:gd name="T7" fmla="*/ 22 h 82"/>
                <a:gd name="T8" fmla="*/ 60 w 59"/>
                <a:gd name="T9" fmla="*/ 32 h 82"/>
                <a:gd name="T10" fmla="*/ 60 w 59"/>
                <a:gd name="T11" fmla="*/ 48 h 82"/>
                <a:gd name="T12" fmla="*/ 51 w 59"/>
                <a:gd name="T13" fmla="*/ 73 h 82"/>
                <a:gd name="T14" fmla="*/ 8 w 59"/>
                <a:gd name="T15" fmla="*/ 82 h 82"/>
                <a:gd name="T16" fmla="*/ 0 w 59"/>
                <a:gd name="T17" fmla="*/ 73 h 82"/>
                <a:gd name="T18" fmla="*/ 8 w 59"/>
                <a:gd name="T19" fmla="*/ 73 h 82"/>
                <a:gd name="T20" fmla="*/ 19 w 59"/>
                <a:gd name="T21" fmla="*/ 48 h 82"/>
                <a:gd name="T22" fmla="*/ 8 w 59"/>
                <a:gd name="T23" fmla="*/ 40 h 82"/>
                <a:gd name="T24" fmla="*/ 19 w 59"/>
                <a:gd name="T25" fmla="*/ 32 h 82"/>
                <a:gd name="T26" fmla="*/ 8 w 59"/>
                <a:gd name="T27" fmla="*/ 32 h 82"/>
                <a:gd name="T28" fmla="*/ 8 w 59"/>
                <a:gd name="T29" fmla="*/ 22 h 82"/>
                <a:gd name="T30" fmla="*/ 26 w 59"/>
                <a:gd name="T31" fmla="*/ 22 h 82"/>
                <a:gd name="T32" fmla="*/ 34 w 59"/>
                <a:gd name="T33" fmla="*/ 16 h 82"/>
                <a:gd name="T34" fmla="*/ 26 w 59"/>
                <a:gd name="T35" fmla="*/ 16 h 82"/>
                <a:gd name="T36" fmla="*/ 26 w 59"/>
                <a:gd name="T37" fmla="*/ 7 h 82"/>
                <a:gd name="T38" fmla="*/ 43 w 59"/>
                <a:gd name="T39" fmla="*/ 0 h 8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59" h="82">
                  <a:moveTo>
                    <a:pt x="42" y="0"/>
                  </a:moveTo>
                  <a:lnTo>
                    <a:pt x="33" y="16"/>
                  </a:lnTo>
                  <a:lnTo>
                    <a:pt x="42" y="22"/>
                  </a:lnTo>
                  <a:lnTo>
                    <a:pt x="58" y="22"/>
                  </a:lnTo>
                  <a:lnTo>
                    <a:pt x="58" y="32"/>
                  </a:lnTo>
                  <a:lnTo>
                    <a:pt x="58" y="47"/>
                  </a:lnTo>
                  <a:lnTo>
                    <a:pt x="49" y="72"/>
                  </a:lnTo>
                  <a:lnTo>
                    <a:pt x="8" y="81"/>
                  </a:lnTo>
                  <a:lnTo>
                    <a:pt x="0" y="72"/>
                  </a:lnTo>
                  <a:lnTo>
                    <a:pt x="8" y="72"/>
                  </a:lnTo>
                  <a:lnTo>
                    <a:pt x="18" y="47"/>
                  </a:lnTo>
                  <a:lnTo>
                    <a:pt x="8" y="40"/>
                  </a:lnTo>
                  <a:lnTo>
                    <a:pt x="18" y="32"/>
                  </a:lnTo>
                  <a:lnTo>
                    <a:pt x="8" y="32"/>
                  </a:lnTo>
                  <a:lnTo>
                    <a:pt x="8" y="22"/>
                  </a:lnTo>
                  <a:lnTo>
                    <a:pt x="25" y="22"/>
                  </a:lnTo>
                  <a:lnTo>
                    <a:pt x="33" y="16"/>
                  </a:lnTo>
                  <a:lnTo>
                    <a:pt x="25" y="16"/>
                  </a:lnTo>
                  <a:lnTo>
                    <a:pt x="25" y="7"/>
                  </a:lnTo>
                  <a:lnTo>
                    <a:pt x="42"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19" name="Freeform 116">
              <a:extLst>
                <a:ext uri="{FF2B5EF4-FFF2-40B4-BE49-F238E27FC236}">
                  <a16:creationId xmlns:a16="http://schemas.microsoft.com/office/drawing/2014/main" id="{57540D68-F06D-804B-9FA9-7F653818805B}"/>
                </a:ext>
              </a:extLst>
            </p:cNvPr>
            <p:cNvSpPr>
              <a:spLocks noChangeAspect="1"/>
            </p:cNvSpPr>
            <p:nvPr/>
          </p:nvSpPr>
          <p:spPr bwMode="gray">
            <a:xfrm>
              <a:off x="6014654" y="3293630"/>
              <a:ext cx="73467" cy="104946"/>
            </a:xfrm>
            <a:custGeom>
              <a:avLst/>
              <a:gdLst>
                <a:gd name="T0" fmla="*/ 9 w 42"/>
                <a:gd name="T1" fmla="*/ 59 h 58"/>
                <a:gd name="T2" fmla="*/ 19 w 42"/>
                <a:gd name="T3" fmla="*/ 59 h 58"/>
                <a:gd name="T4" fmla="*/ 25 w 42"/>
                <a:gd name="T5" fmla="*/ 59 h 58"/>
                <a:gd name="T6" fmla="*/ 34 w 42"/>
                <a:gd name="T7" fmla="*/ 33 h 58"/>
                <a:gd name="T8" fmla="*/ 41 w 42"/>
                <a:gd name="T9" fmla="*/ 33 h 58"/>
                <a:gd name="T10" fmla="*/ 41 w 42"/>
                <a:gd name="T11" fmla="*/ 26 h 58"/>
                <a:gd name="T12" fmla="*/ 34 w 42"/>
                <a:gd name="T13" fmla="*/ 26 h 58"/>
                <a:gd name="T14" fmla="*/ 34 w 42"/>
                <a:gd name="T15" fmla="*/ 0 h 58"/>
                <a:gd name="T16" fmla="*/ 9 w 42"/>
                <a:gd name="T17" fmla="*/ 8 h 58"/>
                <a:gd name="T18" fmla="*/ 0 w 42"/>
                <a:gd name="T19" fmla="*/ 26 h 58"/>
                <a:gd name="T20" fmla="*/ 0 w 42"/>
                <a:gd name="T21" fmla="*/ 42 h 58"/>
                <a:gd name="T22" fmla="*/ 9 w 42"/>
                <a:gd name="T23" fmla="*/ 52 h 58"/>
                <a:gd name="T24" fmla="*/ 9 w 42"/>
                <a:gd name="T25" fmla="*/ 59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2" h="58">
                  <a:moveTo>
                    <a:pt x="9" y="57"/>
                  </a:moveTo>
                  <a:lnTo>
                    <a:pt x="19" y="57"/>
                  </a:lnTo>
                  <a:lnTo>
                    <a:pt x="25" y="57"/>
                  </a:lnTo>
                  <a:lnTo>
                    <a:pt x="34" y="32"/>
                  </a:lnTo>
                  <a:lnTo>
                    <a:pt x="41" y="32"/>
                  </a:lnTo>
                  <a:lnTo>
                    <a:pt x="41" y="25"/>
                  </a:lnTo>
                  <a:lnTo>
                    <a:pt x="34" y="25"/>
                  </a:lnTo>
                  <a:lnTo>
                    <a:pt x="34" y="0"/>
                  </a:lnTo>
                  <a:lnTo>
                    <a:pt x="9" y="8"/>
                  </a:lnTo>
                  <a:lnTo>
                    <a:pt x="0" y="25"/>
                  </a:lnTo>
                  <a:lnTo>
                    <a:pt x="0" y="41"/>
                  </a:lnTo>
                  <a:lnTo>
                    <a:pt x="9" y="50"/>
                  </a:lnTo>
                  <a:lnTo>
                    <a:pt x="9" y="5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20" name="Freeform 117">
              <a:extLst>
                <a:ext uri="{FF2B5EF4-FFF2-40B4-BE49-F238E27FC236}">
                  <a16:creationId xmlns:a16="http://schemas.microsoft.com/office/drawing/2014/main" id="{70CF6134-9E3C-014F-BF61-4985FF098227}"/>
                </a:ext>
              </a:extLst>
            </p:cNvPr>
            <p:cNvSpPr>
              <a:spLocks noChangeAspect="1"/>
            </p:cNvSpPr>
            <p:nvPr/>
          </p:nvSpPr>
          <p:spPr bwMode="gray">
            <a:xfrm>
              <a:off x="5914949" y="3454546"/>
              <a:ext cx="90959" cy="101448"/>
            </a:xfrm>
            <a:custGeom>
              <a:avLst/>
              <a:gdLst>
                <a:gd name="T0" fmla="*/ 34 w 51"/>
                <a:gd name="T1" fmla="*/ 57 h 57"/>
                <a:gd name="T2" fmla="*/ 34 w 51"/>
                <a:gd name="T3" fmla="*/ 33 h 57"/>
                <a:gd name="T4" fmla="*/ 42 w 51"/>
                <a:gd name="T5" fmla="*/ 23 h 57"/>
                <a:gd name="T6" fmla="*/ 51 w 51"/>
                <a:gd name="T7" fmla="*/ 0 h 57"/>
                <a:gd name="T8" fmla="*/ 25 w 51"/>
                <a:gd name="T9" fmla="*/ 7 h 57"/>
                <a:gd name="T10" fmla="*/ 34 w 51"/>
                <a:gd name="T11" fmla="*/ 23 h 57"/>
                <a:gd name="T12" fmla="*/ 25 w 51"/>
                <a:gd name="T13" fmla="*/ 23 h 57"/>
                <a:gd name="T14" fmla="*/ 25 w 51"/>
                <a:gd name="T15" fmla="*/ 16 h 57"/>
                <a:gd name="T16" fmla="*/ 16 w 51"/>
                <a:gd name="T17" fmla="*/ 16 h 57"/>
                <a:gd name="T18" fmla="*/ 0 w 51"/>
                <a:gd name="T19" fmla="*/ 48 h 57"/>
                <a:gd name="T20" fmla="*/ 25 w 51"/>
                <a:gd name="T21" fmla="*/ 48 h 57"/>
                <a:gd name="T22" fmla="*/ 34 w 51"/>
                <a:gd name="T23" fmla="*/ 57 h 5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51" h="57">
                  <a:moveTo>
                    <a:pt x="33" y="56"/>
                  </a:moveTo>
                  <a:lnTo>
                    <a:pt x="33" y="32"/>
                  </a:lnTo>
                  <a:lnTo>
                    <a:pt x="41" y="23"/>
                  </a:lnTo>
                  <a:lnTo>
                    <a:pt x="50" y="0"/>
                  </a:lnTo>
                  <a:lnTo>
                    <a:pt x="25" y="7"/>
                  </a:lnTo>
                  <a:lnTo>
                    <a:pt x="33" y="23"/>
                  </a:lnTo>
                  <a:lnTo>
                    <a:pt x="25" y="23"/>
                  </a:lnTo>
                  <a:lnTo>
                    <a:pt x="25" y="16"/>
                  </a:lnTo>
                  <a:lnTo>
                    <a:pt x="16" y="16"/>
                  </a:lnTo>
                  <a:lnTo>
                    <a:pt x="0" y="47"/>
                  </a:lnTo>
                  <a:lnTo>
                    <a:pt x="25" y="47"/>
                  </a:lnTo>
                  <a:lnTo>
                    <a:pt x="33" y="5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21" name="Freeform 118">
              <a:extLst>
                <a:ext uri="{FF2B5EF4-FFF2-40B4-BE49-F238E27FC236}">
                  <a16:creationId xmlns:a16="http://schemas.microsoft.com/office/drawing/2014/main" id="{6FBBC4D6-A698-844A-9A56-8A37E58C4E4C}"/>
                </a:ext>
              </a:extLst>
            </p:cNvPr>
            <p:cNvSpPr>
              <a:spLocks noChangeAspect="1"/>
            </p:cNvSpPr>
            <p:nvPr/>
          </p:nvSpPr>
          <p:spPr bwMode="gray">
            <a:xfrm>
              <a:off x="5899206" y="3536754"/>
              <a:ext cx="76965" cy="62967"/>
            </a:xfrm>
            <a:custGeom>
              <a:avLst/>
              <a:gdLst>
                <a:gd name="T0" fmla="*/ 35 w 43"/>
                <a:gd name="T1" fmla="*/ 35 h 35"/>
                <a:gd name="T2" fmla="*/ 26 w 43"/>
                <a:gd name="T3" fmla="*/ 35 h 35"/>
                <a:gd name="T4" fmla="*/ 26 w 43"/>
                <a:gd name="T5" fmla="*/ 26 h 35"/>
                <a:gd name="T6" fmla="*/ 18 w 43"/>
                <a:gd name="T7" fmla="*/ 26 h 35"/>
                <a:gd name="T8" fmla="*/ 18 w 43"/>
                <a:gd name="T9" fmla="*/ 17 h 35"/>
                <a:gd name="T10" fmla="*/ 0 w 43"/>
                <a:gd name="T11" fmla="*/ 9 h 35"/>
                <a:gd name="T12" fmla="*/ 0 w 43"/>
                <a:gd name="T13" fmla="*/ 0 h 35"/>
                <a:gd name="T14" fmla="*/ 9 w 43"/>
                <a:gd name="T15" fmla="*/ 0 h 35"/>
                <a:gd name="T16" fmla="*/ 35 w 43"/>
                <a:gd name="T17" fmla="*/ 0 h 35"/>
                <a:gd name="T18" fmla="*/ 43 w 43"/>
                <a:gd name="T19" fmla="*/ 9 h 35"/>
                <a:gd name="T20" fmla="*/ 43 w 43"/>
                <a:gd name="T21" fmla="*/ 26 h 35"/>
                <a:gd name="T22" fmla="*/ 35 w 43"/>
                <a:gd name="T23" fmla="*/ 26 h 35"/>
                <a:gd name="T24" fmla="*/ 35 w 43"/>
                <a:gd name="T25" fmla="*/ 35 h 3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3" h="35">
                  <a:moveTo>
                    <a:pt x="34" y="34"/>
                  </a:moveTo>
                  <a:lnTo>
                    <a:pt x="25" y="34"/>
                  </a:lnTo>
                  <a:lnTo>
                    <a:pt x="25" y="25"/>
                  </a:lnTo>
                  <a:lnTo>
                    <a:pt x="18" y="25"/>
                  </a:lnTo>
                  <a:lnTo>
                    <a:pt x="18" y="17"/>
                  </a:lnTo>
                  <a:lnTo>
                    <a:pt x="0" y="9"/>
                  </a:lnTo>
                  <a:lnTo>
                    <a:pt x="0" y="0"/>
                  </a:lnTo>
                  <a:lnTo>
                    <a:pt x="9" y="0"/>
                  </a:lnTo>
                  <a:lnTo>
                    <a:pt x="34" y="0"/>
                  </a:lnTo>
                  <a:lnTo>
                    <a:pt x="42" y="9"/>
                  </a:lnTo>
                  <a:lnTo>
                    <a:pt x="42" y="25"/>
                  </a:lnTo>
                  <a:lnTo>
                    <a:pt x="34" y="25"/>
                  </a:lnTo>
                  <a:lnTo>
                    <a:pt x="34" y="34"/>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22" name="Freeform 119">
              <a:extLst>
                <a:ext uri="{FF2B5EF4-FFF2-40B4-BE49-F238E27FC236}">
                  <a16:creationId xmlns:a16="http://schemas.microsoft.com/office/drawing/2014/main" id="{BD85F1F9-B96F-0B4A-90DD-A1ED71F7787C}"/>
                </a:ext>
              </a:extLst>
            </p:cNvPr>
            <p:cNvSpPr>
              <a:spLocks noChangeAspect="1"/>
            </p:cNvSpPr>
            <p:nvPr/>
          </p:nvSpPr>
          <p:spPr bwMode="gray">
            <a:xfrm>
              <a:off x="5958679" y="3582230"/>
              <a:ext cx="29737" cy="29735"/>
            </a:xfrm>
            <a:custGeom>
              <a:avLst/>
              <a:gdLst>
                <a:gd name="T0" fmla="*/ 0 w 17"/>
                <a:gd name="T1" fmla="*/ 16 h 17"/>
                <a:gd name="T2" fmla="*/ 0 w 17"/>
                <a:gd name="T3" fmla="*/ 0 h 17"/>
                <a:gd name="T4" fmla="*/ 16 w 17"/>
                <a:gd name="T5" fmla="*/ 0 h 17"/>
                <a:gd name="T6" fmla="*/ 16 w 17"/>
                <a:gd name="T7" fmla="*/ 16 h 17"/>
                <a:gd name="T8" fmla="*/ 0 w 17"/>
                <a:gd name="T9" fmla="*/ 16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16"/>
                  </a:moveTo>
                  <a:lnTo>
                    <a:pt x="0" y="0"/>
                  </a:lnTo>
                  <a:lnTo>
                    <a:pt x="16" y="0"/>
                  </a:lnTo>
                  <a:lnTo>
                    <a:pt x="16" y="16"/>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23" name="Freeform 120">
              <a:extLst>
                <a:ext uri="{FF2B5EF4-FFF2-40B4-BE49-F238E27FC236}">
                  <a16:creationId xmlns:a16="http://schemas.microsoft.com/office/drawing/2014/main" id="{A750ACC2-648C-F14C-9526-B34DC20433EB}"/>
                </a:ext>
              </a:extLst>
            </p:cNvPr>
            <p:cNvSpPr>
              <a:spLocks noChangeAspect="1"/>
            </p:cNvSpPr>
            <p:nvPr/>
          </p:nvSpPr>
          <p:spPr bwMode="gray">
            <a:xfrm>
              <a:off x="5958679" y="3582230"/>
              <a:ext cx="29737" cy="29735"/>
            </a:xfrm>
            <a:custGeom>
              <a:avLst/>
              <a:gdLst>
                <a:gd name="T0" fmla="*/ 0 w 17"/>
                <a:gd name="T1" fmla="*/ 16 h 17"/>
                <a:gd name="T2" fmla="*/ 0 w 17"/>
                <a:gd name="T3" fmla="*/ 0 h 17"/>
                <a:gd name="T4" fmla="*/ 16 w 17"/>
                <a:gd name="T5" fmla="*/ 0 h 17"/>
                <a:gd name="T6" fmla="*/ 16 w 17"/>
                <a:gd name="T7" fmla="*/ 16 h 17"/>
                <a:gd name="T8" fmla="*/ 0 w 17"/>
                <a:gd name="T9" fmla="*/ 16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16"/>
                  </a:moveTo>
                  <a:lnTo>
                    <a:pt x="0" y="0"/>
                  </a:lnTo>
                  <a:lnTo>
                    <a:pt x="16" y="0"/>
                  </a:lnTo>
                  <a:lnTo>
                    <a:pt x="16" y="16"/>
                  </a:lnTo>
                  <a:lnTo>
                    <a:pt x="0" y="1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24" name="Freeform 121">
              <a:extLst>
                <a:ext uri="{FF2B5EF4-FFF2-40B4-BE49-F238E27FC236}">
                  <a16:creationId xmlns:a16="http://schemas.microsoft.com/office/drawing/2014/main" id="{BF78FB7E-9B75-0B4C-A452-5A50E2FDEB4E}"/>
                </a:ext>
              </a:extLst>
            </p:cNvPr>
            <p:cNvSpPr>
              <a:spLocks noChangeAspect="1"/>
            </p:cNvSpPr>
            <p:nvPr/>
          </p:nvSpPr>
          <p:spPr bwMode="gray">
            <a:xfrm>
              <a:off x="6159839" y="3396826"/>
              <a:ext cx="216903" cy="218637"/>
            </a:xfrm>
            <a:custGeom>
              <a:avLst/>
              <a:gdLst>
                <a:gd name="T0" fmla="*/ 107 w 122"/>
                <a:gd name="T1" fmla="*/ 124 h 123"/>
                <a:gd name="T2" fmla="*/ 116 w 122"/>
                <a:gd name="T3" fmla="*/ 107 h 123"/>
                <a:gd name="T4" fmla="*/ 123 w 122"/>
                <a:gd name="T5" fmla="*/ 99 h 123"/>
                <a:gd name="T6" fmla="*/ 116 w 122"/>
                <a:gd name="T7" fmla="*/ 57 h 123"/>
                <a:gd name="T8" fmla="*/ 123 w 122"/>
                <a:gd name="T9" fmla="*/ 41 h 123"/>
                <a:gd name="T10" fmla="*/ 116 w 122"/>
                <a:gd name="T11" fmla="*/ 25 h 123"/>
                <a:gd name="T12" fmla="*/ 107 w 122"/>
                <a:gd name="T13" fmla="*/ 15 h 123"/>
                <a:gd name="T14" fmla="*/ 90 w 122"/>
                <a:gd name="T15" fmla="*/ 15 h 123"/>
                <a:gd name="T16" fmla="*/ 66 w 122"/>
                <a:gd name="T17" fmla="*/ 9 h 123"/>
                <a:gd name="T18" fmla="*/ 66 w 122"/>
                <a:gd name="T19" fmla="*/ 15 h 123"/>
                <a:gd name="T20" fmla="*/ 58 w 122"/>
                <a:gd name="T21" fmla="*/ 15 h 123"/>
                <a:gd name="T22" fmla="*/ 50 w 122"/>
                <a:gd name="T23" fmla="*/ 0 h 123"/>
                <a:gd name="T24" fmla="*/ 0 w 122"/>
                <a:gd name="T25" fmla="*/ 25 h 123"/>
                <a:gd name="T26" fmla="*/ 9 w 122"/>
                <a:gd name="T27" fmla="*/ 81 h 123"/>
                <a:gd name="T28" fmla="*/ 17 w 122"/>
                <a:gd name="T29" fmla="*/ 90 h 123"/>
                <a:gd name="T30" fmla="*/ 35 w 122"/>
                <a:gd name="T31" fmla="*/ 99 h 123"/>
                <a:gd name="T32" fmla="*/ 41 w 122"/>
                <a:gd name="T33" fmla="*/ 99 h 123"/>
                <a:gd name="T34" fmla="*/ 58 w 122"/>
                <a:gd name="T35" fmla="*/ 116 h 123"/>
                <a:gd name="T36" fmla="*/ 66 w 122"/>
                <a:gd name="T37" fmla="*/ 116 h 123"/>
                <a:gd name="T38" fmla="*/ 75 w 122"/>
                <a:gd name="T39" fmla="*/ 124 h 123"/>
                <a:gd name="T40" fmla="*/ 90 w 122"/>
                <a:gd name="T41" fmla="*/ 116 h 123"/>
                <a:gd name="T42" fmla="*/ 107 w 122"/>
                <a:gd name="T43" fmla="*/ 124 h 12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22" h="123">
                  <a:moveTo>
                    <a:pt x="105" y="122"/>
                  </a:moveTo>
                  <a:lnTo>
                    <a:pt x="114" y="105"/>
                  </a:lnTo>
                  <a:lnTo>
                    <a:pt x="121" y="97"/>
                  </a:lnTo>
                  <a:lnTo>
                    <a:pt x="114" y="56"/>
                  </a:lnTo>
                  <a:lnTo>
                    <a:pt x="121" y="40"/>
                  </a:lnTo>
                  <a:lnTo>
                    <a:pt x="114" y="25"/>
                  </a:lnTo>
                  <a:lnTo>
                    <a:pt x="105" y="15"/>
                  </a:lnTo>
                  <a:lnTo>
                    <a:pt x="89" y="15"/>
                  </a:lnTo>
                  <a:lnTo>
                    <a:pt x="65" y="9"/>
                  </a:lnTo>
                  <a:lnTo>
                    <a:pt x="65" y="15"/>
                  </a:lnTo>
                  <a:lnTo>
                    <a:pt x="57" y="15"/>
                  </a:lnTo>
                  <a:lnTo>
                    <a:pt x="49" y="0"/>
                  </a:lnTo>
                  <a:lnTo>
                    <a:pt x="0" y="25"/>
                  </a:lnTo>
                  <a:lnTo>
                    <a:pt x="9" y="80"/>
                  </a:lnTo>
                  <a:lnTo>
                    <a:pt x="17" y="89"/>
                  </a:lnTo>
                  <a:lnTo>
                    <a:pt x="34" y="97"/>
                  </a:lnTo>
                  <a:lnTo>
                    <a:pt x="40" y="97"/>
                  </a:lnTo>
                  <a:lnTo>
                    <a:pt x="57" y="114"/>
                  </a:lnTo>
                  <a:lnTo>
                    <a:pt x="65" y="114"/>
                  </a:lnTo>
                  <a:lnTo>
                    <a:pt x="74" y="122"/>
                  </a:lnTo>
                  <a:lnTo>
                    <a:pt x="89" y="114"/>
                  </a:lnTo>
                  <a:lnTo>
                    <a:pt x="105" y="12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25" name="Freeform 122">
              <a:extLst>
                <a:ext uri="{FF2B5EF4-FFF2-40B4-BE49-F238E27FC236}">
                  <a16:creationId xmlns:a16="http://schemas.microsoft.com/office/drawing/2014/main" id="{0F5ADF95-DE1A-7A4E-B733-AD61FB3B8C92}"/>
                </a:ext>
              </a:extLst>
            </p:cNvPr>
            <p:cNvSpPr>
              <a:spLocks noChangeAspect="1"/>
            </p:cNvSpPr>
            <p:nvPr/>
          </p:nvSpPr>
          <p:spPr bwMode="gray">
            <a:xfrm>
              <a:off x="5974422" y="3396826"/>
              <a:ext cx="202909" cy="274608"/>
            </a:xfrm>
            <a:custGeom>
              <a:avLst/>
              <a:gdLst>
                <a:gd name="T0" fmla="*/ 65 w 115"/>
                <a:gd name="T1" fmla="*/ 25 h 155"/>
                <a:gd name="T2" fmla="*/ 98 w 115"/>
                <a:gd name="T3" fmla="*/ 9 h 155"/>
                <a:gd name="T4" fmla="*/ 98 w 115"/>
                <a:gd name="T5" fmla="*/ 15 h 155"/>
                <a:gd name="T6" fmla="*/ 90 w 115"/>
                <a:gd name="T7" fmla="*/ 15 h 155"/>
                <a:gd name="T8" fmla="*/ 106 w 115"/>
                <a:gd name="T9" fmla="*/ 25 h 155"/>
                <a:gd name="T10" fmla="*/ 115 w 115"/>
                <a:gd name="T11" fmla="*/ 81 h 155"/>
                <a:gd name="T12" fmla="*/ 106 w 115"/>
                <a:gd name="T13" fmla="*/ 81 h 155"/>
                <a:gd name="T14" fmla="*/ 90 w 115"/>
                <a:gd name="T15" fmla="*/ 90 h 155"/>
                <a:gd name="T16" fmla="*/ 74 w 115"/>
                <a:gd name="T17" fmla="*/ 98 h 155"/>
                <a:gd name="T18" fmla="*/ 83 w 115"/>
                <a:gd name="T19" fmla="*/ 115 h 155"/>
                <a:gd name="T20" fmla="*/ 98 w 115"/>
                <a:gd name="T21" fmla="*/ 132 h 155"/>
                <a:gd name="T22" fmla="*/ 90 w 115"/>
                <a:gd name="T23" fmla="*/ 139 h 155"/>
                <a:gd name="T24" fmla="*/ 90 w 115"/>
                <a:gd name="T25" fmla="*/ 148 h 155"/>
                <a:gd name="T26" fmla="*/ 57 w 115"/>
                <a:gd name="T27" fmla="*/ 156 h 155"/>
                <a:gd name="T28" fmla="*/ 42 w 115"/>
                <a:gd name="T29" fmla="*/ 156 h 155"/>
                <a:gd name="T30" fmla="*/ 17 w 115"/>
                <a:gd name="T31" fmla="*/ 156 h 155"/>
                <a:gd name="T32" fmla="*/ 23 w 115"/>
                <a:gd name="T33" fmla="*/ 132 h 155"/>
                <a:gd name="T34" fmla="*/ 0 w 115"/>
                <a:gd name="T35" fmla="*/ 115 h 155"/>
                <a:gd name="T36" fmla="*/ 0 w 115"/>
                <a:gd name="T37" fmla="*/ 106 h 155"/>
                <a:gd name="T38" fmla="*/ 0 w 115"/>
                <a:gd name="T39" fmla="*/ 90 h 155"/>
                <a:gd name="T40" fmla="*/ 0 w 115"/>
                <a:gd name="T41" fmla="*/ 66 h 155"/>
                <a:gd name="T42" fmla="*/ 8 w 115"/>
                <a:gd name="T43" fmla="*/ 57 h 155"/>
                <a:gd name="T44" fmla="*/ 17 w 115"/>
                <a:gd name="T45" fmla="*/ 33 h 155"/>
                <a:gd name="T46" fmla="*/ 32 w 115"/>
                <a:gd name="T47" fmla="*/ 33 h 155"/>
                <a:gd name="T48" fmla="*/ 42 w 115"/>
                <a:gd name="T49" fmla="*/ 15 h 155"/>
                <a:gd name="T50" fmla="*/ 32 w 115"/>
                <a:gd name="T51" fmla="*/ 15 h 155"/>
                <a:gd name="T52" fmla="*/ 42 w 115"/>
                <a:gd name="T53" fmla="*/ 9 h 155"/>
                <a:gd name="T54" fmla="*/ 32 w 115"/>
                <a:gd name="T55" fmla="*/ 0 h 155"/>
                <a:gd name="T56" fmla="*/ 42 w 115"/>
                <a:gd name="T57" fmla="*/ 0 h 155"/>
                <a:gd name="T58" fmla="*/ 48 w 115"/>
                <a:gd name="T59" fmla="*/ 0 h 155"/>
                <a:gd name="T60" fmla="*/ 48 w 115"/>
                <a:gd name="T61" fmla="*/ 9 h 155"/>
                <a:gd name="T62" fmla="*/ 65 w 115"/>
                <a:gd name="T63" fmla="*/ 15 h 155"/>
                <a:gd name="T64" fmla="*/ 57 w 115"/>
                <a:gd name="T65" fmla="*/ 25 h 155"/>
                <a:gd name="T66" fmla="*/ 65 w 115"/>
                <a:gd name="T67" fmla="*/ 25 h 15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15" h="155">
                  <a:moveTo>
                    <a:pt x="64" y="25"/>
                  </a:moveTo>
                  <a:lnTo>
                    <a:pt x="97" y="9"/>
                  </a:lnTo>
                  <a:lnTo>
                    <a:pt x="97" y="15"/>
                  </a:lnTo>
                  <a:lnTo>
                    <a:pt x="89" y="15"/>
                  </a:lnTo>
                  <a:lnTo>
                    <a:pt x="105" y="25"/>
                  </a:lnTo>
                  <a:lnTo>
                    <a:pt x="114" y="80"/>
                  </a:lnTo>
                  <a:lnTo>
                    <a:pt x="105" y="80"/>
                  </a:lnTo>
                  <a:lnTo>
                    <a:pt x="89" y="89"/>
                  </a:lnTo>
                  <a:lnTo>
                    <a:pt x="73" y="97"/>
                  </a:lnTo>
                  <a:lnTo>
                    <a:pt x="82" y="114"/>
                  </a:lnTo>
                  <a:lnTo>
                    <a:pt x="97" y="130"/>
                  </a:lnTo>
                  <a:lnTo>
                    <a:pt x="89" y="137"/>
                  </a:lnTo>
                  <a:lnTo>
                    <a:pt x="89" y="146"/>
                  </a:lnTo>
                  <a:lnTo>
                    <a:pt x="57" y="154"/>
                  </a:lnTo>
                  <a:lnTo>
                    <a:pt x="42" y="154"/>
                  </a:lnTo>
                  <a:lnTo>
                    <a:pt x="17" y="154"/>
                  </a:lnTo>
                  <a:lnTo>
                    <a:pt x="23" y="130"/>
                  </a:lnTo>
                  <a:lnTo>
                    <a:pt x="0" y="114"/>
                  </a:lnTo>
                  <a:lnTo>
                    <a:pt x="0" y="105"/>
                  </a:lnTo>
                  <a:lnTo>
                    <a:pt x="0" y="89"/>
                  </a:lnTo>
                  <a:lnTo>
                    <a:pt x="0" y="65"/>
                  </a:lnTo>
                  <a:lnTo>
                    <a:pt x="8" y="56"/>
                  </a:lnTo>
                  <a:lnTo>
                    <a:pt x="17" y="33"/>
                  </a:lnTo>
                  <a:lnTo>
                    <a:pt x="32" y="33"/>
                  </a:lnTo>
                  <a:lnTo>
                    <a:pt x="42" y="15"/>
                  </a:lnTo>
                  <a:lnTo>
                    <a:pt x="32" y="15"/>
                  </a:lnTo>
                  <a:lnTo>
                    <a:pt x="42" y="9"/>
                  </a:lnTo>
                  <a:lnTo>
                    <a:pt x="32" y="0"/>
                  </a:lnTo>
                  <a:lnTo>
                    <a:pt x="42" y="0"/>
                  </a:lnTo>
                  <a:lnTo>
                    <a:pt x="48" y="0"/>
                  </a:lnTo>
                  <a:lnTo>
                    <a:pt x="48" y="9"/>
                  </a:lnTo>
                  <a:lnTo>
                    <a:pt x="64" y="15"/>
                  </a:lnTo>
                  <a:lnTo>
                    <a:pt x="57" y="25"/>
                  </a:lnTo>
                  <a:lnTo>
                    <a:pt x="64" y="25"/>
                  </a:lnTo>
                </a:path>
              </a:pathLst>
            </a:custGeom>
            <a:solidFill>
              <a:srgbClr val="1C4689"/>
            </a:solid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26" name="Freeform 123">
              <a:extLst>
                <a:ext uri="{FF2B5EF4-FFF2-40B4-BE49-F238E27FC236}">
                  <a16:creationId xmlns:a16="http://schemas.microsoft.com/office/drawing/2014/main" id="{50E2FE7F-508B-FE40-A5A9-2FEDC3BF99E2}"/>
                </a:ext>
              </a:extLst>
            </p:cNvPr>
            <p:cNvSpPr>
              <a:spLocks noChangeAspect="1"/>
            </p:cNvSpPr>
            <p:nvPr/>
          </p:nvSpPr>
          <p:spPr bwMode="gray">
            <a:xfrm>
              <a:off x="6047889" y="3611965"/>
              <a:ext cx="174922" cy="87455"/>
            </a:xfrm>
            <a:custGeom>
              <a:avLst/>
              <a:gdLst>
                <a:gd name="T0" fmla="*/ 0 w 98"/>
                <a:gd name="T1" fmla="*/ 33 h 49"/>
                <a:gd name="T2" fmla="*/ 15 w 98"/>
                <a:gd name="T3" fmla="*/ 33 h 49"/>
                <a:gd name="T4" fmla="*/ 48 w 98"/>
                <a:gd name="T5" fmla="*/ 24 h 49"/>
                <a:gd name="T6" fmla="*/ 48 w 98"/>
                <a:gd name="T7" fmla="*/ 15 h 49"/>
                <a:gd name="T8" fmla="*/ 56 w 98"/>
                <a:gd name="T9" fmla="*/ 8 h 49"/>
                <a:gd name="T10" fmla="*/ 73 w 98"/>
                <a:gd name="T11" fmla="*/ 8 h 49"/>
                <a:gd name="T12" fmla="*/ 73 w 98"/>
                <a:gd name="T13" fmla="*/ 0 h 49"/>
                <a:gd name="T14" fmla="*/ 99 w 98"/>
                <a:gd name="T15" fmla="*/ 8 h 49"/>
                <a:gd name="T16" fmla="*/ 99 w 98"/>
                <a:gd name="T17" fmla="*/ 24 h 49"/>
                <a:gd name="T18" fmla="*/ 89 w 98"/>
                <a:gd name="T19" fmla="*/ 41 h 49"/>
                <a:gd name="T20" fmla="*/ 56 w 98"/>
                <a:gd name="T21" fmla="*/ 49 h 49"/>
                <a:gd name="T22" fmla="*/ 41 w 98"/>
                <a:gd name="T23" fmla="*/ 41 h 49"/>
                <a:gd name="T24" fmla="*/ 15 w 98"/>
                <a:gd name="T25" fmla="*/ 41 h 49"/>
                <a:gd name="T26" fmla="*/ 6 w 98"/>
                <a:gd name="T27" fmla="*/ 41 h 49"/>
                <a:gd name="T28" fmla="*/ 0 w 98"/>
                <a:gd name="T29" fmla="*/ 33 h 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8" h="49">
                  <a:moveTo>
                    <a:pt x="0" y="32"/>
                  </a:moveTo>
                  <a:lnTo>
                    <a:pt x="15" y="32"/>
                  </a:lnTo>
                  <a:lnTo>
                    <a:pt x="47" y="24"/>
                  </a:lnTo>
                  <a:lnTo>
                    <a:pt x="47" y="15"/>
                  </a:lnTo>
                  <a:lnTo>
                    <a:pt x="55" y="8"/>
                  </a:lnTo>
                  <a:lnTo>
                    <a:pt x="72" y="8"/>
                  </a:lnTo>
                  <a:lnTo>
                    <a:pt x="72" y="0"/>
                  </a:lnTo>
                  <a:lnTo>
                    <a:pt x="97" y="8"/>
                  </a:lnTo>
                  <a:lnTo>
                    <a:pt x="97" y="24"/>
                  </a:lnTo>
                  <a:lnTo>
                    <a:pt x="87" y="40"/>
                  </a:lnTo>
                  <a:lnTo>
                    <a:pt x="55" y="48"/>
                  </a:lnTo>
                  <a:lnTo>
                    <a:pt x="40" y="40"/>
                  </a:lnTo>
                  <a:lnTo>
                    <a:pt x="15" y="40"/>
                  </a:lnTo>
                  <a:lnTo>
                    <a:pt x="6" y="40"/>
                  </a:lnTo>
                  <a:lnTo>
                    <a:pt x="0" y="3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27" name="Line 124">
              <a:extLst>
                <a:ext uri="{FF2B5EF4-FFF2-40B4-BE49-F238E27FC236}">
                  <a16:creationId xmlns:a16="http://schemas.microsoft.com/office/drawing/2014/main" id="{F01D523C-7E3B-234C-832E-0E91A46203F2}"/>
                </a:ext>
              </a:extLst>
            </p:cNvPr>
            <p:cNvSpPr>
              <a:spLocks noChangeAspect="1" noChangeShapeType="1"/>
            </p:cNvSpPr>
            <p:nvPr/>
          </p:nvSpPr>
          <p:spPr bwMode="gray">
            <a:xfrm flipH="1" flipV="1">
              <a:off x="6047889" y="3669685"/>
              <a:ext cx="10495" cy="13993"/>
            </a:xfrm>
            <a:prstGeom prst="line">
              <a:avLst/>
            </a:prstGeom>
            <a:grpFill/>
            <a:ln w="9525">
              <a:solidFill>
                <a:schemeClr val="bg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39" tIns="45719" rIns="91439" bIns="45719" numCol="1" anchor="ctr"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28" name="Freeform 125">
              <a:extLst>
                <a:ext uri="{FF2B5EF4-FFF2-40B4-BE49-F238E27FC236}">
                  <a16:creationId xmlns:a16="http://schemas.microsoft.com/office/drawing/2014/main" id="{7C6755D5-7F3B-AC42-9EAA-3EB1E5A2F4AF}"/>
                </a:ext>
              </a:extLst>
            </p:cNvPr>
            <p:cNvSpPr>
              <a:spLocks noChangeAspect="1"/>
            </p:cNvSpPr>
            <p:nvPr/>
          </p:nvSpPr>
          <p:spPr bwMode="gray">
            <a:xfrm>
              <a:off x="6047889" y="3669685"/>
              <a:ext cx="29737" cy="29735"/>
            </a:xfrm>
            <a:custGeom>
              <a:avLst/>
              <a:gdLst>
                <a:gd name="T0" fmla="*/ 16 w 17"/>
                <a:gd name="T1" fmla="*/ 16 h 17"/>
                <a:gd name="T2" fmla="*/ 0 w 17"/>
                <a:gd name="T3" fmla="*/ 0 h 17"/>
                <a:gd name="T4" fmla="*/ 16 w 17"/>
                <a:gd name="T5" fmla="*/ 16 h 17"/>
                <a:gd name="T6" fmla="*/ 0 60000 65536"/>
                <a:gd name="T7" fmla="*/ 0 60000 65536"/>
                <a:gd name="T8" fmla="*/ 0 60000 65536"/>
              </a:gdLst>
              <a:ahLst/>
              <a:cxnLst>
                <a:cxn ang="T6">
                  <a:pos x="T0" y="T1"/>
                </a:cxn>
                <a:cxn ang="T7">
                  <a:pos x="T2" y="T3"/>
                </a:cxn>
                <a:cxn ang="T8">
                  <a:pos x="T4" y="T5"/>
                </a:cxn>
              </a:cxnLst>
              <a:rect l="0" t="0" r="r" b="b"/>
              <a:pathLst>
                <a:path w="17" h="17">
                  <a:moveTo>
                    <a:pt x="16" y="16"/>
                  </a:moveTo>
                  <a:lnTo>
                    <a:pt x="0" y="0"/>
                  </a:lnTo>
                  <a:lnTo>
                    <a:pt x="16" y="1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29" name="Line 126">
              <a:extLst>
                <a:ext uri="{FF2B5EF4-FFF2-40B4-BE49-F238E27FC236}">
                  <a16:creationId xmlns:a16="http://schemas.microsoft.com/office/drawing/2014/main" id="{AB851C8D-179B-874C-A65C-2E674F06B57D}"/>
                </a:ext>
              </a:extLst>
            </p:cNvPr>
            <p:cNvSpPr>
              <a:spLocks noChangeAspect="1" noChangeShapeType="1"/>
            </p:cNvSpPr>
            <p:nvPr/>
          </p:nvSpPr>
          <p:spPr bwMode="gray">
            <a:xfrm flipH="1" flipV="1">
              <a:off x="6047889" y="3669685"/>
              <a:ext cx="10495" cy="13993"/>
            </a:xfrm>
            <a:prstGeom prst="line">
              <a:avLst/>
            </a:prstGeom>
            <a:grpFill/>
            <a:ln w="9525">
              <a:solidFill>
                <a:schemeClr val="bg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39" tIns="45719" rIns="91439" bIns="45719" numCol="1" anchor="ctr"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30" name="Freeform 127">
              <a:extLst>
                <a:ext uri="{FF2B5EF4-FFF2-40B4-BE49-F238E27FC236}">
                  <a16:creationId xmlns:a16="http://schemas.microsoft.com/office/drawing/2014/main" id="{D9E8D308-6F62-A340-ADFC-854FEE03CFD0}"/>
                </a:ext>
              </a:extLst>
            </p:cNvPr>
            <p:cNvSpPr>
              <a:spLocks noChangeAspect="1"/>
            </p:cNvSpPr>
            <p:nvPr/>
          </p:nvSpPr>
          <p:spPr bwMode="gray">
            <a:xfrm>
              <a:off x="6047889" y="3669685"/>
              <a:ext cx="29737" cy="29735"/>
            </a:xfrm>
            <a:custGeom>
              <a:avLst/>
              <a:gdLst>
                <a:gd name="T0" fmla="*/ 16 w 17"/>
                <a:gd name="T1" fmla="*/ 16 h 17"/>
                <a:gd name="T2" fmla="*/ 0 w 17"/>
                <a:gd name="T3" fmla="*/ 0 h 17"/>
                <a:gd name="T4" fmla="*/ 16 w 17"/>
                <a:gd name="T5" fmla="*/ 16 h 17"/>
                <a:gd name="T6" fmla="*/ 0 60000 65536"/>
                <a:gd name="T7" fmla="*/ 0 60000 65536"/>
                <a:gd name="T8" fmla="*/ 0 60000 65536"/>
              </a:gdLst>
              <a:ahLst/>
              <a:cxnLst>
                <a:cxn ang="T6">
                  <a:pos x="T0" y="T1"/>
                </a:cxn>
                <a:cxn ang="T7">
                  <a:pos x="T2" y="T3"/>
                </a:cxn>
                <a:cxn ang="T8">
                  <a:pos x="T4" y="T5"/>
                </a:cxn>
              </a:cxnLst>
              <a:rect l="0" t="0" r="r" b="b"/>
              <a:pathLst>
                <a:path w="17" h="17">
                  <a:moveTo>
                    <a:pt x="16" y="16"/>
                  </a:moveTo>
                  <a:lnTo>
                    <a:pt x="0" y="0"/>
                  </a:lnTo>
                  <a:lnTo>
                    <a:pt x="16" y="1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31" name="Freeform 128">
              <a:extLst>
                <a:ext uri="{FF2B5EF4-FFF2-40B4-BE49-F238E27FC236}">
                  <a16:creationId xmlns:a16="http://schemas.microsoft.com/office/drawing/2014/main" id="{C3EC05A6-464A-2A4F-8313-EAEA909E407D}"/>
                </a:ext>
              </a:extLst>
            </p:cNvPr>
            <p:cNvSpPr>
              <a:spLocks noChangeAspect="1"/>
            </p:cNvSpPr>
            <p:nvPr/>
          </p:nvSpPr>
          <p:spPr bwMode="gray">
            <a:xfrm>
              <a:off x="5974422" y="3669685"/>
              <a:ext cx="101454" cy="57720"/>
            </a:xfrm>
            <a:custGeom>
              <a:avLst/>
              <a:gdLst>
                <a:gd name="T0" fmla="*/ 17 w 58"/>
                <a:gd name="T1" fmla="*/ 32 h 33"/>
                <a:gd name="T2" fmla="*/ 32 w 58"/>
                <a:gd name="T3" fmla="*/ 23 h 33"/>
                <a:gd name="T4" fmla="*/ 42 w 58"/>
                <a:gd name="T5" fmla="*/ 23 h 33"/>
                <a:gd name="T6" fmla="*/ 42 w 58"/>
                <a:gd name="T7" fmla="*/ 16 h 33"/>
                <a:gd name="T8" fmla="*/ 48 w 58"/>
                <a:gd name="T9" fmla="*/ 23 h 33"/>
                <a:gd name="T10" fmla="*/ 57 w 58"/>
                <a:gd name="T11" fmla="*/ 8 h 33"/>
                <a:gd name="T12" fmla="*/ 48 w 58"/>
                <a:gd name="T13" fmla="*/ 8 h 33"/>
                <a:gd name="T14" fmla="*/ 42 w 58"/>
                <a:gd name="T15" fmla="*/ 0 h 33"/>
                <a:gd name="T16" fmla="*/ 17 w 58"/>
                <a:gd name="T17" fmla="*/ 0 h 33"/>
                <a:gd name="T18" fmla="*/ 8 w 58"/>
                <a:gd name="T19" fmla="*/ 0 h 33"/>
                <a:gd name="T20" fmla="*/ 0 w 58"/>
                <a:gd name="T21" fmla="*/ 16 h 33"/>
                <a:gd name="T22" fmla="*/ 0 w 58"/>
                <a:gd name="T23" fmla="*/ 23 h 33"/>
                <a:gd name="T24" fmla="*/ 8 w 58"/>
                <a:gd name="T25" fmla="*/ 16 h 33"/>
                <a:gd name="T26" fmla="*/ 8 w 58"/>
                <a:gd name="T27" fmla="*/ 32 h 33"/>
                <a:gd name="T28" fmla="*/ 17 w 58"/>
                <a:gd name="T29" fmla="*/ 32 h 3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8" h="33">
                  <a:moveTo>
                    <a:pt x="17" y="32"/>
                  </a:moveTo>
                  <a:lnTo>
                    <a:pt x="32" y="23"/>
                  </a:lnTo>
                  <a:lnTo>
                    <a:pt x="42" y="23"/>
                  </a:lnTo>
                  <a:lnTo>
                    <a:pt x="42" y="16"/>
                  </a:lnTo>
                  <a:lnTo>
                    <a:pt x="48" y="23"/>
                  </a:lnTo>
                  <a:lnTo>
                    <a:pt x="57" y="8"/>
                  </a:lnTo>
                  <a:lnTo>
                    <a:pt x="48" y="8"/>
                  </a:lnTo>
                  <a:lnTo>
                    <a:pt x="42" y="0"/>
                  </a:lnTo>
                  <a:lnTo>
                    <a:pt x="17" y="0"/>
                  </a:lnTo>
                  <a:lnTo>
                    <a:pt x="8" y="0"/>
                  </a:lnTo>
                  <a:lnTo>
                    <a:pt x="0" y="16"/>
                  </a:lnTo>
                  <a:lnTo>
                    <a:pt x="0" y="23"/>
                  </a:lnTo>
                  <a:lnTo>
                    <a:pt x="8" y="16"/>
                  </a:lnTo>
                  <a:lnTo>
                    <a:pt x="8" y="32"/>
                  </a:lnTo>
                  <a:lnTo>
                    <a:pt x="17" y="32"/>
                  </a:lnTo>
                </a:path>
              </a:pathLst>
            </a:custGeom>
            <a:solidFill>
              <a:schemeClr val="accent2"/>
            </a:solidFill>
            <a:ln w="9525" cap="rnd" cmpd="sng">
              <a:solidFill>
                <a:schemeClr val="bg1"/>
              </a:solidFill>
              <a:prstDash val="solid"/>
              <a:round/>
              <a:headEnd/>
              <a:tailEnd/>
            </a:ln>
            <a:effec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32" name="Freeform 129">
              <a:extLst>
                <a:ext uri="{FF2B5EF4-FFF2-40B4-BE49-F238E27FC236}">
                  <a16:creationId xmlns:a16="http://schemas.microsoft.com/office/drawing/2014/main" id="{3BA1718D-AFE3-8A42-A45D-DB095203E6FC}"/>
                </a:ext>
              </a:extLst>
            </p:cNvPr>
            <p:cNvSpPr>
              <a:spLocks noChangeAspect="1"/>
            </p:cNvSpPr>
            <p:nvPr/>
          </p:nvSpPr>
          <p:spPr bwMode="gray">
            <a:xfrm>
              <a:off x="5726033" y="3536754"/>
              <a:ext cx="290370" cy="290350"/>
            </a:xfrm>
            <a:custGeom>
              <a:avLst/>
              <a:gdLst>
                <a:gd name="T0" fmla="*/ 99 w 163"/>
                <a:gd name="T1" fmla="*/ 0 h 163"/>
                <a:gd name="T2" fmla="*/ 84 w 163"/>
                <a:gd name="T3" fmla="*/ 9 h 163"/>
                <a:gd name="T4" fmla="*/ 84 w 163"/>
                <a:gd name="T5" fmla="*/ 25 h 163"/>
                <a:gd name="T6" fmla="*/ 67 w 163"/>
                <a:gd name="T7" fmla="*/ 35 h 163"/>
                <a:gd name="T8" fmla="*/ 58 w 163"/>
                <a:gd name="T9" fmla="*/ 43 h 163"/>
                <a:gd name="T10" fmla="*/ 51 w 163"/>
                <a:gd name="T11" fmla="*/ 43 h 163"/>
                <a:gd name="T12" fmla="*/ 43 w 163"/>
                <a:gd name="T13" fmla="*/ 35 h 163"/>
                <a:gd name="T14" fmla="*/ 35 w 163"/>
                <a:gd name="T15" fmla="*/ 35 h 163"/>
                <a:gd name="T16" fmla="*/ 43 w 163"/>
                <a:gd name="T17" fmla="*/ 51 h 163"/>
                <a:gd name="T18" fmla="*/ 25 w 163"/>
                <a:gd name="T19" fmla="*/ 58 h 163"/>
                <a:gd name="T20" fmla="*/ 25 w 163"/>
                <a:gd name="T21" fmla="*/ 51 h 163"/>
                <a:gd name="T22" fmla="*/ 0 w 163"/>
                <a:gd name="T23" fmla="*/ 58 h 163"/>
                <a:gd name="T24" fmla="*/ 0 w 163"/>
                <a:gd name="T25" fmla="*/ 67 h 163"/>
                <a:gd name="T26" fmla="*/ 35 w 163"/>
                <a:gd name="T27" fmla="*/ 75 h 163"/>
                <a:gd name="T28" fmla="*/ 51 w 163"/>
                <a:gd name="T29" fmla="*/ 99 h 163"/>
                <a:gd name="T30" fmla="*/ 51 w 163"/>
                <a:gd name="T31" fmla="*/ 108 h 163"/>
                <a:gd name="T32" fmla="*/ 43 w 163"/>
                <a:gd name="T33" fmla="*/ 150 h 163"/>
                <a:gd name="T34" fmla="*/ 58 w 163"/>
                <a:gd name="T35" fmla="*/ 159 h 163"/>
                <a:gd name="T36" fmla="*/ 99 w 163"/>
                <a:gd name="T37" fmla="*/ 165 h 163"/>
                <a:gd name="T38" fmla="*/ 99 w 163"/>
                <a:gd name="T39" fmla="*/ 159 h 163"/>
                <a:gd name="T40" fmla="*/ 117 w 163"/>
                <a:gd name="T41" fmla="*/ 150 h 163"/>
                <a:gd name="T42" fmla="*/ 142 w 163"/>
                <a:gd name="T43" fmla="*/ 159 h 163"/>
                <a:gd name="T44" fmla="*/ 150 w 163"/>
                <a:gd name="T45" fmla="*/ 159 h 163"/>
                <a:gd name="T46" fmla="*/ 159 w 163"/>
                <a:gd name="T47" fmla="*/ 140 h 163"/>
                <a:gd name="T48" fmla="*/ 150 w 163"/>
                <a:gd name="T49" fmla="*/ 124 h 163"/>
                <a:gd name="T50" fmla="*/ 150 w 163"/>
                <a:gd name="T51" fmla="*/ 108 h 163"/>
                <a:gd name="T52" fmla="*/ 150 w 163"/>
                <a:gd name="T53" fmla="*/ 92 h 163"/>
                <a:gd name="T54" fmla="*/ 142 w 163"/>
                <a:gd name="T55" fmla="*/ 99 h 163"/>
                <a:gd name="T56" fmla="*/ 142 w 163"/>
                <a:gd name="T57" fmla="*/ 92 h 163"/>
                <a:gd name="T58" fmla="*/ 150 w 163"/>
                <a:gd name="T59" fmla="*/ 75 h 163"/>
                <a:gd name="T60" fmla="*/ 159 w 163"/>
                <a:gd name="T61" fmla="*/ 75 h 163"/>
                <a:gd name="T62" fmla="*/ 165 w 163"/>
                <a:gd name="T63" fmla="*/ 51 h 163"/>
                <a:gd name="T64" fmla="*/ 142 w 163"/>
                <a:gd name="T65" fmla="*/ 35 h 163"/>
                <a:gd name="T66" fmla="*/ 133 w 163"/>
                <a:gd name="T67" fmla="*/ 35 h 163"/>
                <a:gd name="T68" fmla="*/ 124 w 163"/>
                <a:gd name="T69" fmla="*/ 35 h 163"/>
                <a:gd name="T70" fmla="*/ 124 w 163"/>
                <a:gd name="T71" fmla="*/ 25 h 163"/>
                <a:gd name="T72" fmla="*/ 117 w 163"/>
                <a:gd name="T73" fmla="*/ 25 h 163"/>
                <a:gd name="T74" fmla="*/ 117 w 163"/>
                <a:gd name="T75" fmla="*/ 17 h 163"/>
                <a:gd name="T76" fmla="*/ 99 w 163"/>
                <a:gd name="T77" fmla="*/ 9 h 163"/>
                <a:gd name="T78" fmla="*/ 99 w 163"/>
                <a:gd name="T79" fmla="*/ 0 h 16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63" h="163">
                  <a:moveTo>
                    <a:pt x="97" y="0"/>
                  </a:moveTo>
                  <a:lnTo>
                    <a:pt x="82" y="9"/>
                  </a:lnTo>
                  <a:lnTo>
                    <a:pt x="82" y="25"/>
                  </a:lnTo>
                  <a:lnTo>
                    <a:pt x="66" y="34"/>
                  </a:lnTo>
                  <a:lnTo>
                    <a:pt x="57" y="42"/>
                  </a:lnTo>
                  <a:lnTo>
                    <a:pt x="50" y="42"/>
                  </a:lnTo>
                  <a:lnTo>
                    <a:pt x="42" y="34"/>
                  </a:lnTo>
                  <a:lnTo>
                    <a:pt x="34" y="34"/>
                  </a:lnTo>
                  <a:lnTo>
                    <a:pt x="42" y="50"/>
                  </a:lnTo>
                  <a:lnTo>
                    <a:pt x="25" y="57"/>
                  </a:lnTo>
                  <a:lnTo>
                    <a:pt x="25" y="50"/>
                  </a:lnTo>
                  <a:lnTo>
                    <a:pt x="0" y="57"/>
                  </a:lnTo>
                  <a:lnTo>
                    <a:pt x="0" y="66"/>
                  </a:lnTo>
                  <a:lnTo>
                    <a:pt x="34" y="74"/>
                  </a:lnTo>
                  <a:lnTo>
                    <a:pt x="50" y="97"/>
                  </a:lnTo>
                  <a:lnTo>
                    <a:pt x="50" y="106"/>
                  </a:lnTo>
                  <a:lnTo>
                    <a:pt x="42" y="147"/>
                  </a:lnTo>
                  <a:lnTo>
                    <a:pt x="57" y="156"/>
                  </a:lnTo>
                  <a:lnTo>
                    <a:pt x="97" y="162"/>
                  </a:lnTo>
                  <a:lnTo>
                    <a:pt x="97" y="156"/>
                  </a:lnTo>
                  <a:lnTo>
                    <a:pt x="115" y="147"/>
                  </a:lnTo>
                  <a:lnTo>
                    <a:pt x="139" y="156"/>
                  </a:lnTo>
                  <a:lnTo>
                    <a:pt x="147" y="156"/>
                  </a:lnTo>
                  <a:lnTo>
                    <a:pt x="156" y="137"/>
                  </a:lnTo>
                  <a:lnTo>
                    <a:pt x="147" y="122"/>
                  </a:lnTo>
                  <a:lnTo>
                    <a:pt x="147" y="106"/>
                  </a:lnTo>
                  <a:lnTo>
                    <a:pt x="147" y="90"/>
                  </a:lnTo>
                  <a:lnTo>
                    <a:pt x="139" y="97"/>
                  </a:lnTo>
                  <a:lnTo>
                    <a:pt x="139" y="90"/>
                  </a:lnTo>
                  <a:lnTo>
                    <a:pt x="147" y="74"/>
                  </a:lnTo>
                  <a:lnTo>
                    <a:pt x="156" y="74"/>
                  </a:lnTo>
                  <a:lnTo>
                    <a:pt x="162" y="50"/>
                  </a:lnTo>
                  <a:lnTo>
                    <a:pt x="139" y="34"/>
                  </a:lnTo>
                  <a:lnTo>
                    <a:pt x="131" y="34"/>
                  </a:lnTo>
                  <a:lnTo>
                    <a:pt x="122" y="34"/>
                  </a:lnTo>
                  <a:lnTo>
                    <a:pt x="122" y="25"/>
                  </a:lnTo>
                  <a:lnTo>
                    <a:pt x="115" y="25"/>
                  </a:lnTo>
                  <a:lnTo>
                    <a:pt x="115" y="17"/>
                  </a:lnTo>
                  <a:lnTo>
                    <a:pt x="97" y="9"/>
                  </a:lnTo>
                  <a:lnTo>
                    <a:pt x="97" y="0"/>
                  </a:lnTo>
                </a:path>
              </a:pathLst>
            </a:custGeom>
            <a:solidFill>
              <a:srgbClr val="00ADFB"/>
            </a:solid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33" name="Freeform 130">
              <a:extLst>
                <a:ext uri="{FF2B5EF4-FFF2-40B4-BE49-F238E27FC236}">
                  <a16:creationId xmlns:a16="http://schemas.microsoft.com/office/drawing/2014/main" id="{37CD0487-876C-8844-B137-9528E609EE1F}"/>
                </a:ext>
              </a:extLst>
            </p:cNvPr>
            <p:cNvSpPr>
              <a:spLocks noChangeAspect="1"/>
            </p:cNvSpPr>
            <p:nvPr/>
          </p:nvSpPr>
          <p:spPr bwMode="gray">
            <a:xfrm>
              <a:off x="5629827" y="3781627"/>
              <a:ext cx="271128" cy="234379"/>
            </a:xfrm>
            <a:custGeom>
              <a:avLst/>
              <a:gdLst>
                <a:gd name="T0" fmla="*/ 7 w 153"/>
                <a:gd name="T1" fmla="*/ 35 h 132"/>
                <a:gd name="T2" fmla="*/ 41 w 153"/>
                <a:gd name="T3" fmla="*/ 35 h 132"/>
                <a:gd name="T4" fmla="*/ 41 w 153"/>
                <a:gd name="T5" fmla="*/ 43 h 132"/>
                <a:gd name="T6" fmla="*/ 31 w 153"/>
                <a:gd name="T7" fmla="*/ 51 h 132"/>
                <a:gd name="T8" fmla="*/ 31 w 153"/>
                <a:gd name="T9" fmla="*/ 67 h 132"/>
                <a:gd name="T10" fmla="*/ 24 w 153"/>
                <a:gd name="T11" fmla="*/ 76 h 132"/>
                <a:gd name="T12" fmla="*/ 31 w 153"/>
                <a:gd name="T13" fmla="*/ 101 h 132"/>
                <a:gd name="T14" fmla="*/ 24 w 153"/>
                <a:gd name="T15" fmla="*/ 117 h 132"/>
                <a:gd name="T16" fmla="*/ 50 w 153"/>
                <a:gd name="T17" fmla="*/ 133 h 132"/>
                <a:gd name="T18" fmla="*/ 56 w 153"/>
                <a:gd name="T19" fmla="*/ 126 h 132"/>
                <a:gd name="T20" fmla="*/ 90 w 153"/>
                <a:gd name="T21" fmla="*/ 126 h 132"/>
                <a:gd name="T22" fmla="*/ 123 w 153"/>
                <a:gd name="T23" fmla="*/ 92 h 132"/>
                <a:gd name="T24" fmla="*/ 113 w 153"/>
                <a:gd name="T25" fmla="*/ 76 h 132"/>
                <a:gd name="T26" fmla="*/ 131 w 153"/>
                <a:gd name="T27" fmla="*/ 51 h 132"/>
                <a:gd name="T28" fmla="*/ 154 w 153"/>
                <a:gd name="T29" fmla="*/ 35 h 132"/>
                <a:gd name="T30" fmla="*/ 154 w 153"/>
                <a:gd name="T31" fmla="*/ 25 h 132"/>
                <a:gd name="T32" fmla="*/ 113 w 153"/>
                <a:gd name="T33" fmla="*/ 19 h 132"/>
                <a:gd name="T34" fmla="*/ 98 w 153"/>
                <a:gd name="T35" fmla="*/ 10 h 132"/>
                <a:gd name="T36" fmla="*/ 90 w 153"/>
                <a:gd name="T37" fmla="*/ 10 h 132"/>
                <a:gd name="T38" fmla="*/ 73 w 153"/>
                <a:gd name="T39" fmla="*/ 10 h 132"/>
                <a:gd name="T40" fmla="*/ 65 w 153"/>
                <a:gd name="T41" fmla="*/ 10 h 132"/>
                <a:gd name="T42" fmla="*/ 15 w 153"/>
                <a:gd name="T43" fmla="*/ 0 h 132"/>
                <a:gd name="T44" fmla="*/ 7 w 153"/>
                <a:gd name="T45" fmla="*/ 10 h 132"/>
                <a:gd name="T46" fmla="*/ 0 w 153"/>
                <a:gd name="T47" fmla="*/ 10 h 132"/>
                <a:gd name="T48" fmla="*/ 0 w 153"/>
                <a:gd name="T49" fmla="*/ 19 h 132"/>
                <a:gd name="T50" fmla="*/ 7 w 153"/>
                <a:gd name="T51" fmla="*/ 35 h 1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53" h="132">
                  <a:moveTo>
                    <a:pt x="7" y="34"/>
                  </a:moveTo>
                  <a:lnTo>
                    <a:pt x="40" y="34"/>
                  </a:lnTo>
                  <a:lnTo>
                    <a:pt x="40" y="42"/>
                  </a:lnTo>
                  <a:lnTo>
                    <a:pt x="31" y="50"/>
                  </a:lnTo>
                  <a:lnTo>
                    <a:pt x="31" y="66"/>
                  </a:lnTo>
                  <a:lnTo>
                    <a:pt x="24" y="75"/>
                  </a:lnTo>
                  <a:lnTo>
                    <a:pt x="31" y="99"/>
                  </a:lnTo>
                  <a:lnTo>
                    <a:pt x="24" y="115"/>
                  </a:lnTo>
                  <a:lnTo>
                    <a:pt x="49" y="131"/>
                  </a:lnTo>
                  <a:lnTo>
                    <a:pt x="55" y="124"/>
                  </a:lnTo>
                  <a:lnTo>
                    <a:pt x="89" y="124"/>
                  </a:lnTo>
                  <a:lnTo>
                    <a:pt x="121" y="91"/>
                  </a:lnTo>
                  <a:lnTo>
                    <a:pt x="112" y="75"/>
                  </a:lnTo>
                  <a:lnTo>
                    <a:pt x="129" y="50"/>
                  </a:lnTo>
                  <a:lnTo>
                    <a:pt x="152" y="34"/>
                  </a:lnTo>
                  <a:lnTo>
                    <a:pt x="152" y="25"/>
                  </a:lnTo>
                  <a:lnTo>
                    <a:pt x="112" y="19"/>
                  </a:lnTo>
                  <a:lnTo>
                    <a:pt x="97" y="10"/>
                  </a:lnTo>
                  <a:lnTo>
                    <a:pt x="89" y="10"/>
                  </a:lnTo>
                  <a:lnTo>
                    <a:pt x="72" y="10"/>
                  </a:lnTo>
                  <a:lnTo>
                    <a:pt x="64" y="10"/>
                  </a:lnTo>
                  <a:lnTo>
                    <a:pt x="15" y="0"/>
                  </a:lnTo>
                  <a:lnTo>
                    <a:pt x="7" y="10"/>
                  </a:lnTo>
                  <a:lnTo>
                    <a:pt x="0" y="10"/>
                  </a:lnTo>
                  <a:lnTo>
                    <a:pt x="0" y="19"/>
                  </a:lnTo>
                  <a:lnTo>
                    <a:pt x="7" y="34"/>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34" name="Freeform 131">
              <a:extLst>
                <a:ext uri="{FF2B5EF4-FFF2-40B4-BE49-F238E27FC236}">
                  <a16:creationId xmlns:a16="http://schemas.microsoft.com/office/drawing/2014/main" id="{A263ABC8-4752-1341-B5D3-6551D71CCBBD}"/>
                </a:ext>
              </a:extLst>
            </p:cNvPr>
            <p:cNvSpPr>
              <a:spLocks noChangeAspect="1"/>
            </p:cNvSpPr>
            <p:nvPr/>
          </p:nvSpPr>
          <p:spPr bwMode="gray">
            <a:xfrm>
              <a:off x="5629827" y="3841097"/>
              <a:ext cx="73467" cy="146924"/>
            </a:xfrm>
            <a:custGeom>
              <a:avLst/>
              <a:gdLst>
                <a:gd name="T0" fmla="*/ 25 w 41"/>
                <a:gd name="T1" fmla="*/ 83 h 82"/>
                <a:gd name="T2" fmla="*/ 32 w 41"/>
                <a:gd name="T3" fmla="*/ 67 h 82"/>
                <a:gd name="T4" fmla="*/ 25 w 41"/>
                <a:gd name="T5" fmla="*/ 42 h 82"/>
                <a:gd name="T6" fmla="*/ 32 w 41"/>
                <a:gd name="T7" fmla="*/ 33 h 82"/>
                <a:gd name="T8" fmla="*/ 32 w 41"/>
                <a:gd name="T9" fmla="*/ 16 h 82"/>
                <a:gd name="T10" fmla="*/ 41 w 41"/>
                <a:gd name="T11" fmla="*/ 8 h 82"/>
                <a:gd name="T12" fmla="*/ 41 w 41"/>
                <a:gd name="T13" fmla="*/ 0 h 82"/>
                <a:gd name="T14" fmla="*/ 7 w 41"/>
                <a:gd name="T15" fmla="*/ 0 h 82"/>
                <a:gd name="T16" fmla="*/ 7 w 41"/>
                <a:gd name="T17" fmla="*/ 16 h 82"/>
                <a:gd name="T18" fmla="*/ 0 w 41"/>
                <a:gd name="T19" fmla="*/ 58 h 82"/>
                <a:gd name="T20" fmla="*/ 7 w 41"/>
                <a:gd name="T21" fmla="*/ 58 h 82"/>
                <a:gd name="T22" fmla="*/ 0 w 41"/>
                <a:gd name="T23" fmla="*/ 83 h 82"/>
                <a:gd name="T24" fmla="*/ 25 w 41"/>
                <a:gd name="T25" fmla="*/ 83 h 8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82">
                  <a:moveTo>
                    <a:pt x="24" y="81"/>
                  </a:moveTo>
                  <a:lnTo>
                    <a:pt x="31" y="65"/>
                  </a:lnTo>
                  <a:lnTo>
                    <a:pt x="24" y="41"/>
                  </a:lnTo>
                  <a:lnTo>
                    <a:pt x="31" y="32"/>
                  </a:lnTo>
                  <a:lnTo>
                    <a:pt x="31" y="16"/>
                  </a:lnTo>
                  <a:lnTo>
                    <a:pt x="40" y="8"/>
                  </a:lnTo>
                  <a:lnTo>
                    <a:pt x="40" y="0"/>
                  </a:lnTo>
                  <a:lnTo>
                    <a:pt x="7" y="0"/>
                  </a:lnTo>
                  <a:lnTo>
                    <a:pt x="7" y="16"/>
                  </a:lnTo>
                  <a:lnTo>
                    <a:pt x="0" y="57"/>
                  </a:lnTo>
                  <a:lnTo>
                    <a:pt x="7" y="57"/>
                  </a:lnTo>
                  <a:lnTo>
                    <a:pt x="0" y="81"/>
                  </a:lnTo>
                  <a:lnTo>
                    <a:pt x="24" y="81"/>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35" name="Freeform 132">
              <a:extLst>
                <a:ext uri="{FF2B5EF4-FFF2-40B4-BE49-F238E27FC236}">
                  <a16:creationId xmlns:a16="http://schemas.microsoft.com/office/drawing/2014/main" id="{276A29DE-0600-E04C-BECF-24214D033624}"/>
                </a:ext>
              </a:extLst>
            </p:cNvPr>
            <p:cNvSpPr>
              <a:spLocks noChangeAspect="1"/>
            </p:cNvSpPr>
            <p:nvPr/>
          </p:nvSpPr>
          <p:spPr bwMode="gray">
            <a:xfrm>
              <a:off x="5988416" y="3683678"/>
              <a:ext cx="274627" cy="274608"/>
            </a:xfrm>
            <a:custGeom>
              <a:avLst/>
              <a:gdLst>
                <a:gd name="T0" fmla="*/ 9 w 155"/>
                <a:gd name="T1" fmla="*/ 56 h 155"/>
                <a:gd name="T2" fmla="*/ 24 w 155"/>
                <a:gd name="T3" fmla="*/ 50 h 155"/>
                <a:gd name="T4" fmla="*/ 41 w 155"/>
                <a:gd name="T5" fmla="*/ 56 h 155"/>
                <a:gd name="T6" fmla="*/ 57 w 155"/>
                <a:gd name="T7" fmla="*/ 81 h 155"/>
                <a:gd name="T8" fmla="*/ 66 w 155"/>
                <a:gd name="T9" fmla="*/ 81 h 155"/>
                <a:gd name="T10" fmla="*/ 75 w 155"/>
                <a:gd name="T11" fmla="*/ 98 h 155"/>
                <a:gd name="T12" fmla="*/ 90 w 155"/>
                <a:gd name="T13" fmla="*/ 106 h 155"/>
                <a:gd name="T14" fmla="*/ 107 w 155"/>
                <a:gd name="T15" fmla="*/ 123 h 155"/>
                <a:gd name="T16" fmla="*/ 115 w 155"/>
                <a:gd name="T17" fmla="*/ 123 h 155"/>
                <a:gd name="T18" fmla="*/ 123 w 155"/>
                <a:gd name="T19" fmla="*/ 148 h 155"/>
                <a:gd name="T20" fmla="*/ 115 w 155"/>
                <a:gd name="T21" fmla="*/ 156 h 155"/>
                <a:gd name="T22" fmla="*/ 123 w 155"/>
                <a:gd name="T23" fmla="*/ 156 h 155"/>
                <a:gd name="T24" fmla="*/ 133 w 155"/>
                <a:gd name="T25" fmla="*/ 148 h 155"/>
                <a:gd name="T26" fmla="*/ 133 w 155"/>
                <a:gd name="T27" fmla="*/ 139 h 155"/>
                <a:gd name="T28" fmla="*/ 133 w 155"/>
                <a:gd name="T29" fmla="*/ 132 h 155"/>
                <a:gd name="T30" fmla="*/ 133 w 155"/>
                <a:gd name="T31" fmla="*/ 115 h 155"/>
                <a:gd name="T32" fmla="*/ 148 w 155"/>
                <a:gd name="T33" fmla="*/ 132 h 155"/>
                <a:gd name="T34" fmla="*/ 156 w 155"/>
                <a:gd name="T35" fmla="*/ 123 h 155"/>
                <a:gd name="T36" fmla="*/ 115 w 155"/>
                <a:gd name="T37" fmla="*/ 98 h 155"/>
                <a:gd name="T38" fmla="*/ 123 w 155"/>
                <a:gd name="T39" fmla="*/ 90 h 155"/>
                <a:gd name="T40" fmla="*/ 115 w 155"/>
                <a:gd name="T41" fmla="*/ 90 h 155"/>
                <a:gd name="T42" fmla="*/ 98 w 155"/>
                <a:gd name="T43" fmla="*/ 81 h 155"/>
                <a:gd name="T44" fmla="*/ 90 w 155"/>
                <a:gd name="T45" fmla="*/ 66 h 155"/>
                <a:gd name="T46" fmla="*/ 75 w 155"/>
                <a:gd name="T47" fmla="*/ 50 h 155"/>
                <a:gd name="T48" fmla="*/ 75 w 155"/>
                <a:gd name="T49" fmla="*/ 24 h 155"/>
                <a:gd name="T50" fmla="*/ 90 w 155"/>
                <a:gd name="T51" fmla="*/ 24 h 155"/>
                <a:gd name="T52" fmla="*/ 90 w 155"/>
                <a:gd name="T53" fmla="*/ 15 h 155"/>
                <a:gd name="T54" fmla="*/ 90 w 155"/>
                <a:gd name="T55" fmla="*/ 8 h 155"/>
                <a:gd name="T56" fmla="*/ 75 w 155"/>
                <a:gd name="T57" fmla="*/ 0 h 155"/>
                <a:gd name="T58" fmla="*/ 50 w 155"/>
                <a:gd name="T59" fmla="*/ 0 h 155"/>
                <a:gd name="T60" fmla="*/ 41 w 155"/>
                <a:gd name="T61" fmla="*/ 15 h 155"/>
                <a:gd name="T62" fmla="*/ 34 w 155"/>
                <a:gd name="T63" fmla="*/ 8 h 155"/>
                <a:gd name="T64" fmla="*/ 34 w 155"/>
                <a:gd name="T65" fmla="*/ 15 h 155"/>
                <a:gd name="T66" fmla="*/ 24 w 155"/>
                <a:gd name="T67" fmla="*/ 15 h 155"/>
                <a:gd name="T68" fmla="*/ 9 w 155"/>
                <a:gd name="T69" fmla="*/ 24 h 155"/>
                <a:gd name="T70" fmla="*/ 0 w 155"/>
                <a:gd name="T71" fmla="*/ 24 h 155"/>
                <a:gd name="T72" fmla="*/ 0 w 155"/>
                <a:gd name="T73" fmla="*/ 41 h 155"/>
                <a:gd name="T74" fmla="*/ 9 w 155"/>
                <a:gd name="T75" fmla="*/ 56 h 15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55" h="155">
                  <a:moveTo>
                    <a:pt x="9" y="55"/>
                  </a:moveTo>
                  <a:lnTo>
                    <a:pt x="24" y="49"/>
                  </a:lnTo>
                  <a:lnTo>
                    <a:pt x="40" y="55"/>
                  </a:lnTo>
                  <a:lnTo>
                    <a:pt x="56" y="80"/>
                  </a:lnTo>
                  <a:lnTo>
                    <a:pt x="65" y="80"/>
                  </a:lnTo>
                  <a:lnTo>
                    <a:pt x="74" y="97"/>
                  </a:lnTo>
                  <a:lnTo>
                    <a:pt x="89" y="105"/>
                  </a:lnTo>
                  <a:lnTo>
                    <a:pt x="106" y="121"/>
                  </a:lnTo>
                  <a:lnTo>
                    <a:pt x="114" y="121"/>
                  </a:lnTo>
                  <a:lnTo>
                    <a:pt x="121" y="146"/>
                  </a:lnTo>
                  <a:lnTo>
                    <a:pt x="114" y="154"/>
                  </a:lnTo>
                  <a:lnTo>
                    <a:pt x="121" y="154"/>
                  </a:lnTo>
                  <a:lnTo>
                    <a:pt x="131" y="146"/>
                  </a:lnTo>
                  <a:lnTo>
                    <a:pt x="131" y="137"/>
                  </a:lnTo>
                  <a:lnTo>
                    <a:pt x="131" y="130"/>
                  </a:lnTo>
                  <a:lnTo>
                    <a:pt x="131" y="114"/>
                  </a:lnTo>
                  <a:lnTo>
                    <a:pt x="146" y="130"/>
                  </a:lnTo>
                  <a:lnTo>
                    <a:pt x="154" y="121"/>
                  </a:lnTo>
                  <a:lnTo>
                    <a:pt x="114" y="97"/>
                  </a:lnTo>
                  <a:lnTo>
                    <a:pt x="121" y="89"/>
                  </a:lnTo>
                  <a:lnTo>
                    <a:pt x="114" y="89"/>
                  </a:lnTo>
                  <a:lnTo>
                    <a:pt x="97" y="80"/>
                  </a:lnTo>
                  <a:lnTo>
                    <a:pt x="89" y="65"/>
                  </a:lnTo>
                  <a:lnTo>
                    <a:pt x="74" y="49"/>
                  </a:lnTo>
                  <a:lnTo>
                    <a:pt x="74" y="24"/>
                  </a:lnTo>
                  <a:lnTo>
                    <a:pt x="89" y="24"/>
                  </a:lnTo>
                  <a:lnTo>
                    <a:pt x="89" y="15"/>
                  </a:lnTo>
                  <a:lnTo>
                    <a:pt x="89" y="8"/>
                  </a:lnTo>
                  <a:lnTo>
                    <a:pt x="74" y="0"/>
                  </a:lnTo>
                  <a:lnTo>
                    <a:pt x="49" y="0"/>
                  </a:lnTo>
                  <a:lnTo>
                    <a:pt x="40" y="15"/>
                  </a:lnTo>
                  <a:lnTo>
                    <a:pt x="34" y="8"/>
                  </a:lnTo>
                  <a:lnTo>
                    <a:pt x="34" y="15"/>
                  </a:lnTo>
                  <a:lnTo>
                    <a:pt x="24" y="15"/>
                  </a:lnTo>
                  <a:lnTo>
                    <a:pt x="9" y="24"/>
                  </a:lnTo>
                  <a:lnTo>
                    <a:pt x="0" y="24"/>
                  </a:lnTo>
                  <a:lnTo>
                    <a:pt x="0" y="40"/>
                  </a:lnTo>
                  <a:lnTo>
                    <a:pt x="9" y="5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36" name="Freeform 133">
              <a:extLst>
                <a:ext uri="{FF2B5EF4-FFF2-40B4-BE49-F238E27FC236}">
                  <a16:creationId xmlns:a16="http://schemas.microsoft.com/office/drawing/2014/main" id="{C26F5F02-78A0-594C-A020-CB3EE96206AF}"/>
                </a:ext>
              </a:extLst>
            </p:cNvPr>
            <p:cNvSpPr>
              <a:spLocks noChangeAspect="1"/>
            </p:cNvSpPr>
            <p:nvPr/>
          </p:nvSpPr>
          <p:spPr bwMode="gray">
            <a:xfrm>
              <a:off x="6291030" y="3638201"/>
              <a:ext cx="216903" cy="162666"/>
            </a:xfrm>
            <a:custGeom>
              <a:avLst/>
              <a:gdLst>
                <a:gd name="T0" fmla="*/ 15 w 122"/>
                <a:gd name="T1" fmla="*/ 66 h 91"/>
                <a:gd name="T2" fmla="*/ 32 w 122"/>
                <a:gd name="T3" fmla="*/ 66 h 91"/>
                <a:gd name="T4" fmla="*/ 32 w 122"/>
                <a:gd name="T5" fmla="*/ 76 h 91"/>
                <a:gd name="T6" fmla="*/ 41 w 122"/>
                <a:gd name="T7" fmla="*/ 82 h 91"/>
                <a:gd name="T8" fmla="*/ 48 w 122"/>
                <a:gd name="T9" fmla="*/ 82 h 91"/>
                <a:gd name="T10" fmla="*/ 73 w 122"/>
                <a:gd name="T11" fmla="*/ 92 h 91"/>
                <a:gd name="T12" fmla="*/ 90 w 122"/>
                <a:gd name="T13" fmla="*/ 76 h 91"/>
                <a:gd name="T14" fmla="*/ 114 w 122"/>
                <a:gd name="T15" fmla="*/ 82 h 91"/>
                <a:gd name="T16" fmla="*/ 114 w 122"/>
                <a:gd name="T17" fmla="*/ 76 h 91"/>
                <a:gd name="T18" fmla="*/ 123 w 122"/>
                <a:gd name="T19" fmla="*/ 66 h 91"/>
                <a:gd name="T20" fmla="*/ 123 w 122"/>
                <a:gd name="T21" fmla="*/ 59 h 91"/>
                <a:gd name="T22" fmla="*/ 107 w 122"/>
                <a:gd name="T23" fmla="*/ 59 h 91"/>
                <a:gd name="T24" fmla="*/ 107 w 122"/>
                <a:gd name="T25" fmla="*/ 50 h 91"/>
                <a:gd name="T26" fmla="*/ 107 w 122"/>
                <a:gd name="T27" fmla="*/ 26 h 91"/>
                <a:gd name="T28" fmla="*/ 90 w 122"/>
                <a:gd name="T29" fmla="*/ 0 h 91"/>
                <a:gd name="T30" fmla="*/ 81 w 122"/>
                <a:gd name="T31" fmla="*/ 0 h 91"/>
                <a:gd name="T32" fmla="*/ 66 w 122"/>
                <a:gd name="T33" fmla="*/ 9 h 91"/>
                <a:gd name="T34" fmla="*/ 56 w 122"/>
                <a:gd name="T35" fmla="*/ 9 h 91"/>
                <a:gd name="T36" fmla="*/ 32 w 122"/>
                <a:gd name="T37" fmla="*/ 9 h 91"/>
                <a:gd name="T38" fmla="*/ 24 w 122"/>
                <a:gd name="T39" fmla="*/ 9 h 91"/>
                <a:gd name="T40" fmla="*/ 15 w 122"/>
                <a:gd name="T41" fmla="*/ 41 h 91"/>
                <a:gd name="T42" fmla="*/ 0 w 122"/>
                <a:gd name="T43" fmla="*/ 41 h 91"/>
                <a:gd name="T44" fmla="*/ 15 w 122"/>
                <a:gd name="T45" fmla="*/ 66 h 9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22" h="91">
                  <a:moveTo>
                    <a:pt x="15" y="65"/>
                  </a:moveTo>
                  <a:lnTo>
                    <a:pt x="31" y="65"/>
                  </a:lnTo>
                  <a:lnTo>
                    <a:pt x="31" y="74"/>
                  </a:lnTo>
                  <a:lnTo>
                    <a:pt x="40" y="80"/>
                  </a:lnTo>
                  <a:lnTo>
                    <a:pt x="47" y="80"/>
                  </a:lnTo>
                  <a:lnTo>
                    <a:pt x="72" y="90"/>
                  </a:lnTo>
                  <a:lnTo>
                    <a:pt x="89" y="74"/>
                  </a:lnTo>
                  <a:lnTo>
                    <a:pt x="112" y="80"/>
                  </a:lnTo>
                  <a:lnTo>
                    <a:pt x="112" y="74"/>
                  </a:lnTo>
                  <a:lnTo>
                    <a:pt x="121" y="65"/>
                  </a:lnTo>
                  <a:lnTo>
                    <a:pt x="121" y="58"/>
                  </a:lnTo>
                  <a:lnTo>
                    <a:pt x="105" y="58"/>
                  </a:lnTo>
                  <a:lnTo>
                    <a:pt x="105" y="49"/>
                  </a:lnTo>
                  <a:lnTo>
                    <a:pt x="105" y="25"/>
                  </a:lnTo>
                  <a:lnTo>
                    <a:pt x="89" y="0"/>
                  </a:lnTo>
                  <a:lnTo>
                    <a:pt x="80" y="0"/>
                  </a:lnTo>
                  <a:lnTo>
                    <a:pt x="65" y="9"/>
                  </a:lnTo>
                  <a:lnTo>
                    <a:pt x="55" y="9"/>
                  </a:lnTo>
                  <a:lnTo>
                    <a:pt x="31" y="9"/>
                  </a:lnTo>
                  <a:lnTo>
                    <a:pt x="24" y="9"/>
                  </a:lnTo>
                  <a:lnTo>
                    <a:pt x="15" y="40"/>
                  </a:lnTo>
                  <a:lnTo>
                    <a:pt x="0" y="40"/>
                  </a:lnTo>
                  <a:lnTo>
                    <a:pt x="15" y="65"/>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37" name="Freeform 134">
              <a:extLst>
                <a:ext uri="{FF2B5EF4-FFF2-40B4-BE49-F238E27FC236}">
                  <a16:creationId xmlns:a16="http://schemas.microsoft.com/office/drawing/2014/main" id="{2AB776CA-BB43-E745-8CB7-F93C381A6143}"/>
                </a:ext>
              </a:extLst>
            </p:cNvPr>
            <p:cNvSpPr>
              <a:spLocks noChangeAspect="1"/>
            </p:cNvSpPr>
            <p:nvPr/>
          </p:nvSpPr>
          <p:spPr bwMode="gray">
            <a:xfrm>
              <a:off x="6291030" y="3855089"/>
              <a:ext cx="143436" cy="117189"/>
            </a:xfrm>
            <a:custGeom>
              <a:avLst/>
              <a:gdLst>
                <a:gd name="T0" fmla="*/ 15 w 81"/>
                <a:gd name="T1" fmla="*/ 8 h 66"/>
                <a:gd name="T2" fmla="*/ 40 w 81"/>
                <a:gd name="T3" fmla="*/ 0 h 66"/>
                <a:gd name="T4" fmla="*/ 56 w 81"/>
                <a:gd name="T5" fmla="*/ 0 h 66"/>
                <a:gd name="T6" fmla="*/ 73 w 81"/>
                <a:gd name="T7" fmla="*/ 8 h 66"/>
                <a:gd name="T8" fmla="*/ 81 w 81"/>
                <a:gd name="T9" fmla="*/ 0 h 66"/>
                <a:gd name="T10" fmla="*/ 73 w 81"/>
                <a:gd name="T11" fmla="*/ 17 h 66"/>
                <a:gd name="T12" fmla="*/ 56 w 81"/>
                <a:gd name="T13" fmla="*/ 8 h 66"/>
                <a:gd name="T14" fmla="*/ 48 w 81"/>
                <a:gd name="T15" fmla="*/ 17 h 66"/>
                <a:gd name="T16" fmla="*/ 48 w 81"/>
                <a:gd name="T17" fmla="*/ 24 h 66"/>
                <a:gd name="T18" fmla="*/ 40 w 81"/>
                <a:gd name="T19" fmla="*/ 24 h 66"/>
                <a:gd name="T20" fmla="*/ 31 w 81"/>
                <a:gd name="T21" fmla="*/ 17 h 66"/>
                <a:gd name="T22" fmla="*/ 31 w 81"/>
                <a:gd name="T23" fmla="*/ 24 h 66"/>
                <a:gd name="T24" fmla="*/ 40 w 81"/>
                <a:gd name="T25" fmla="*/ 41 h 66"/>
                <a:gd name="T26" fmla="*/ 56 w 81"/>
                <a:gd name="T27" fmla="*/ 58 h 66"/>
                <a:gd name="T28" fmla="*/ 48 w 81"/>
                <a:gd name="T29" fmla="*/ 58 h 66"/>
                <a:gd name="T30" fmla="*/ 48 w 81"/>
                <a:gd name="T31" fmla="*/ 66 h 66"/>
                <a:gd name="T32" fmla="*/ 31 w 81"/>
                <a:gd name="T33" fmla="*/ 58 h 66"/>
                <a:gd name="T34" fmla="*/ 15 w 81"/>
                <a:gd name="T35" fmla="*/ 58 h 66"/>
                <a:gd name="T36" fmla="*/ 0 w 81"/>
                <a:gd name="T37" fmla="*/ 34 h 66"/>
                <a:gd name="T38" fmla="*/ 15 w 81"/>
                <a:gd name="T39" fmla="*/ 17 h 66"/>
                <a:gd name="T40" fmla="*/ 15 w 81"/>
                <a:gd name="T41" fmla="*/ 8 h 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81" h="66">
                  <a:moveTo>
                    <a:pt x="15" y="8"/>
                  </a:moveTo>
                  <a:lnTo>
                    <a:pt x="40" y="0"/>
                  </a:lnTo>
                  <a:lnTo>
                    <a:pt x="55" y="0"/>
                  </a:lnTo>
                  <a:lnTo>
                    <a:pt x="72" y="8"/>
                  </a:lnTo>
                  <a:lnTo>
                    <a:pt x="80" y="0"/>
                  </a:lnTo>
                  <a:lnTo>
                    <a:pt x="72" y="17"/>
                  </a:lnTo>
                  <a:lnTo>
                    <a:pt x="55" y="8"/>
                  </a:lnTo>
                  <a:lnTo>
                    <a:pt x="47" y="17"/>
                  </a:lnTo>
                  <a:lnTo>
                    <a:pt x="47" y="24"/>
                  </a:lnTo>
                  <a:lnTo>
                    <a:pt x="40" y="24"/>
                  </a:lnTo>
                  <a:lnTo>
                    <a:pt x="31" y="17"/>
                  </a:lnTo>
                  <a:lnTo>
                    <a:pt x="31" y="24"/>
                  </a:lnTo>
                  <a:lnTo>
                    <a:pt x="40" y="40"/>
                  </a:lnTo>
                  <a:lnTo>
                    <a:pt x="55" y="57"/>
                  </a:lnTo>
                  <a:lnTo>
                    <a:pt x="47" y="57"/>
                  </a:lnTo>
                  <a:lnTo>
                    <a:pt x="47" y="65"/>
                  </a:lnTo>
                  <a:lnTo>
                    <a:pt x="31" y="57"/>
                  </a:lnTo>
                  <a:lnTo>
                    <a:pt x="15" y="57"/>
                  </a:lnTo>
                  <a:lnTo>
                    <a:pt x="0" y="33"/>
                  </a:lnTo>
                  <a:lnTo>
                    <a:pt x="15" y="17"/>
                  </a:lnTo>
                  <a:lnTo>
                    <a:pt x="15" y="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38" name="Freeform 135">
              <a:extLst>
                <a:ext uri="{FF2B5EF4-FFF2-40B4-BE49-F238E27FC236}">
                  <a16:creationId xmlns:a16="http://schemas.microsoft.com/office/drawing/2014/main" id="{CFCC62E8-487C-8D4A-9533-9FA92F817AA2}"/>
                </a:ext>
              </a:extLst>
            </p:cNvPr>
            <p:cNvSpPr>
              <a:spLocks noChangeAspect="1"/>
            </p:cNvSpPr>
            <p:nvPr/>
          </p:nvSpPr>
          <p:spPr bwMode="gray">
            <a:xfrm>
              <a:off x="6635625" y="3984522"/>
              <a:ext cx="174922" cy="129433"/>
            </a:xfrm>
            <a:custGeom>
              <a:avLst/>
              <a:gdLst>
                <a:gd name="T0" fmla="*/ 0 w 98"/>
                <a:gd name="T1" fmla="*/ 73 h 73"/>
                <a:gd name="T2" fmla="*/ 8 w 98"/>
                <a:gd name="T3" fmla="*/ 67 h 73"/>
                <a:gd name="T4" fmla="*/ 17 w 98"/>
                <a:gd name="T5" fmla="*/ 50 h 73"/>
                <a:gd name="T6" fmla="*/ 8 w 98"/>
                <a:gd name="T7" fmla="*/ 42 h 73"/>
                <a:gd name="T8" fmla="*/ 8 w 98"/>
                <a:gd name="T9" fmla="*/ 16 h 73"/>
                <a:gd name="T10" fmla="*/ 17 w 98"/>
                <a:gd name="T11" fmla="*/ 16 h 73"/>
                <a:gd name="T12" fmla="*/ 17 w 98"/>
                <a:gd name="T13" fmla="*/ 9 h 73"/>
                <a:gd name="T14" fmla="*/ 43 w 98"/>
                <a:gd name="T15" fmla="*/ 0 h 73"/>
                <a:gd name="T16" fmla="*/ 49 w 98"/>
                <a:gd name="T17" fmla="*/ 9 h 73"/>
                <a:gd name="T18" fmla="*/ 74 w 98"/>
                <a:gd name="T19" fmla="*/ 0 h 73"/>
                <a:gd name="T20" fmla="*/ 99 w 98"/>
                <a:gd name="T21" fmla="*/ 0 h 73"/>
                <a:gd name="T22" fmla="*/ 84 w 98"/>
                <a:gd name="T23" fmla="*/ 9 h 73"/>
                <a:gd name="T24" fmla="*/ 74 w 98"/>
                <a:gd name="T25" fmla="*/ 42 h 73"/>
                <a:gd name="T26" fmla="*/ 49 w 98"/>
                <a:gd name="T27" fmla="*/ 57 h 73"/>
                <a:gd name="T28" fmla="*/ 43 w 98"/>
                <a:gd name="T29" fmla="*/ 57 h 73"/>
                <a:gd name="T30" fmla="*/ 17 w 98"/>
                <a:gd name="T31" fmla="*/ 73 h 73"/>
                <a:gd name="T32" fmla="*/ 0 w 98"/>
                <a:gd name="T33" fmla="*/ 73 h 7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98" h="73">
                  <a:moveTo>
                    <a:pt x="0" y="72"/>
                  </a:moveTo>
                  <a:lnTo>
                    <a:pt x="8" y="66"/>
                  </a:lnTo>
                  <a:lnTo>
                    <a:pt x="17" y="49"/>
                  </a:lnTo>
                  <a:lnTo>
                    <a:pt x="8" y="41"/>
                  </a:lnTo>
                  <a:lnTo>
                    <a:pt x="8" y="16"/>
                  </a:lnTo>
                  <a:lnTo>
                    <a:pt x="17" y="16"/>
                  </a:lnTo>
                  <a:lnTo>
                    <a:pt x="17" y="9"/>
                  </a:lnTo>
                  <a:lnTo>
                    <a:pt x="42" y="0"/>
                  </a:lnTo>
                  <a:lnTo>
                    <a:pt x="48" y="9"/>
                  </a:lnTo>
                  <a:lnTo>
                    <a:pt x="73" y="0"/>
                  </a:lnTo>
                  <a:lnTo>
                    <a:pt x="97" y="0"/>
                  </a:lnTo>
                  <a:lnTo>
                    <a:pt x="82" y="9"/>
                  </a:lnTo>
                  <a:lnTo>
                    <a:pt x="73" y="41"/>
                  </a:lnTo>
                  <a:lnTo>
                    <a:pt x="48" y="56"/>
                  </a:lnTo>
                  <a:lnTo>
                    <a:pt x="42" y="56"/>
                  </a:lnTo>
                  <a:lnTo>
                    <a:pt x="17" y="72"/>
                  </a:lnTo>
                  <a:lnTo>
                    <a:pt x="0" y="7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39" name="Freeform 136">
              <a:extLst>
                <a:ext uri="{FF2B5EF4-FFF2-40B4-BE49-F238E27FC236}">
                  <a16:creationId xmlns:a16="http://schemas.microsoft.com/office/drawing/2014/main" id="{DC667E47-6739-4E49-9EF8-709D367BAE73}"/>
                </a:ext>
              </a:extLst>
            </p:cNvPr>
            <p:cNvSpPr>
              <a:spLocks noChangeAspect="1"/>
            </p:cNvSpPr>
            <p:nvPr/>
          </p:nvSpPr>
          <p:spPr bwMode="gray">
            <a:xfrm>
              <a:off x="6621632" y="4084221"/>
              <a:ext cx="101454" cy="117189"/>
            </a:xfrm>
            <a:custGeom>
              <a:avLst/>
              <a:gdLst>
                <a:gd name="T0" fmla="*/ 57 w 57"/>
                <a:gd name="T1" fmla="*/ 16 h 66"/>
                <a:gd name="T2" fmla="*/ 57 w 57"/>
                <a:gd name="T3" fmla="*/ 0 h 66"/>
                <a:gd name="T4" fmla="*/ 51 w 57"/>
                <a:gd name="T5" fmla="*/ 0 h 66"/>
                <a:gd name="T6" fmla="*/ 25 w 57"/>
                <a:gd name="T7" fmla="*/ 16 h 66"/>
                <a:gd name="T8" fmla="*/ 8 w 57"/>
                <a:gd name="T9" fmla="*/ 16 h 66"/>
                <a:gd name="T10" fmla="*/ 8 w 57"/>
                <a:gd name="T11" fmla="*/ 25 h 66"/>
                <a:gd name="T12" fmla="*/ 8 w 57"/>
                <a:gd name="T13" fmla="*/ 42 h 66"/>
                <a:gd name="T14" fmla="*/ 0 w 57"/>
                <a:gd name="T15" fmla="*/ 66 h 66"/>
                <a:gd name="T16" fmla="*/ 16 w 57"/>
                <a:gd name="T17" fmla="*/ 66 h 66"/>
                <a:gd name="T18" fmla="*/ 25 w 57"/>
                <a:gd name="T19" fmla="*/ 58 h 66"/>
                <a:gd name="T20" fmla="*/ 32 w 57"/>
                <a:gd name="T21" fmla="*/ 58 h 66"/>
                <a:gd name="T22" fmla="*/ 42 w 57"/>
                <a:gd name="T23" fmla="*/ 42 h 66"/>
                <a:gd name="T24" fmla="*/ 32 w 57"/>
                <a:gd name="T25" fmla="*/ 35 h 66"/>
                <a:gd name="T26" fmla="*/ 57 w 57"/>
                <a:gd name="T27" fmla="*/ 16 h 6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7" h="66">
                  <a:moveTo>
                    <a:pt x="56" y="16"/>
                  </a:moveTo>
                  <a:lnTo>
                    <a:pt x="56" y="0"/>
                  </a:lnTo>
                  <a:lnTo>
                    <a:pt x="50" y="0"/>
                  </a:lnTo>
                  <a:lnTo>
                    <a:pt x="25" y="16"/>
                  </a:lnTo>
                  <a:lnTo>
                    <a:pt x="8" y="16"/>
                  </a:lnTo>
                  <a:lnTo>
                    <a:pt x="8" y="25"/>
                  </a:lnTo>
                  <a:lnTo>
                    <a:pt x="8" y="41"/>
                  </a:lnTo>
                  <a:lnTo>
                    <a:pt x="0" y="65"/>
                  </a:lnTo>
                  <a:lnTo>
                    <a:pt x="16" y="65"/>
                  </a:lnTo>
                  <a:lnTo>
                    <a:pt x="25" y="57"/>
                  </a:lnTo>
                  <a:lnTo>
                    <a:pt x="31" y="57"/>
                  </a:lnTo>
                  <a:lnTo>
                    <a:pt x="41" y="41"/>
                  </a:lnTo>
                  <a:lnTo>
                    <a:pt x="31" y="34"/>
                  </a:lnTo>
                  <a:lnTo>
                    <a:pt x="56"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40" name="Freeform 137">
              <a:extLst>
                <a:ext uri="{FF2B5EF4-FFF2-40B4-BE49-F238E27FC236}">
                  <a16:creationId xmlns:a16="http://schemas.microsoft.com/office/drawing/2014/main" id="{080534EE-67D0-6C44-970B-0ACDD6BAA277}"/>
                </a:ext>
              </a:extLst>
            </p:cNvPr>
            <p:cNvSpPr>
              <a:spLocks noChangeAspect="1"/>
            </p:cNvSpPr>
            <p:nvPr/>
          </p:nvSpPr>
          <p:spPr bwMode="gray">
            <a:xfrm>
              <a:off x="6635625" y="4056235"/>
              <a:ext cx="31486" cy="48975"/>
            </a:xfrm>
            <a:custGeom>
              <a:avLst/>
              <a:gdLst>
                <a:gd name="T0" fmla="*/ 8 w 18"/>
                <a:gd name="T1" fmla="*/ 27 h 26"/>
                <a:gd name="T2" fmla="*/ 0 w 18"/>
                <a:gd name="T3" fmla="*/ 27 h 26"/>
                <a:gd name="T4" fmla="*/ 8 w 18"/>
                <a:gd name="T5" fmla="*/ 0 h 26"/>
                <a:gd name="T6" fmla="*/ 17 w 18"/>
                <a:gd name="T7" fmla="*/ 9 h 26"/>
                <a:gd name="T8" fmla="*/ 8 w 18"/>
                <a:gd name="T9" fmla="*/ 27 h 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 h="26">
                  <a:moveTo>
                    <a:pt x="8" y="25"/>
                  </a:moveTo>
                  <a:lnTo>
                    <a:pt x="0" y="25"/>
                  </a:lnTo>
                  <a:lnTo>
                    <a:pt x="8" y="0"/>
                  </a:lnTo>
                  <a:lnTo>
                    <a:pt x="17" y="8"/>
                  </a:lnTo>
                  <a:lnTo>
                    <a:pt x="8"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41" name="Freeform 138">
              <a:extLst>
                <a:ext uri="{FF2B5EF4-FFF2-40B4-BE49-F238E27FC236}">
                  <a16:creationId xmlns:a16="http://schemas.microsoft.com/office/drawing/2014/main" id="{F8B3717F-A977-DB40-9D05-4F1D4A488D0E}"/>
                </a:ext>
              </a:extLst>
            </p:cNvPr>
            <p:cNvSpPr>
              <a:spLocks noChangeAspect="1"/>
            </p:cNvSpPr>
            <p:nvPr/>
          </p:nvSpPr>
          <p:spPr bwMode="gray">
            <a:xfrm>
              <a:off x="6635625" y="4056235"/>
              <a:ext cx="31486" cy="48975"/>
            </a:xfrm>
            <a:custGeom>
              <a:avLst/>
              <a:gdLst>
                <a:gd name="T0" fmla="*/ 8 w 18"/>
                <a:gd name="T1" fmla="*/ 27 h 26"/>
                <a:gd name="T2" fmla="*/ 0 w 18"/>
                <a:gd name="T3" fmla="*/ 27 h 26"/>
                <a:gd name="T4" fmla="*/ 8 w 18"/>
                <a:gd name="T5" fmla="*/ 0 h 26"/>
                <a:gd name="T6" fmla="*/ 17 w 18"/>
                <a:gd name="T7" fmla="*/ 9 h 26"/>
                <a:gd name="T8" fmla="*/ 8 w 18"/>
                <a:gd name="T9" fmla="*/ 27 h 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 h="26">
                  <a:moveTo>
                    <a:pt x="8" y="25"/>
                  </a:moveTo>
                  <a:lnTo>
                    <a:pt x="0" y="25"/>
                  </a:lnTo>
                  <a:lnTo>
                    <a:pt x="8" y="0"/>
                  </a:lnTo>
                  <a:lnTo>
                    <a:pt x="17" y="8"/>
                  </a:lnTo>
                  <a:lnTo>
                    <a:pt x="8" y="25"/>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42" name="Freeform 139">
              <a:extLst>
                <a:ext uri="{FF2B5EF4-FFF2-40B4-BE49-F238E27FC236}">
                  <a16:creationId xmlns:a16="http://schemas.microsoft.com/office/drawing/2014/main" id="{1019F4F4-8A22-2C4D-84E4-DB88D76B3D46}"/>
                </a:ext>
              </a:extLst>
            </p:cNvPr>
            <p:cNvSpPr>
              <a:spLocks noChangeAspect="1"/>
            </p:cNvSpPr>
            <p:nvPr/>
          </p:nvSpPr>
          <p:spPr bwMode="gray">
            <a:xfrm>
              <a:off x="6605889" y="4101712"/>
              <a:ext cx="45480" cy="99698"/>
            </a:xfrm>
            <a:custGeom>
              <a:avLst/>
              <a:gdLst>
                <a:gd name="T0" fmla="*/ 17 w 26"/>
                <a:gd name="T1" fmla="*/ 6 h 56"/>
                <a:gd name="T2" fmla="*/ 17 w 26"/>
                <a:gd name="T3" fmla="*/ 15 h 56"/>
                <a:gd name="T4" fmla="*/ 17 w 26"/>
                <a:gd name="T5" fmla="*/ 32 h 56"/>
                <a:gd name="T6" fmla="*/ 9 w 26"/>
                <a:gd name="T7" fmla="*/ 56 h 56"/>
                <a:gd name="T8" fmla="*/ 0 w 26"/>
                <a:gd name="T9" fmla="*/ 24 h 56"/>
                <a:gd name="T10" fmla="*/ 9 w 26"/>
                <a:gd name="T11" fmla="*/ 15 h 56"/>
                <a:gd name="T12" fmla="*/ 17 w 26"/>
                <a:gd name="T13" fmla="*/ 0 h 56"/>
                <a:gd name="T14" fmla="*/ 25 w 26"/>
                <a:gd name="T15" fmla="*/ 0 h 56"/>
                <a:gd name="T16" fmla="*/ 17 w 26"/>
                <a:gd name="T17" fmla="*/ 6 h 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 h="56">
                  <a:moveTo>
                    <a:pt x="17" y="6"/>
                  </a:moveTo>
                  <a:lnTo>
                    <a:pt x="17" y="15"/>
                  </a:lnTo>
                  <a:lnTo>
                    <a:pt x="17" y="31"/>
                  </a:lnTo>
                  <a:lnTo>
                    <a:pt x="9" y="55"/>
                  </a:lnTo>
                  <a:lnTo>
                    <a:pt x="0" y="24"/>
                  </a:lnTo>
                  <a:lnTo>
                    <a:pt x="9" y="15"/>
                  </a:lnTo>
                  <a:lnTo>
                    <a:pt x="17" y="0"/>
                  </a:lnTo>
                  <a:lnTo>
                    <a:pt x="25" y="0"/>
                  </a:lnTo>
                  <a:lnTo>
                    <a:pt x="17" y="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43" name="Freeform 140">
              <a:extLst>
                <a:ext uri="{FF2B5EF4-FFF2-40B4-BE49-F238E27FC236}">
                  <a16:creationId xmlns:a16="http://schemas.microsoft.com/office/drawing/2014/main" id="{3BDC9605-852F-054E-B5FF-F3C949AD12C5}"/>
                </a:ext>
              </a:extLst>
            </p:cNvPr>
            <p:cNvSpPr>
              <a:spLocks noChangeAspect="1"/>
            </p:cNvSpPr>
            <p:nvPr/>
          </p:nvSpPr>
          <p:spPr bwMode="gray">
            <a:xfrm>
              <a:off x="6605889" y="4101712"/>
              <a:ext cx="45480" cy="99698"/>
            </a:xfrm>
            <a:custGeom>
              <a:avLst/>
              <a:gdLst>
                <a:gd name="T0" fmla="*/ 17 w 26"/>
                <a:gd name="T1" fmla="*/ 6 h 56"/>
                <a:gd name="T2" fmla="*/ 17 w 26"/>
                <a:gd name="T3" fmla="*/ 15 h 56"/>
                <a:gd name="T4" fmla="*/ 17 w 26"/>
                <a:gd name="T5" fmla="*/ 32 h 56"/>
                <a:gd name="T6" fmla="*/ 9 w 26"/>
                <a:gd name="T7" fmla="*/ 56 h 56"/>
                <a:gd name="T8" fmla="*/ 0 w 26"/>
                <a:gd name="T9" fmla="*/ 24 h 56"/>
                <a:gd name="T10" fmla="*/ 9 w 26"/>
                <a:gd name="T11" fmla="*/ 15 h 56"/>
                <a:gd name="T12" fmla="*/ 17 w 26"/>
                <a:gd name="T13" fmla="*/ 0 h 56"/>
                <a:gd name="T14" fmla="*/ 25 w 26"/>
                <a:gd name="T15" fmla="*/ 0 h 56"/>
                <a:gd name="T16" fmla="*/ 17 w 26"/>
                <a:gd name="T17" fmla="*/ 6 h 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 h="56">
                  <a:moveTo>
                    <a:pt x="17" y="6"/>
                  </a:moveTo>
                  <a:lnTo>
                    <a:pt x="17" y="15"/>
                  </a:lnTo>
                  <a:lnTo>
                    <a:pt x="17" y="31"/>
                  </a:lnTo>
                  <a:lnTo>
                    <a:pt x="9" y="55"/>
                  </a:lnTo>
                  <a:lnTo>
                    <a:pt x="0" y="24"/>
                  </a:lnTo>
                  <a:lnTo>
                    <a:pt x="9" y="15"/>
                  </a:lnTo>
                  <a:lnTo>
                    <a:pt x="17" y="0"/>
                  </a:lnTo>
                  <a:lnTo>
                    <a:pt x="25" y="0"/>
                  </a:lnTo>
                  <a:lnTo>
                    <a:pt x="17" y="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44" name="Freeform 141">
              <a:extLst>
                <a:ext uri="{FF2B5EF4-FFF2-40B4-BE49-F238E27FC236}">
                  <a16:creationId xmlns:a16="http://schemas.microsoft.com/office/drawing/2014/main" id="{4BB295EC-8B12-394C-8079-B1FC97B46CAC}"/>
                </a:ext>
              </a:extLst>
            </p:cNvPr>
            <p:cNvSpPr>
              <a:spLocks noChangeAspect="1"/>
            </p:cNvSpPr>
            <p:nvPr/>
          </p:nvSpPr>
          <p:spPr bwMode="gray">
            <a:xfrm>
              <a:off x="6721337" y="3970530"/>
              <a:ext cx="218652" cy="230881"/>
            </a:xfrm>
            <a:custGeom>
              <a:avLst/>
              <a:gdLst>
                <a:gd name="T0" fmla="*/ 75 w 123"/>
                <a:gd name="T1" fmla="*/ 8 h 130"/>
                <a:gd name="T2" fmla="*/ 82 w 123"/>
                <a:gd name="T3" fmla="*/ 24 h 130"/>
                <a:gd name="T4" fmla="*/ 91 w 123"/>
                <a:gd name="T5" fmla="*/ 24 h 130"/>
                <a:gd name="T6" fmla="*/ 91 w 123"/>
                <a:gd name="T7" fmla="*/ 41 h 130"/>
                <a:gd name="T8" fmla="*/ 82 w 123"/>
                <a:gd name="T9" fmla="*/ 58 h 130"/>
                <a:gd name="T10" fmla="*/ 91 w 123"/>
                <a:gd name="T11" fmla="*/ 75 h 130"/>
                <a:gd name="T12" fmla="*/ 108 w 123"/>
                <a:gd name="T13" fmla="*/ 81 h 130"/>
                <a:gd name="T14" fmla="*/ 116 w 123"/>
                <a:gd name="T15" fmla="*/ 107 h 130"/>
                <a:gd name="T16" fmla="*/ 124 w 123"/>
                <a:gd name="T17" fmla="*/ 116 h 130"/>
                <a:gd name="T18" fmla="*/ 124 w 123"/>
                <a:gd name="T19" fmla="*/ 123 h 130"/>
                <a:gd name="T20" fmla="*/ 108 w 123"/>
                <a:gd name="T21" fmla="*/ 123 h 130"/>
                <a:gd name="T22" fmla="*/ 99 w 123"/>
                <a:gd name="T23" fmla="*/ 131 h 130"/>
                <a:gd name="T24" fmla="*/ 82 w 123"/>
                <a:gd name="T25" fmla="*/ 123 h 130"/>
                <a:gd name="T26" fmla="*/ 75 w 123"/>
                <a:gd name="T27" fmla="*/ 131 h 130"/>
                <a:gd name="T28" fmla="*/ 58 w 123"/>
                <a:gd name="T29" fmla="*/ 123 h 130"/>
                <a:gd name="T30" fmla="*/ 58 w 123"/>
                <a:gd name="T31" fmla="*/ 116 h 130"/>
                <a:gd name="T32" fmla="*/ 50 w 123"/>
                <a:gd name="T33" fmla="*/ 107 h 130"/>
                <a:gd name="T34" fmla="*/ 25 w 123"/>
                <a:gd name="T35" fmla="*/ 90 h 130"/>
                <a:gd name="T36" fmla="*/ 0 w 123"/>
                <a:gd name="T37" fmla="*/ 81 h 130"/>
                <a:gd name="T38" fmla="*/ 0 w 123"/>
                <a:gd name="T39" fmla="*/ 65 h 130"/>
                <a:gd name="T40" fmla="*/ 25 w 123"/>
                <a:gd name="T41" fmla="*/ 50 h 130"/>
                <a:gd name="T42" fmla="*/ 35 w 123"/>
                <a:gd name="T43" fmla="*/ 17 h 130"/>
                <a:gd name="T44" fmla="*/ 50 w 123"/>
                <a:gd name="T45" fmla="*/ 8 h 130"/>
                <a:gd name="T46" fmla="*/ 50 w 123"/>
                <a:gd name="T47" fmla="*/ 0 h 130"/>
                <a:gd name="T48" fmla="*/ 75 w 123"/>
                <a:gd name="T49" fmla="*/ 8 h 130"/>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23" h="130">
                  <a:moveTo>
                    <a:pt x="74" y="8"/>
                  </a:moveTo>
                  <a:lnTo>
                    <a:pt x="81" y="24"/>
                  </a:lnTo>
                  <a:lnTo>
                    <a:pt x="90" y="24"/>
                  </a:lnTo>
                  <a:lnTo>
                    <a:pt x="90" y="40"/>
                  </a:lnTo>
                  <a:lnTo>
                    <a:pt x="81" y="57"/>
                  </a:lnTo>
                  <a:lnTo>
                    <a:pt x="90" y="74"/>
                  </a:lnTo>
                  <a:lnTo>
                    <a:pt x="106" y="80"/>
                  </a:lnTo>
                  <a:lnTo>
                    <a:pt x="114" y="105"/>
                  </a:lnTo>
                  <a:lnTo>
                    <a:pt x="122" y="114"/>
                  </a:lnTo>
                  <a:lnTo>
                    <a:pt x="122" y="121"/>
                  </a:lnTo>
                  <a:lnTo>
                    <a:pt x="106" y="121"/>
                  </a:lnTo>
                  <a:lnTo>
                    <a:pt x="97" y="129"/>
                  </a:lnTo>
                  <a:lnTo>
                    <a:pt x="81" y="121"/>
                  </a:lnTo>
                  <a:lnTo>
                    <a:pt x="74" y="129"/>
                  </a:lnTo>
                  <a:lnTo>
                    <a:pt x="57" y="121"/>
                  </a:lnTo>
                  <a:lnTo>
                    <a:pt x="57" y="114"/>
                  </a:lnTo>
                  <a:lnTo>
                    <a:pt x="49" y="105"/>
                  </a:lnTo>
                  <a:lnTo>
                    <a:pt x="25" y="89"/>
                  </a:lnTo>
                  <a:lnTo>
                    <a:pt x="0" y="80"/>
                  </a:lnTo>
                  <a:lnTo>
                    <a:pt x="0" y="64"/>
                  </a:lnTo>
                  <a:lnTo>
                    <a:pt x="25" y="49"/>
                  </a:lnTo>
                  <a:lnTo>
                    <a:pt x="34" y="17"/>
                  </a:lnTo>
                  <a:lnTo>
                    <a:pt x="49" y="8"/>
                  </a:lnTo>
                  <a:lnTo>
                    <a:pt x="49" y="0"/>
                  </a:lnTo>
                  <a:lnTo>
                    <a:pt x="74"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45" name="Freeform 142">
              <a:extLst>
                <a:ext uri="{FF2B5EF4-FFF2-40B4-BE49-F238E27FC236}">
                  <a16:creationId xmlns:a16="http://schemas.microsoft.com/office/drawing/2014/main" id="{5E7F4880-1404-2D47-9E4D-E601CA5E066E}"/>
                </a:ext>
              </a:extLst>
            </p:cNvPr>
            <p:cNvSpPr>
              <a:spLocks noChangeAspect="1"/>
            </p:cNvSpPr>
            <p:nvPr/>
          </p:nvSpPr>
          <p:spPr bwMode="gray">
            <a:xfrm>
              <a:off x="6852528" y="4185668"/>
              <a:ext cx="41981" cy="29735"/>
            </a:xfrm>
            <a:custGeom>
              <a:avLst/>
              <a:gdLst>
                <a:gd name="T0" fmla="*/ 0 w 24"/>
                <a:gd name="T1" fmla="*/ 8 h 17"/>
                <a:gd name="T2" fmla="*/ 7 w 24"/>
                <a:gd name="T3" fmla="*/ 0 h 17"/>
                <a:gd name="T4" fmla="*/ 23 w 24"/>
                <a:gd name="T5" fmla="*/ 8 h 17"/>
                <a:gd name="T6" fmla="*/ 7 w 24"/>
                <a:gd name="T7" fmla="*/ 16 h 17"/>
                <a:gd name="T8" fmla="*/ 0 w 24"/>
                <a:gd name="T9" fmla="*/ 8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 h="17">
                  <a:moveTo>
                    <a:pt x="0" y="8"/>
                  </a:moveTo>
                  <a:lnTo>
                    <a:pt x="7" y="0"/>
                  </a:lnTo>
                  <a:lnTo>
                    <a:pt x="23" y="8"/>
                  </a:lnTo>
                  <a:lnTo>
                    <a:pt x="7" y="16"/>
                  </a:lnTo>
                  <a:lnTo>
                    <a:pt x="0"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46" name="Freeform 143">
              <a:extLst>
                <a:ext uri="{FF2B5EF4-FFF2-40B4-BE49-F238E27FC236}">
                  <a16:creationId xmlns:a16="http://schemas.microsoft.com/office/drawing/2014/main" id="{57518B8D-6657-9A4B-ADB9-8AF967E622BD}"/>
                </a:ext>
              </a:extLst>
            </p:cNvPr>
            <p:cNvSpPr>
              <a:spLocks noChangeAspect="1"/>
            </p:cNvSpPr>
            <p:nvPr/>
          </p:nvSpPr>
          <p:spPr bwMode="gray">
            <a:xfrm>
              <a:off x="6852528" y="4185668"/>
              <a:ext cx="41981" cy="29735"/>
            </a:xfrm>
            <a:custGeom>
              <a:avLst/>
              <a:gdLst>
                <a:gd name="T0" fmla="*/ 0 w 24"/>
                <a:gd name="T1" fmla="*/ 8 h 17"/>
                <a:gd name="T2" fmla="*/ 7 w 24"/>
                <a:gd name="T3" fmla="*/ 0 h 17"/>
                <a:gd name="T4" fmla="*/ 23 w 24"/>
                <a:gd name="T5" fmla="*/ 8 h 17"/>
                <a:gd name="T6" fmla="*/ 7 w 24"/>
                <a:gd name="T7" fmla="*/ 16 h 17"/>
                <a:gd name="T8" fmla="*/ 0 w 24"/>
                <a:gd name="T9" fmla="*/ 8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 h="17">
                  <a:moveTo>
                    <a:pt x="0" y="8"/>
                  </a:moveTo>
                  <a:lnTo>
                    <a:pt x="7" y="0"/>
                  </a:lnTo>
                  <a:lnTo>
                    <a:pt x="23" y="8"/>
                  </a:lnTo>
                  <a:lnTo>
                    <a:pt x="7" y="16"/>
                  </a:lnTo>
                  <a:lnTo>
                    <a:pt x="0" y="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47" name="Freeform 144">
              <a:extLst>
                <a:ext uri="{FF2B5EF4-FFF2-40B4-BE49-F238E27FC236}">
                  <a16:creationId xmlns:a16="http://schemas.microsoft.com/office/drawing/2014/main" id="{9A2D9173-B782-BB4E-8FE1-247D8148799D}"/>
                </a:ext>
              </a:extLst>
            </p:cNvPr>
            <p:cNvSpPr>
              <a:spLocks noChangeAspect="1"/>
            </p:cNvSpPr>
            <p:nvPr/>
          </p:nvSpPr>
          <p:spPr bwMode="gray">
            <a:xfrm>
              <a:off x="6892760" y="4185668"/>
              <a:ext cx="47229" cy="29735"/>
            </a:xfrm>
            <a:custGeom>
              <a:avLst/>
              <a:gdLst>
                <a:gd name="T0" fmla="*/ 0 w 26"/>
                <a:gd name="T1" fmla="*/ 8 h 17"/>
                <a:gd name="T2" fmla="*/ 9 w 26"/>
                <a:gd name="T3" fmla="*/ 0 h 17"/>
                <a:gd name="T4" fmla="*/ 26 w 26"/>
                <a:gd name="T5" fmla="*/ 0 h 17"/>
                <a:gd name="T6" fmla="*/ 18 w 26"/>
                <a:gd name="T7" fmla="*/ 8 h 17"/>
                <a:gd name="T8" fmla="*/ 26 w 26"/>
                <a:gd name="T9" fmla="*/ 16 h 17"/>
                <a:gd name="T10" fmla="*/ 0 w 26"/>
                <a:gd name="T11" fmla="*/ 8 h 1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6" h="17">
                  <a:moveTo>
                    <a:pt x="0" y="8"/>
                  </a:moveTo>
                  <a:lnTo>
                    <a:pt x="9" y="0"/>
                  </a:lnTo>
                  <a:lnTo>
                    <a:pt x="25" y="0"/>
                  </a:lnTo>
                  <a:lnTo>
                    <a:pt x="17" y="8"/>
                  </a:lnTo>
                  <a:lnTo>
                    <a:pt x="25" y="16"/>
                  </a:lnTo>
                  <a:lnTo>
                    <a:pt x="0"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48" name="Freeform 145">
              <a:extLst>
                <a:ext uri="{FF2B5EF4-FFF2-40B4-BE49-F238E27FC236}">
                  <a16:creationId xmlns:a16="http://schemas.microsoft.com/office/drawing/2014/main" id="{39702CD8-626E-7343-A8E9-8C2F74BE9704}"/>
                </a:ext>
              </a:extLst>
            </p:cNvPr>
            <p:cNvSpPr>
              <a:spLocks noChangeAspect="1"/>
            </p:cNvSpPr>
            <p:nvPr/>
          </p:nvSpPr>
          <p:spPr bwMode="gray">
            <a:xfrm>
              <a:off x="6892760" y="4185668"/>
              <a:ext cx="47229" cy="29735"/>
            </a:xfrm>
            <a:custGeom>
              <a:avLst/>
              <a:gdLst>
                <a:gd name="T0" fmla="*/ 0 w 26"/>
                <a:gd name="T1" fmla="*/ 8 h 17"/>
                <a:gd name="T2" fmla="*/ 9 w 26"/>
                <a:gd name="T3" fmla="*/ 0 h 17"/>
                <a:gd name="T4" fmla="*/ 26 w 26"/>
                <a:gd name="T5" fmla="*/ 0 h 17"/>
                <a:gd name="T6" fmla="*/ 18 w 26"/>
                <a:gd name="T7" fmla="*/ 8 h 17"/>
                <a:gd name="T8" fmla="*/ 26 w 26"/>
                <a:gd name="T9" fmla="*/ 16 h 17"/>
                <a:gd name="T10" fmla="*/ 0 w 26"/>
                <a:gd name="T11" fmla="*/ 8 h 1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6" h="17">
                  <a:moveTo>
                    <a:pt x="0" y="8"/>
                  </a:moveTo>
                  <a:lnTo>
                    <a:pt x="9" y="0"/>
                  </a:lnTo>
                  <a:lnTo>
                    <a:pt x="25" y="0"/>
                  </a:lnTo>
                  <a:lnTo>
                    <a:pt x="17" y="8"/>
                  </a:lnTo>
                  <a:lnTo>
                    <a:pt x="25" y="16"/>
                  </a:lnTo>
                  <a:lnTo>
                    <a:pt x="0" y="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49" name="Freeform 146">
              <a:extLst>
                <a:ext uri="{FF2B5EF4-FFF2-40B4-BE49-F238E27FC236}">
                  <a16:creationId xmlns:a16="http://schemas.microsoft.com/office/drawing/2014/main" id="{DDDE059A-307B-2048-A28F-E0659573A55A}"/>
                </a:ext>
              </a:extLst>
            </p:cNvPr>
            <p:cNvSpPr>
              <a:spLocks noChangeAspect="1"/>
            </p:cNvSpPr>
            <p:nvPr/>
          </p:nvSpPr>
          <p:spPr bwMode="gray">
            <a:xfrm>
              <a:off x="6621632" y="4113955"/>
              <a:ext cx="505523" cy="463510"/>
            </a:xfrm>
            <a:custGeom>
              <a:avLst/>
              <a:gdLst>
                <a:gd name="T0" fmla="*/ 239 w 285"/>
                <a:gd name="T1" fmla="*/ 213 h 262"/>
                <a:gd name="T2" fmla="*/ 246 w 285"/>
                <a:gd name="T3" fmla="*/ 205 h 262"/>
                <a:gd name="T4" fmla="*/ 256 w 285"/>
                <a:gd name="T5" fmla="*/ 198 h 262"/>
                <a:gd name="T6" fmla="*/ 263 w 285"/>
                <a:gd name="T7" fmla="*/ 188 h 262"/>
                <a:gd name="T8" fmla="*/ 271 w 285"/>
                <a:gd name="T9" fmla="*/ 182 h 262"/>
                <a:gd name="T10" fmla="*/ 280 w 285"/>
                <a:gd name="T11" fmla="*/ 173 h 262"/>
                <a:gd name="T12" fmla="*/ 288 w 285"/>
                <a:gd name="T13" fmla="*/ 173 h 262"/>
                <a:gd name="T14" fmla="*/ 288 w 285"/>
                <a:gd name="T15" fmla="*/ 164 h 262"/>
                <a:gd name="T16" fmla="*/ 288 w 285"/>
                <a:gd name="T17" fmla="*/ 157 h 262"/>
                <a:gd name="T18" fmla="*/ 288 w 285"/>
                <a:gd name="T19" fmla="*/ 148 h 262"/>
                <a:gd name="T20" fmla="*/ 280 w 285"/>
                <a:gd name="T21" fmla="*/ 141 h 262"/>
                <a:gd name="T22" fmla="*/ 271 w 285"/>
                <a:gd name="T23" fmla="*/ 133 h 262"/>
                <a:gd name="T24" fmla="*/ 263 w 285"/>
                <a:gd name="T25" fmla="*/ 133 h 262"/>
                <a:gd name="T26" fmla="*/ 256 w 285"/>
                <a:gd name="T27" fmla="*/ 133 h 262"/>
                <a:gd name="T28" fmla="*/ 256 w 285"/>
                <a:gd name="T29" fmla="*/ 141 h 262"/>
                <a:gd name="T30" fmla="*/ 246 w 285"/>
                <a:gd name="T31" fmla="*/ 141 h 262"/>
                <a:gd name="T32" fmla="*/ 239 w 285"/>
                <a:gd name="T33" fmla="*/ 141 h 262"/>
                <a:gd name="T34" fmla="*/ 230 w 285"/>
                <a:gd name="T35" fmla="*/ 141 h 262"/>
                <a:gd name="T36" fmla="*/ 221 w 285"/>
                <a:gd name="T37" fmla="*/ 141 h 262"/>
                <a:gd name="T38" fmla="*/ 215 w 285"/>
                <a:gd name="T39" fmla="*/ 141 h 262"/>
                <a:gd name="T40" fmla="*/ 205 w 285"/>
                <a:gd name="T41" fmla="*/ 133 h 262"/>
                <a:gd name="T42" fmla="*/ 215 w 285"/>
                <a:gd name="T43" fmla="*/ 123 h 262"/>
                <a:gd name="T44" fmla="*/ 205 w 285"/>
                <a:gd name="T45" fmla="*/ 107 h 262"/>
                <a:gd name="T46" fmla="*/ 205 w 285"/>
                <a:gd name="T47" fmla="*/ 82 h 262"/>
                <a:gd name="T48" fmla="*/ 180 w 285"/>
                <a:gd name="T49" fmla="*/ 58 h 262"/>
                <a:gd name="T50" fmla="*/ 155 w 285"/>
                <a:gd name="T51" fmla="*/ 50 h 262"/>
                <a:gd name="T52" fmla="*/ 139 w 285"/>
                <a:gd name="T53" fmla="*/ 58 h 262"/>
                <a:gd name="T54" fmla="*/ 132 w 285"/>
                <a:gd name="T55" fmla="*/ 50 h 262"/>
                <a:gd name="T56" fmla="*/ 115 w 285"/>
                <a:gd name="T57" fmla="*/ 41 h 262"/>
                <a:gd name="T58" fmla="*/ 115 w 285"/>
                <a:gd name="T59" fmla="*/ 34 h 262"/>
                <a:gd name="T60" fmla="*/ 106 w 285"/>
                <a:gd name="T61" fmla="*/ 25 h 262"/>
                <a:gd name="T62" fmla="*/ 82 w 285"/>
                <a:gd name="T63" fmla="*/ 9 h 262"/>
                <a:gd name="T64" fmla="*/ 57 w 285"/>
                <a:gd name="T65" fmla="*/ 0 h 262"/>
                <a:gd name="T66" fmla="*/ 31 w 285"/>
                <a:gd name="T67" fmla="*/ 18 h 262"/>
                <a:gd name="T68" fmla="*/ 42 w 285"/>
                <a:gd name="T69" fmla="*/ 25 h 262"/>
                <a:gd name="T70" fmla="*/ 31 w 285"/>
                <a:gd name="T71" fmla="*/ 41 h 262"/>
                <a:gd name="T72" fmla="*/ 25 w 285"/>
                <a:gd name="T73" fmla="*/ 41 h 262"/>
                <a:gd name="T74" fmla="*/ 16 w 285"/>
                <a:gd name="T75" fmla="*/ 50 h 262"/>
                <a:gd name="T76" fmla="*/ 0 w 285"/>
                <a:gd name="T77" fmla="*/ 50 h 262"/>
                <a:gd name="T78" fmla="*/ 0 w 285"/>
                <a:gd name="T79" fmla="*/ 66 h 262"/>
                <a:gd name="T80" fmla="*/ 8 w 285"/>
                <a:gd name="T81" fmla="*/ 66 h 262"/>
                <a:gd name="T82" fmla="*/ 42 w 285"/>
                <a:gd name="T83" fmla="*/ 115 h 262"/>
                <a:gd name="T84" fmla="*/ 51 w 285"/>
                <a:gd name="T85" fmla="*/ 123 h 262"/>
                <a:gd name="T86" fmla="*/ 57 w 285"/>
                <a:gd name="T87" fmla="*/ 141 h 262"/>
                <a:gd name="T88" fmla="*/ 57 w 285"/>
                <a:gd name="T89" fmla="*/ 164 h 262"/>
                <a:gd name="T90" fmla="*/ 82 w 285"/>
                <a:gd name="T91" fmla="*/ 182 h 262"/>
                <a:gd name="T92" fmla="*/ 98 w 285"/>
                <a:gd name="T93" fmla="*/ 223 h 262"/>
                <a:gd name="T94" fmla="*/ 106 w 285"/>
                <a:gd name="T95" fmla="*/ 230 h 262"/>
                <a:gd name="T96" fmla="*/ 115 w 285"/>
                <a:gd name="T97" fmla="*/ 223 h 262"/>
                <a:gd name="T98" fmla="*/ 139 w 285"/>
                <a:gd name="T99" fmla="*/ 246 h 262"/>
                <a:gd name="T100" fmla="*/ 148 w 285"/>
                <a:gd name="T101" fmla="*/ 264 h 262"/>
                <a:gd name="T102" fmla="*/ 205 w 285"/>
                <a:gd name="T103" fmla="*/ 223 h 262"/>
                <a:gd name="T104" fmla="*/ 239 w 285"/>
                <a:gd name="T105" fmla="*/ 213 h 26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85" h="262">
                  <a:moveTo>
                    <a:pt x="236" y="211"/>
                  </a:moveTo>
                  <a:lnTo>
                    <a:pt x="243" y="203"/>
                  </a:lnTo>
                  <a:lnTo>
                    <a:pt x="252" y="196"/>
                  </a:lnTo>
                  <a:lnTo>
                    <a:pt x="259" y="186"/>
                  </a:lnTo>
                  <a:lnTo>
                    <a:pt x="267" y="180"/>
                  </a:lnTo>
                  <a:lnTo>
                    <a:pt x="276" y="171"/>
                  </a:lnTo>
                  <a:lnTo>
                    <a:pt x="284" y="171"/>
                  </a:lnTo>
                  <a:lnTo>
                    <a:pt x="284" y="162"/>
                  </a:lnTo>
                  <a:lnTo>
                    <a:pt x="284" y="155"/>
                  </a:lnTo>
                  <a:lnTo>
                    <a:pt x="284" y="146"/>
                  </a:lnTo>
                  <a:lnTo>
                    <a:pt x="276" y="139"/>
                  </a:lnTo>
                  <a:lnTo>
                    <a:pt x="267" y="131"/>
                  </a:lnTo>
                  <a:lnTo>
                    <a:pt x="259" y="131"/>
                  </a:lnTo>
                  <a:lnTo>
                    <a:pt x="252" y="131"/>
                  </a:lnTo>
                  <a:lnTo>
                    <a:pt x="252" y="139"/>
                  </a:lnTo>
                  <a:lnTo>
                    <a:pt x="243" y="139"/>
                  </a:lnTo>
                  <a:lnTo>
                    <a:pt x="236" y="139"/>
                  </a:lnTo>
                  <a:lnTo>
                    <a:pt x="227" y="139"/>
                  </a:lnTo>
                  <a:lnTo>
                    <a:pt x="218" y="139"/>
                  </a:lnTo>
                  <a:lnTo>
                    <a:pt x="212" y="139"/>
                  </a:lnTo>
                  <a:lnTo>
                    <a:pt x="202" y="131"/>
                  </a:lnTo>
                  <a:lnTo>
                    <a:pt x="212" y="122"/>
                  </a:lnTo>
                  <a:lnTo>
                    <a:pt x="202" y="106"/>
                  </a:lnTo>
                  <a:lnTo>
                    <a:pt x="202" y="81"/>
                  </a:lnTo>
                  <a:lnTo>
                    <a:pt x="178" y="57"/>
                  </a:lnTo>
                  <a:lnTo>
                    <a:pt x="153" y="49"/>
                  </a:lnTo>
                  <a:lnTo>
                    <a:pt x="137" y="57"/>
                  </a:lnTo>
                  <a:lnTo>
                    <a:pt x="130" y="49"/>
                  </a:lnTo>
                  <a:lnTo>
                    <a:pt x="113" y="41"/>
                  </a:lnTo>
                  <a:lnTo>
                    <a:pt x="113" y="34"/>
                  </a:lnTo>
                  <a:lnTo>
                    <a:pt x="105" y="25"/>
                  </a:lnTo>
                  <a:lnTo>
                    <a:pt x="81" y="9"/>
                  </a:lnTo>
                  <a:lnTo>
                    <a:pt x="56" y="0"/>
                  </a:lnTo>
                  <a:lnTo>
                    <a:pt x="31" y="18"/>
                  </a:lnTo>
                  <a:lnTo>
                    <a:pt x="41" y="25"/>
                  </a:lnTo>
                  <a:lnTo>
                    <a:pt x="31" y="41"/>
                  </a:lnTo>
                  <a:lnTo>
                    <a:pt x="25" y="41"/>
                  </a:lnTo>
                  <a:lnTo>
                    <a:pt x="16" y="49"/>
                  </a:lnTo>
                  <a:lnTo>
                    <a:pt x="0" y="49"/>
                  </a:lnTo>
                  <a:lnTo>
                    <a:pt x="0" y="65"/>
                  </a:lnTo>
                  <a:lnTo>
                    <a:pt x="8" y="65"/>
                  </a:lnTo>
                  <a:lnTo>
                    <a:pt x="41" y="114"/>
                  </a:lnTo>
                  <a:lnTo>
                    <a:pt x="50" y="122"/>
                  </a:lnTo>
                  <a:lnTo>
                    <a:pt x="56" y="139"/>
                  </a:lnTo>
                  <a:lnTo>
                    <a:pt x="56" y="162"/>
                  </a:lnTo>
                  <a:lnTo>
                    <a:pt x="81" y="180"/>
                  </a:lnTo>
                  <a:lnTo>
                    <a:pt x="97" y="220"/>
                  </a:lnTo>
                  <a:lnTo>
                    <a:pt x="105" y="227"/>
                  </a:lnTo>
                  <a:lnTo>
                    <a:pt x="113" y="220"/>
                  </a:lnTo>
                  <a:lnTo>
                    <a:pt x="137" y="243"/>
                  </a:lnTo>
                  <a:lnTo>
                    <a:pt x="146" y="261"/>
                  </a:lnTo>
                  <a:lnTo>
                    <a:pt x="202" y="220"/>
                  </a:lnTo>
                  <a:lnTo>
                    <a:pt x="236" y="211"/>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50" name="Freeform 147">
              <a:extLst>
                <a:ext uri="{FF2B5EF4-FFF2-40B4-BE49-F238E27FC236}">
                  <a16:creationId xmlns:a16="http://schemas.microsoft.com/office/drawing/2014/main" id="{ED6D07D0-1642-B34E-B47F-E9555B9C486A}"/>
                </a:ext>
              </a:extLst>
            </p:cNvPr>
            <p:cNvSpPr>
              <a:spLocks noChangeAspect="1"/>
            </p:cNvSpPr>
            <p:nvPr/>
          </p:nvSpPr>
          <p:spPr bwMode="gray">
            <a:xfrm>
              <a:off x="6980221" y="4283618"/>
              <a:ext cx="29737" cy="47226"/>
            </a:xfrm>
            <a:custGeom>
              <a:avLst/>
              <a:gdLst>
                <a:gd name="T0" fmla="*/ 10 w 17"/>
                <a:gd name="T1" fmla="*/ 26 h 26"/>
                <a:gd name="T2" fmla="*/ 0 w 17"/>
                <a:gd name="T3" fmla="*/ 9 h 26"/>
                <a:gd name="T4" fmla="*/ 10 w 17"/>
                <a:gd name="T5" fmla="*/ 0 h 26"/>
                <a:gd name="T6" fmla="*/ 16 w 17"/>
                <a:gd name="T7" fmla="*/ 0 h 26"/>
                <a:gd name="T8" fmla="*/ 10 w 17"/>
                <a:gd name="T9" fmla="*/ 26 h 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26">
                  <a:moveTo>
                    <a:pt x="10" y="25"/>
                  </a:moveTo>
                  <a:lnTo>
                    <a:pt x="0" y="9"/>
                  </a:lnTo>
                  <a:lnTo>
                    <a:pt x="10" y="0"/>
                  </a:lnTo>
                  <a:lnTo>
                    <a:pt x="16" y="0"/>
                  </a:lnTo>
                  <a:lnTo>
                    <a:pt x="10"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51" name="Freeform 148">
              <a:extLst>
                <a:ext uri="{FF2B5EF4-FFF2-40B4-BE49-F238E27FC236}">
                  <a16:creationId xmlns:a16="http://schemas.microsoft.com/office/drawing/2014/main" id="{CBBC5913-DC48-A94B-A339-9B732100AD16}"/>
                </a:ext>
              </a:extLst>
            </p:cNvPr>
            <p:cNvSpPr>
              <a:spLocks noChangeAspect="1"/>
            </p:cNvSpPr>
            <p:nvPr/>
          </p:nvSpPr>
          <p:spPr bwMode="gray">
            <a:xfrm>
              <a:off x="6980221" y="4283618"/>
              <a:ext cx="146934" cy="76960"/>
            </a:xfrm>
            <a:custGeom>
              <a:avLst/>
              <a:gdLst>
                <a:gd name="T0" fmla="*/ 66 w 83"/>
                <a:gd name="T1" fmla="*/ 35 h 43"/>
                <a:gd name="T2" fmla="*/ 83 w 83"/>
                <a:gd name="T3" fmla="*/ 17 h 43"/>
                <a:gd name="T4" fmla="*/ 83 w 83"/>
                <a:gd name="T5" fmla="*/ 9 h 43"/>
                <a:gd name="T6" fmla="*/ 75 w 83"/>
                <a:gd name="T7" fmla="*/ 0 h 43"/>
                <a:gd name="T8" fmla="*/ 51 w 83"/>
                <a:gd name="T9" fmla="*/ 26 h 43"/>
                <a:gd name="T10" fmla="*/ 25 w 83"/>
                <a:gd name="T11" fmla="*/ 26 h 43"/>
                <a:gd name="T12" fmla="*/ 10 w 83"/>
                <a:gd name="T13" fmla="*/ 26 h 43"/>
                <a:gd name="T14" fmla="*/ 0 w 83"/>
                <a:gd name="T15" fmla="*/ 35 h 43"/>
                <a:gd name="T16" fmla="*/ 10 w 83"/>
                <a:gd name="T17" fmla="*/ 43 h 43"/>
                <a:gd name="T18" fmla="*/ 16 w 83"/>
                <a:gd name="T19" fmla="*/ 43 h 43"/>
                <a:gd name="T20" fmla="*/ 25 w 83"/>
                <a:gd name="T21" fmla="*/ 43 h 43"/>
                <a:gd name="T22" fmla="*/ 34 w 83"/>
                <a:gd name="T23" fmla="*/ 43 h 43"/>
                <a:gd name="T24" fmla="*/ 41 w 83"/>
                <a:gd name="T25" fmla="*/ 43 h 43"/>
                <a:gd name="T26" fmla="*/ 51 w 83"/>
                <a:gd name="T27" fmla="*/ 43 h 43"/>
                <a:gd name="T28" fmla="*/ 51 w 83"/>
                <a:gd name="T29" fmla="*/ 35 h 43"/>
                <a:gd name="T30" fmla="*/ 58 w 83"/>
                <a:gd name="T31" fmla="*/ 35 h 43"/>
                <a:gd name="T32" fmla="*/ 66 w 83"/>
                <a:gd name="T33" fmla="*/ 35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83" h="43">
                  <a:moveTo>
                    <a:pt x="65" y="34"/>
                  </a:moveTo>
                  <a:lnTo>
                    <a:pt x="82" y="17"/>
                  </a:lnTo>
                  <a:lnTo>
                    <a:pt x="82" y="9"/>
                  </a:lnTo>
                  <a:lnTo>
                    <a:pt x="74" y="0"/>
                  </a:lnTo>
                  <a:lnTo>
                    <a:pt x="50" y="25"/>
                  </a:lnTo>
                  <a:lnTo>
                    <a:pt x="25" y="25"/>
                  </a:lnTo>
                  <a:lnTo>
                    <a:pt x="10" y="25"/>
                  </a:lnTo>
                  <a:lnTo>
                    <a:pt x="0" y="34"/>
                  </a:lnTo>
                  <a:lnTo>
                    <a:pt x="10" y="42"/>
                  </a:lnTo>
                  <a:lnTo>
                    <a:pt x="16" y="42"/>
                  </a:lnTo>
                  <a:lnTo>
                    <a:pt x="25" y="42"/>
                  </a:lnTo>
                  <a:lnTo>
                    <a:pt x="34" y="42"/>
                  </a:lnTo>
                  <a:lnTo>
                    <a:pt x="41" y="42"/>
                  </a:lnTo>
                  <a:lnTo>
                    <a:pt x="50" y="42"/>
                  </a:lnTo>
                  <a:lnTo>
                    <a:pt x="50" y="34"/>
                  </a:lnTo>
                  <a:lnTo>
                    <a:pt x="57" y="34"/>
                  </a:lnTo>
                  <a:lnTo>
                    <a:pt x="65" y="34"/>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52" name="Freeform 149">
              <a:extLst>
                <a:ext uri="{FF2B5EF4-FFF2-40B4-BE49-F238E27FC236}">
                  <a16:creationId xmlns:a16="http://schemas.microsoft.com/office/drawing/2014/main" id="{558F21F1-6168-9A4A-8A2A-17FFAF7123A5}"/>
                </a:ext>
              </a:extLst>
            </p:cNvPr>
            <p:cNvSpPr>
              <a:spLocks noChangeAspect="1"/>
            </p:cNvSpPr>
            <p:nvPr/>
          </p:nvSpPr>
          <p:spPr bwMode="gray">
            <a:xfrm>
              <a:off x="7111412" y="4271374"/>
              <a:ext cx="29737" cy="29735"/>
            </a:xfrm>
            <a:custGeom>
              <a:avLst/>
              <a:gdLst>
                <a:gd name="T0" fmla="*/ 16 w 17"/>
                <a:gd name="T1" fmla="*/ 16 h 17"/>
                <a:gd name="T2" fmla="*/ 0 w 17"/>
                <a:gd name="T3" fmla="*/ 7 h 17"/>
                <a:gd name="T4" fmla="*/ 0 w 17"/>
                <a:gd name="T5" fmla="*/ 0 h 17"/>
                <a:gd name="T6" fmla="*/ 16 w 17"/>
                <a:gd name="T7" fmla="*/ 0 h 17"/>
                <a:gd name="T8" fmla="*/ 16 w 17"/>
                <a:gd name="T9" fmla="*/ 16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16" y="16"/>
                  </a:moveTo>
                  <a:lnTo>
                    <a:pt x="0" y="7"/>
                  </a:lnTo>
                  <a:lnTo>
                    <a:pt x="0" y="0"/>
                  </a:lnTo>
                  <a:lnTo>
                    <a:pt x="16" y="0"/>
                  </a:lnTo>
                  <a:lnTo>
                    <a:pt x="16"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53" name="Freeform 150">
              <a:extLst>
                <a:ext uri="{FF2B5EF4-FFF2-40B4-BE49-F238E27FC236}">
                  <a16:creationId xmlns:a16="http://schemas.microsoft.com/office/drawing/2014/main" id="{97D2B57B-D17C-DE47-9987-4D8578FDCA98}"/>
                </a:ext>
              </a:extLst>
            </p:cNvPr>
            <p:cNvSpPr>
              <a:spLocks noChangeAspect="1"/>
            </p:cNvSpPr>
            <p:nvPr/>
          </p:nvSpPr>
          <p:spPr bwMode="gray">
            <a:xfrm>
              <a:off x="7039694" y="4315101"/>
              <a:ext cx="157429" cy="190651"/>
            </a:xfrm>
            <a:custGeom>
              <a:avLst/>
              <a:gdLst>
                <a:gd name="T0" fmla="*/ 0 w 89"/>
                <a:gd name="T1" fmla="*/ 108 h 107"/>
                <a:gd name="T2" fmla="*/ 23 w 89"/>
                <a:gd name="T3" fmla="*/ 108 h 107"/>
                <a:gd name="T4" fmla="*/ 31 w 89"/>
                <a:gd name="T5" fmla="*/ 99 h 107"/>
                <a:gd name="T6" fmla="*/ 40 w 89"/>
                <a:gd name="T7" fmla="*/ 91 h 107"/>
                <a:gd name="T8" fmla="*/ 57 w 89"/>
                <a:gd name="T9" fmla="*/ 84 h 107"/>
                <a:gd name="T10" fmla="*/ 66 w 89"/>
                <a:gd name="T11" fmla="*/ 73 h 107"/>
                <a:gd name="T12" fmla="*/ 66 w 89"/>
                <a:gd name="T13" fmla="*/ 67 h 107"/>
                <a:gd name="T14" fmla="*/ 82 w 89"/>
                <a:gd name="T15" fmla="*/ 42 h 107"/>
                <a:gd name="T16" fmla="*/ 89 w 89"/>
                <a:gd name="T17" fmla="*/ 33 h 107"/>
                <a:gd name="T18" fmla="*/ 73 w 89"/>
                <a:gd name="T19" fmla="*/ 17 h 107"/>
                <a:gd name="T20" fmla="*/ 57 w 89"/>
                <a:gd name="T21" fmla="*/ 8 h 107"/>
                <a:gd name="T22" fmla="*/ 49 w 89"/>
                <a:gd name="T23" fmla="*/ 0 h 107"/>
                <a:gd name="T24" fmla="*/ 31 w 89"/>
                <a:gd name="T25" fmla="*/ 17 h 107"/>
                <a:gd name="T26" fmla="*/ 40 w 89"/>
                <a:gd name="T27" fmla="*/ 25 h 107"/>
                <a:gd name="T28" fmla="*/ 49 w 89"/>
                <a:gd name="T29" fmla="*/ 33 h 107"/>
                <a:gd name="T30" fmla="*/ 49 w 89"/>
                <a:gd name="T31" fmla="*/ 42 h 107"/>
                <a:gd name="T32" fmla="*/ 49 w 89"/>
                <a:gd name="T33" fmla="*/ 49 h 107"/>
                <a:gd name="T34" fmla="*/ 49 w 89"/>
                <a:gd name="T35" fmla="*/ 58 h 107"/>
                <a:gd name="T36" fmla="*/ 40 w 89"/>
                <a:gd name="T37" fmla="*/ 58 h 107"/>
                <a:gd name="T38" fmla="*/ 31 w 89"/>
                <a:gd name="T39" fmla="*/ 67 h 107"/>
                <a:gd name="T40" fmla="*/ 23 w 89"/>
                <a:gd name="T41" fmla="*/ 73 h 107"/>
                <a:gd name="T42" fmla="*/ 16 w 89"/>
                <a:gd name="T43" fmla="*/ 84 h 107"/>
                <a:gd name="T44" fmla="*/ 7 w 89"/>
                <a:gd name="T45" fmla="*/ 91 h 107"/>
                <a:gd name="T46" fmla="*/ 0 w 89"/>
                <a:gd name="T47" fmla="*/ 99 h 107"/>
                <a:gd name="T48" fmla="*/ 0 w 89"/>
                <a:gd name="T49" fmla="*/ 108 h 10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89" h="107">
                  <a:moveTo>
                    <a:pt x="0" y="106"/>
                  </a:moveTo>
                  <a:lnTo>
                    <a:pt x="23" y="106"/>
                  </a:lnTo>
                  <a:lnTo>
                    <a:pt x="31" y="97"/>
                  </a:lnTo>
                  <a:lnTo>
                    <a:pt x="40" y="89"/>
                  </a:lnTo>
                  <a:lnTo>
                    <a:pt x="56" y="82"/>
                  </a:lnTo>
                  <a:lnTo>
                    <a:pt x="65" y="72"/>
                  </a:lnTo>
                  <a:lnTo>
                    <a:pt x="65" y="66"/>
                  </a:lnTo>
                  <a:lnTo>
                    <a:pt x="81" y="41"/>
                  </a:lnTo>
                  <a:lnTo>
                    <a:pt x="88" y="32"/>
                  </a:lnTo>
                  <a:lnTo>
                    <a:pt x="72" y="17"/>
                  </a:lnTo>
                  <a:lnTo>
                    <a:pt x="56" y="8"/>
                  </a:lnTo>
                  <a:lnTo>
                    <a:pt x="48" y="0"/>
                  </a:lnTo>
                  <a:lnTo>
                    <a:pt x="31" y="17"/>
                  </a:lnTo>
                  <a:lnTo>
                    <a:pt x="40" y="25"/>
                  </a:lnTo>
                  <a:lnTo>
                    <a:pt x="48" y="32"/>
                  </a:lnTo>
                  <a:lnTo>
                    <a:pt x="48" y="41"/>
                  </a:lnTo>
                  <a:lnTo>
                    <a:pt x="48" y="48"/>
                  </a:lnTo>
                  <a:lnTo>
                    <a:pt x="48" y="57"/>
                  </a:lnTo>
                  <a:lnTo>
                    <a:pt x="40" y="57"/>
                  </a:lnTo>
                  <a:lnTo>
                    <a:pt x="31" y="66"/>
                  </a:lnTo>
                  <a:lnTo>
                    <a:pt x="23" y="72"/>
                  </a:lnTo>
                  <a:lnTo>
                    <a:pt x="16" y="82"/>
                  </a:lnTo>
                  <a:lnTo>
                    <a:pt x="7" y="89"/>
                  </a:lnTo>
                  <a:lnTo>
                    <a:pt x="0" y="97"/>
                  </a:lnTo>
                  <a:lnTo>
                    <a:pt x="0" y="10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54" name="Freeform 151">
              <a:extLst>
                <a:ext uri="{FF2B5EF4-FFF2-40B4-BE49-F238E27FC236}">
                  <a16:creationId xmlns:a16="http://schemas.microsoft.com/office/drawing/2014/main" id="{D09CB69E-7FF0-A149-8A38-02E43F0D9314}"/>
                </a:ext>
              </a:extLst>
            </p:cNvPr>
            <p:cNvSpPr>
              <a:spLocks noChangeAspect="1"/>
            </p:cNvSpPr>
            <p:nvPr/>
          </p:nvSpPr>
          <p:spPr bwMode="gray">
            <a:xfrm>
              <a:off x="6807049" y="4486513"/>
              <a:ext cx="234395" cy="118938"/>
            </a:xfrm>
            <a:custGeom>
              <a:avLst/>
              <a:gdLst>
                <a:gd name="T0" fmla="*/ 0 w 132"/>
                <a:gd name="T1" fmla="*/ 16 h 66"/>
                <a:gd name="T2" fmla="*/ 8 w 132"/>
                <a:gd name="T3" fmla="*/ 9 h 66"/>
                <a:gd name="T4" fmla="*/ 32 w 132"/>
                <a:gd name="T5" fmla="*/ 33 h 66"/>
                <a:gd name="T6" fmla="*/ 42 w 132"/>
                <a:gd name="T7" fmla="*/ 52 h 66"/>
                <a:gd name="T8" fmla="*/ 98 w 132"/>
                <a:gd name="T9" fmla="*/ 9 h 66"/>
                <a:gd name="T10" fmla="*/ 133 w 132"/>
                <a:gd name="T11" fmla="*/ 0 h 66"/>
                <a:gd name="T12" fmla="*/ 133 w 132"/>
                <a:gd name="T13" fmla="*/ 9 h 66"/>
                <a:gd name="T14" fmla="*/ 124 w 132"/>
                <a:gd name="T15" fmla="*/ 16 h 66"/>
                <a:gd name="T16" fmla="*/ 124 w 132"/>
                <a:gd name="T17" fmla="*/ 26 h 66"/>
                <a:gd name="T18" fmla="*/ 91 w 132"/>
                <a:gd name="T19" fmla="*/ 33 h 66"/>
                <a:gd name="T20" fmla="*/ 58 w 132"/>
                <a:gd name="T21" fmla="*/ 59 h 66"/>
                <a:gd name="T22" fmla="*/ 42 w 132"/>
                <a:gd name="T23" fmla="*/ 59 h 66"/>
                <a:gd name="T24" fmla="*/ 25 w 132"/>
                <a:gd name="T25" fmla="*/ 67 h 66"/>
                <a:gd name="T26" fmla="*/ 8 w 132"/>
                <a:gd name="T27" fmla="*/ 67 h 66"/>
                <a:gd name="T28" fmla="*/ 0 w 132"/>
                <a:gd name="T29" fmla="*/ 16 h 6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2" h="66">
                  <a:moveTo>
                    <a:pt x="0" y="16"/>
                  </a:moveTo>
                  <a:lnTo>
                    <a:pt x="8" y="9"/>
                  </a:lnTo>
                  <a:lnTo>
                    <a:pt x="32" y="32"/>
                  </a:lnTo>
                  <a:lnTo>
                    <a:pt x="41" y="50"/>
                  </a:lnTo>
                  <a:lnTo>
                    <a:pt x="97" y="9"/>
                  </a:lnTo>
                  <a:lnTo>
                    <a:pt x="131" y="0"/>
                  </a:lnTo>
                  <a:lnTo>
                    <a:pt x="131" y="9"/>
                  </a:lnTo>
                  <a:lnTo>
                    <a:pt x="122" y="16"/>
                  </a:lnTo>
                  <a:lnTo>
                    <a:pt x="122" y="25"/>
                  </a:lnTo>
                  <a:lnTo>
                    <a:pt x="90" y="32"/>
                  </a:lnTo>
                  <a:lnTo>
                    <a:pt x="57" y="57"/>
                  </a:lnTo>
                  <a:lnTo>
                    <a:pt x="41" y="57"/>
                  </a:lnTo>
                  <a:lnTo>
                    <a:pt x="25" y="65"/>
                  </a:lnTo>
                  <a:lnTo>
                    <a:pt x="8" y="65"/>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55" name="Freeform 152">
              <a:extLst>
                <a:ext uri="{FF2B5EF4-FFF2-40B4-BE49-F238E27FC236}">
                  <a16:creationId xmlns:a16="http://schemas.microsoft.com/office/drawing/2014/main" id="{99601204-7462-C247-B14C-109DA3316C6E}"/>
                </a:ext>
              </a:extLst>
            </p:cNvPr>
            <p:cNvSpPr>
              <a:spLocks noChangeAspect="1"/>
            </p:cNvSpPr>
            <p:nvPr/>
          </p:nvSpPr>
          <p:spPr bwMode="gray">
            <a:xfrm>
              <a:off x="7658916" y="4173425"/>
              <a:ext cx="173172" cy="99698"/>
            </a:xfrm>
            <a:custGeom>
              <a:avLst/>
              <a:gdLst>
                <a:gd name="T0" fmla="*/ 6 w 97"/>
                <a:gd name="T1" fmla="*/ 0 h 57"/>
                <a:gd name="T2" fmla="*/ 0 w 97"/>
                <a:gd name="T3" fmla="*/ 23 h 57"/>
                <a:gd name="T4" fmla="*/ 15 w 97"/>
                <a:gd name="T5" fmla="*/ 31 h 57"/>
                <a:gd name="T6" fmla="*/ 89 w 97"/>
                <a:gd name="T7" fmla="*/ 56 h 57"/>
                <a:gd name="T8" fmla="*/ 98 w 97"/>
                <a:gd name="T9" fmla="*/ 56 h 57"/>
                <a:gd name="T10" fmla="*/ 98 w 97"/>
                <a:gd name="T11" fmla="*/ 47 h 57"/>
                <a:gd name="T12" fmla="*/ 98 w 97"/>
                <a:gd name="T13" fmla="*/ 31 h 57"/>
                <a:gd name="T14" fmla="*/ 73 w 97"/>
                <a:gd name="T15" fmla="*/ 31 h 57"/>
                <a:gd name="T16" fmla="*/ 56 w 97"/>
                <a:gd name="T17" fmla="*/ 23 h 57"/>
                <a:gd name="T18" fmla="*/ 48 w 97"/>
                <a:gd name="T19" fmla="*/ 15 h 57"/>
                <a:gd name="T20" fmla="*/ 41 w 97"/>
                <a:gd name="T21" fmla="*/ 15 h 57"/>
                <a:gd name="T22" fmla="*/ 24 w 97"/>
                <a:gd name="T23" fmla="*/ 0 h 57"/>
                <a:gd name="T24" fmla="*/ 6 w 97"/>
                <a:gd name="T25" fmla="*/ 0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7" h="57">
                  <a:moveTo>
                    <a:pt x="6" y="0"/>
                  </a:moveTo>
                  <a:lnTo>
                    <a:pt x="0" y="23"/>
                  </a:lnTo>
                  <a:lnTo>
                    <a:pt x="15" y="31"/>
                  </a:lnTo>
                  <a:lnTo>
                    <a:pt x="87" y="56"/>
                  </a:lnTo>
                  <a:lnTo>
                    <a:pt x="96" y="56"/>
                  </a:lnTo>
                  <a:lnTo>
                    <a:pt x="96" y="47"/>
                  </a:lnTo>
                  <a:lnTo>
                    <a:pt x="96" y="31"/>
                  </a:lnTo>
                  <a:lnTo>
                    <a:pt x="72" y="31"/>
                  </a:lnTo>
                  <a:lnTo>
                    <a:pt x="55" y="23"/>
                  </a:lnTo>
                  <a:lnTo>
                    <a:pt x="47" y="15"/>
                  </a:lnTo>
                  <a:lnTo>
                    <a:pt x="40" y="15"/>
                  </a:lnTo>
                  <a:lnTo>
                    <a:pt x="24" y="0"/>
                  </a:lnTo>
                  <a:lnTo>
                    <a:pt x="6"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56" name="Freeform 153">
              <a:extLst>
                <a:ext uri="{FF2B5EF4-FFF2-40B4-BE49-F238E27FC236}">
                  <a16:creationId xmlns:a16="http://schemas.microsoft.com/office/drawing/2014/main" id="{097F462F-5518-8649-9E63-5E42396582A3}"/>
                </a:ext>
              </a:extLst>
            </p:cNvPr>
            <p:cNvSpPr>
              <a:spLocks noChangeAspect="1"/>
            </p:cNvSpPr>
            <p:nvPr/>
          </p:nvSpPr>
          <p:spPr bwMode="gray">
            <a:xfrm>
              <a:off x="7830340" y="4271374"/>
              <a:ext cx="118947" cy="129433"/>
            </a:xfrm>
            <a:custGeom>
              <a:avLst/>
              <a:gdLst>
                <a:gd name="T0" fmla="*/ 67 w 67"/>
                <a:gd name="T1" fmla="*/ 66 h 73"/>
                <a:gd name="T2" fmla="*/ 57 w 67"/>
                <a:gd name="T3" fmla="*/ 42 h 73"/>
                <a:gd name="T4" fmla="*/ 57 w 67"/>
                <a:gd name="T5" fmla="*/ 32 h 73"/>
                <a:gd name="T6" fmla="*/ 50 w 67"/>
                <a:gd name="T7" fmla="*/ 42 h 73"/>
                <a:gd name="T8" fmla="*/ 42 w 67"/>
                <a:gd name="T9" fmla="*/ 42 h 73"/>
                <a:gd name="T10" fmla="*/ 42 w 67"/>
                <a:gd name="T11" fmla="*/ 32 h 73"/>
                <a:gd name="T12" fmla="*/ 57 w 67"/>
                <a:gd name="T13" fmla="*/ 16 h 73"/>
                <a:gd name="T14" fmla="*/ 24 w 67"/>
                <a:gd name="T15" fmla="*/ 16 h 73"/>
                <a:gd name="T16" fmla="*/ 24 w 67"/>
                <a:gd name="T17" fmla="*/ 0 h 73"/>
                <a:gd name="T18" fmla="*/ 16 w 67"/>
                <a:gd name="T19" fmla="*/ 0 h 73"/>
                <a:gd name="T20" fmla="*/ 9 w 67"/>
                <a:gd name="T21" fmla="*/ 0 h 73"/>
                <a:gd name="T22" fmla="*/ 9 w 67"/>
                <a:gd name="T23" fmla="*/ 7 h 73"/>
                <a:gd name="T24" fmla="*/ 0 w 67"/>
                <a:gd name="T25" fmla="*/ 24 h 73"/>
                <a:gd name="T26" fmla="*/ 9 w 67"/>
                <a:gd name="T27" fmla="*/ 24 h 73"/>
                <a:gd name="T28" fmla="*/ 16 w 67"/>
                <a:gd name="T29" fmla="*/ 66 h 73"/>
                <a:gd name="T30" fmla="*/ 35 w 67"/>
                <a:gd name="T31" fmla="*/ 66 h 73"/>
                <a:gd name="T32" fmla="*/ 50 w 67"/>
                <a:gd name="T33" fmla="*/ 50 h 73"/>
                <a:gd name="T34" fmla="*/ 57 w 67"/>
                <a:gd name="T35" fmla="*/ 73 h 73"/>
                <a:gd name="T36" fmla="*/ 67 w 67"/>
                <a:gd name="T37" fmla="*/ 66 h 7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67" h="73">
                  <a:moveTo>
                    <a:pt x="66" y="65"/>
                  </a:moveTo>
                  <a:lnTo>
                    <a:pt x="56" y="41"/>
                  </a:lnTo>
                  <a:lnTo>
                    <a:pt x="56" y="32"/>
                  </a:lnTo>
                  <a:lnTo>
                    <a:pt x="49" y="41"/>
                  </a:lnTo>
                  <a:lnTo>
                    <a:pt x="41" y="41"/>
                  </a:lnTo>
                  <a:lnTo>
                    <a:pt x="41" y="32"/>
                  </a:lnTo>
                  <a:lnTo>
                    <a:pt x="56" y="16"/>
                  </a:lnTo>
                  <a:lnTo>
                    <a:pt x="24" y="16"/>
                  </a:lnTo>
                  <a:lnTo>
                    <a:pt x="24" y="0"/>
                  </a:lnTo>
                  <a:lnTo>
                    <a:pt x="16" y="0"/>
                  </a:lnTo>
                  <a:lnTo>
                    <a:pt x="9" y="0"/>
                  </a:lnTo>
                  <a:lnTo>
                    <a:pt x="9" y="7"/>
                  </a:lnTo>
                  <a:lnTo>
                    <a:pt x="0" y="24"/>
                  </a:lnTo>
                  <a:lnTo>
                    <a:pt x="9" y="24"/>
                  </a:lnTo>
                  <a:lnTo>
                    <a:pt x="16" y="65"/>
                  </a:lnTo>
                  <a:lnTo>
                    <a:pt x="34" y="65"/>
                  </a:lnTo>
                  <a:lnTo>
                    <a:pt x="49" y="49"/>
                  </a:lnTo>
                  <a:lnTo>
                    <a:pt x="56" y="72"/>
                  </a:lnTo>
                  <a:lnTo>
                    <a:pt x="66" y="6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57" name="Freeform 154">
              <a:extLst>
                <a:ext uri="{FF2B5EF4-FFF2-40B4-BE49-F238E27FC236}">
                  <a16:creationId xmlns:a16="http://schemas.microsoft.com/office/drawing/2014/main" id="{75F90D1C-CF4F-594F-9B3E-1543E3A5CC21}"/>
                </a:ext>
              </a:extLst>
            </p:cNvPr>
            <p:cNvSpPr>
              <a:spLocks noChangeAspect="1"/>
            </p:cNvSpPr>
            <p:nvPr/>
          </p:nvSpPr>
          <p:spPr bwMode="gray">
            <a:xfrm>
              <a:off x="7930045" y="4227647"/>
              <a:ext cx="204658" cy="449518"/>
            </a:xfrm>
            <a:custGeom>
              <a:avLst/>
              <a:gdLst>
                <a:gd name="T0" fmla="*/ 84 w 116"/>
                <a:gd name="T1" fmla="*/ 256 h 253"/>
                <a:gd name="T2" fmla="*/ 100 w 116"/>
                <a:gd name="T3" fmla="*/ 221 h 253"/>
                <a:gd name="T4" fmla="*/ 91 w 116"/>
                <a:gd name="T5" fmla="*/ 199 h 253"/>
                <a:gd name="T6" fmla="*/ 84 w 116"/>
                <a:gd name="T7" fmla="*/ 181 h 253"/>
                <a:gd name="T8" fmla="*/ 84 w 116"/>
                <a:gd name="T9" fmla="*/ 165 h 253"/>
                <a:gd name="T10" fmla="*/ 75 w 116"/>
                <a:gd name="T11" fmla="*/ 140 h 253"/>
                <a:gd name="T12" fmla="*/ 75 w 116"/>
                <a:gd name="T13" fmla="*/ 123 h 253"/>
                <a:gd name="T14" fmla="*/ 107 w 116"/>
                <a:gd name="T15" fmla="*/ 108 h 253"/>
                <a:gd name="T16" fmla="*/ 116 w 116"/>
                <a:gd name="T17" fmla="*/ 91 h 253"/>
                <a:gd name="T18" fmla="*/ 107 w 116"/>
                <a:gd name="T19" fmla="*/ 91 h 253"/>
                <a:gd name="T20" fmla="*/ 91 w 116"/>
                <a:gd name="T21" fmla="*/ 82 h 253"/>
                <a:gd name="T22" fmla="*/ 91 w 116"/>
                <a:gd name="T23" fmla="*/ 75 h 253"/>
                <a:gd name="T24" fmla="*/ 91 w 116"/>
                <a:gd name="T25" fmla="*/ 67 h 253"/>
                <a:gd name="T26" fmla="*/ 84 w 116"/>
                <a:gd name="T27" fmla="*/ 58 h 253"/>
                <a:gd name="T28" fmla="*/ 75 w 116"/>
                <a:gd name="T29" fmla="*/ 58 h 253"/>
                <a:gd name="T30" fmla="*/ 84 w 116"/>
                <a:gd name="T31" fmla="*/ 16 h 253"/>
                <a:gd name="T32" fmla="*/ 75 w 116"/>
                <a:gd name="T33" fmla="*/ 0 h 253"/>
                <a:gd name="T34" fmla="*/ 66 w 116"/>
                <a:gd name="T35" fmla="*/ 0 h 253"/>
                <a:gd name="T36" fmla="*/ 66 w 116"/>
                <a:gd name="T37" fmla="*/ 16 h 253"/>
                <a:gd name="T38" fmla="*/ 50 w 116"/>
                <a:gd name="T39" fmla="*/ 16 h 253"/>
                <a:gd name="T40" fmla="*/ 41 w 116"/>
                <a:gd name="T41" fmla="*/ 25 h 253"/>
                <a:gd name="T42" fmla="*/ 25 w 116"/>
                <a:gd name="T43" fmla="*/ 58 h 253"/>
                <a:gd name="T44" fmla="*/ 18 w 116"/>
                <a:gd name="T45" fmla="*/ 67 h 253"/>
                <a:gd name="T46" fmla="*/ 10 w 116"/>
                <a:gd name="T47" fmla="*/ 82 h 253"/>
                <a:gd name="T48" fmla="*/ 10 w 116"/>
                <a:gd name="T49" fmla="*/ 91 h 253"/>
                <a:gd name="T50" fmla="*/ 0 w 116"/>
                <a:gd name="T51" fmla="*/ 99 h 253"/>
                <a:gd name="T52" fmla="*/ 18 w 116"/>
                <a:gd name="T53" fmla="*/ 117 h 253"/>
                <a:gd name="T54" fmla="*/ 25 w 116"/>
                <a:gd name="T55" fmla="*/ 133 h 253"/>
                <a:gd name="T56" fmla="*/ 34 w 116"/>
                <a:gd name="T57" fmla="*/ 157 h 253"/>
                <a:gd name="T58" fmla="*/ 25 w 116"/>
                <a:gd name="T59" fmla="*/ 165 h 253"/>
                <a:gd name="T60" fmla="*/ 41 w 116"/>
                <a:gd name="T61" fmla="*/ 174 h 253"/>
                <a:gd name="T62" fmla="*/ 60 w 116"/>
                <a:gd name="T63" fmla="*/ 157 h 253"/>
                <a:gd name="T64" fmla="*/ 66 w 116"/>
                <a:gd name="T65" fmla="*/ 165 h 253"/>
                <a:gd name="T66" fmla="*/ 84 w 116"/>
                <a:gd name="T67" fmla="*/ 214 h 253"/>
                <a:gd name="T68" fmla="*/ 84 w 116"/>
                <a:gd name="T69" fmla="*/ 256 h 2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16" h="253">
                  <a:moveTo>
                    <a:pt x="83" y="252"/>
                  </a:moveTo>
                  <a:lnTo>
                    <a:pt x="99" y="218"/>
                  </a:lnTo>
                  <a:lnTo>
                    <a:pt x="90" y="196"/>
                  </a:lnTo>
                  <a:lnTo>
                    <a:pt x="83" y="178"/>
                  </a:lnTo>
                  <a:lnTo>
                    <a:pt x="83" y="162"/>
                  </a:lnTo>
                  <a:lnTo>
                    <a:pt x="74" y="138"/>
                  </a:lnTo>
                  <a:lnTo>
                    <a:pt x="74" y="121"/>
                  </a:lnTo>
                  <a:lnTo>
                    <a:pt x="106" y="106"/>
                  </a:lnTo>
                  <a:lnTo>
                    <a:pt x="115" y="90"/>
                  </a:lnTo>
                  <a:lnTo>
                    <a:pt x="106" y="90"/>
                  </a:lnTo>
                  <a:lnTo>
                    <a:pt x="90" y="81"/>
                  </a:lnTo>
                  <a:lnTo>
                    <a:pt x="90" y="74"/>
                  </a:lnTo>
                  <a:lnTo>
                    <a:pt x="90" y="66"/>
                  </a:lnTo>
                  <a:lnTo>
                    <a:pt x="83" y="57"/>
                  </a:lnTo>
                  <a:lnTo>
                    <a:pt x="74" y="57"/>
                  </a:lnTo>
                  <a:lnTo>
                    <a:pt x="83" y="16"/>
                  </a:lnTo>
                  <a:lnTo>
                    <a:pt x="74" y="0"/>
                  </a:lnTo>
                  <a:lnTo>
                    <a:pt x="65" y="0"/>
                  </a:lnTo>
                  <a:lnTo>
                    <a:pt x="65" y="16"/>
                  </a:lnTo>
                  <a:lnTo>
                    <a:pt x="50" y="16"/>
                  </a:lnTo>
                  <a:lnTo>
                    <a:pt x="41" y="25"/>
                  </a:lnTo>
                  <a:lnTo>
                    <a:pt x="25" y="57"/>
                  </a:lnTo>
                  <a:lnTo>
                    <a:pt x="18" y="66"/>
                  </a:lnTo>
                  <a:lnTo>
                    <a:pt x="10" y="81"/>
                  </a:lnTo>
                  <a:lnTo>
                    <a:pt x="10" y="90"/>
                  </a:lnTo>
                  <a:lnTo>
                    <a:pt x="0" y="97"/>
                  </a:lnTo>
                  <a:lnTo>
                    <a:pt x="18" y="115"/>
                  </a:lnTo>
                  <a:lnTo>
                    <a:pt x="25" y="131"/>
                  </a:lnTo>
                  <a:lnTo>
                    <a:pt x="34" y="155"/>
                  </a:lnTo>
                  <a:lnTo>
                    <a:pt x="25" y="162"/>
                  </a:lnTo>
                  <a:lnTo>
                    <a:pt x="41" y="171"/>
                  </a:lnTo>
                  <a:lnTo>
                    <a:pt x="59" y="155"/>
                  </a:lnTo>
                  <a:lnTo>
                    <a:pt x="65" y="162"/>
                  </a:lnTo>
                  <a:lnTo>
                    <a:pt x="83" y="211"/>
                  </a:lnTo>
                  <a:lnTo>
                    <a:pt x="83" y="25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58" name="Freeform 155">
              <a:extLst>
                <a:ext uri="{FF2B5EF4-FFF2-40B4-BE49-F238E27FC236}">
                  <a16:creationId xmlns:a16="http://schemas.microsoft.com/office/drawing/2014/main" id="{165AEFF3-4A9B-0C46-A098-C033ACFD03B7}"/>
                </a:ext>
              </a:extLst>
            </p:cNvPr>
            <p:cNvSpPr>
              <a:spLocks noChangeAspect="1"/>
            </p:cNvSpPr>
            <p:nvPr/>
          </p:nvSpPr>
          <p:spPr bwMode="gray">
            <a:xfrm>
              <a:off x="8059487" y="4416549"/>
              <a:ext cx="174922" cy="346321"/>
            </a:xfrm>
            <a:custGeom>
              <a:avLst/>
              <a:gdLst>
                <a:gd name="T0" fmla="*/ 33 w 98"/>
                <a:gd name="T1" fmla="*/ 0 h 196"/>
                <a:gd name="T2" fmla="*/ 0 w 98"/>
                <a:gd name="T3" fmla="*/ 15 h 196"/>
                <a:gd name="T4" fmla="*/ 0 w 98"/>
                <a:gd name="T5" fmla="*/ 32 h 196"/>
                <a:gd name="T6" fmla="*/ 9 w 98"/>
                <a:gd name="T7" fmla="*/ 57 h 196"/>
                <a:gd name="T8" fmla="*/ 9 w 98"/>
                <a:gd name="T9" fmla="*/ 73 h 196"/>
                <a:gd name="T10" fmla="*/ 16 w 98"/>
                <a:gd name="T11" fmla="*/ 91 h 196"/>
                <a:gd name="T12" fmla="*/ 26 w 98"/>
                <a:gd name="T13" fmla="*/ 113 h 196"/>
                <a:gd name="T14" fmla="*/ 9 w 98"/>
                <a:gd name="T15" fmla="*/ 147 h 196"/>
                <a:gd name="T16" fmla="*/ 9 w 98"/>
                <a:gd name="T17" fmla="*/ 155 h 196"/>
                <a:gd name="T18" fmla="*/ 9 w 98"/>
                <a:gd name="T19" fmla="*/ 164 h 196"/>
                <a:gd name="T20" fmla="*/ 33 w 98"/>
                <a:gd name="T21" fmla="*/ 188 h 196"/>
                <a:gd name="T22" fmla="*/ 33 w 98"/>
                <a:gd name="T23" fmla="*/ 179 h 196"/>
                <a:gd name="T24" fmla="*/ 42 w 98"/>
                <a:gd name="T25" fmla="*/ 188 h 196"/>
                <a:gd name="T26" fmla="*/ 51 w 98"/>
                <a:gd name="T27" fmla="*/ 197 h 196"/>
                <a:gd name="T28" fmla="*/ 57 w 98"/>
                <a:gd name="T29" fmla="*/ 188 h 196"/>
                <a:gd name="T30" fmla="*/ 51 w 98"/>
                <a:gd name="T31" fmla="*/ 179 h 196"/>
                <a:gd name="T32" fmla="*/ 33 w 98"/>
                <a:gd name="T33" fmla="*/ 179 h 196"/>
                <a:gd name="T34" fmla="*/ 26 w 98"/>
                <a:gd name="T35" fmla="*/ 147 h 196"/>
                <a:gd name="T36" fmla="*/ 16 w 98"/>
                <a:gd name="T37" fmla="*/ 147 h 196"/>
                <a:gd name="T38" fmla="*/ 16 w 98"/>
                <a:gd name="T39" fmla="*/ 138 h 196"/>
                <a:gd name="T40" fmla="*/ 26 w 98"/>
                <a:gd name="T41" fmla="*/ 113 h 196"/>
                <a:gd name="T42" fmla="*/ 26 w 98"/>
                <a:gd name="T43" fmla="*/ 98 h 196"/>
                <a:gd name="T44" fmla="*/ 42 w 98"/>
                <a:gd name="T45" fmla="*/ 98 h 196"/>
                <a:gd name="T46" fmla="*/ 42 w 98"/>
                <a:gd name="T47" fmla="*/ 106 h 196"/>
                <a:gd name="T48" fmla="*/ 51 w 98"/>
                <a:gd name="T49" fmla="*/ 106 h 196"/>
                <a:gd name="T50" fmla="*/ 66 w 98"/>
                <a:gd name="T51" fmla="*/ 123 h 196"/>
                <a:gd name="T52" fmla="*/ 66 w 98"/>
                <a:gd name="T53" fmla="*/ 113 h 196"/>
                <a:gd name="T54" fmla="*/ 57 w 98"/>
                <a:gd name="T55" fmla="*/ 98 h 196"/>
                <a:gd name="T56" fmla="*/ 66 w 98"/>
                <a:gd name="T57" fmla="*/ 81 h 196"/>
                <a:gd name="T58" fmla="*/ 99 w 98"/>
                <a:gd name="T59" fmla="*/ 81 h 196"/>
                <a:gd name="T60" fmla="*/ 99 w 98"/>
                <a:gd name="T61" fmla="*/ 66 h 196"/>
                <a:gd name="T62" fmla="*/ 92 w 98"/>
                <a:gd name="T63" fmla="*/ 57 h 196"/>
                <a:gd name="T64" fmla="*/ 83 w 98"/>
                <a:gd name="T65" fmla="*/ 40 h 196"/>
                <a:gd name="T66" fmla="*/ 77 w 98"/>
                <a:gd name="T67" fmla="*/ 25 h 196"/>
                <a:gd name="T68" fmla="*/ 57 w 98"/>
                <a:gd name="T69" fmla="*/ 32 h 196"/>
                <a:gd name="T70" fmla="*/ 42 w 98"/>
                <a:gd name="T71" fmla="*/ 40 h 196"/>
                <a:gd name="T72" fmla="*/ 42 w 98"/>
                <a:gd name="T73" fmla="*/ 15 h 196"/>
                <a:gd name="T74" fmla="*/ 33 w 98"/>
                <a:gd name="T75" fmla="*/ 9 h 196"/>
                <a:gd name="T76" fmla="*/ 33 w 98"/>
                <a:gd name="T77" fmla="*/ 0 h 19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98" h="196">
                  <a:moveTo>
                    <a:pt x="32" y="0"/>
                  </a:moveTo>
                  <a:lnTo>
                    <a:pt x="0" y="15"/>
                  </a:lnTo>
                  <a:lnTo>
                    <a:pt x="0" y="32"/>
                  </a:lnTo>
                  <a:lnTo>
                    <a:pt x="9" y="56"/>
                  </a:lnTo>
                  <a:lnTo>
                    <a:pt x="9" y="72"/>
                  </a:lnTo>
                  <a:lnTo>
                    <a:pt x="16" y="90"/>
                  </a:lnTo>
                  <a:lnTo>
                    <a:pt x="25" y="112"/>
                  </a:lnTo>
                  <a:lnTo>
                    <a:pt x="9" y="146"/>
                  </a:lnTo>
                  <a:lnTo>
                    <a:pt x="9" y="153"/>
                  </a:lnTo>
                  <a:lnTo>
                    <a:pt x="9" y="162"/>
                  </a:lnTo>
                  <a:lnTo>
                    <a:pt x="32" y="186"/>
                  </a:lnTo>
                  <a:lnTo>
                    <a:pt x="32" y="177"/>
                  </a:lnTo>
                  <a:lnTo>
                    <a:pt x="41" y="186"/>
                  </a:lnTo>
                  <a:lnTo>
                    <a:pt x="50" y="195"/>
                  </a:lnTo>
                  <a:lnTo>
                    <a:pt x="56" y="186"/>
                  </a:lnTo>
                  <a:lnTo>
                    <a:pt x="50" y="177"/>
                  </a:lnTo>
                  <a:lnTo>
                    <a:pt x="32" y="177"/>
                  </a:lnTo>
                  <a:lnTo>
                    <a:pt x="25" y="146"/>
                  </a:lnTo>
                  <a:lnTo>
                    <a:pt x="16" y="146"/>
                  </a:lnTo>
                  <a:lnTo>
                    <a:pt x="16" y="137"/>
                  </a:lnTo>
                  <a:lnTo>
                    <a:pt x="25" y="112"/>
                  </a:lnTo>
                  <a:lnTo>
                    <a:pt x="25" y="97"/>
                  </a:lnTo>
                  <a:lnTo>
                    <a:pt x="41" y="97"/>
                  </a:lnTo>
                  <a:lnTo>
                    <a:pt x="41" y="105"/>
                  </a:lnTo>
                  <a:lnTo>
                    <a:pt x="50" y="105"/>
                  </a:lnTo>
                  <a:lnTo>
                    <a:pt x="65" y="122"/>
                  </a:lnTo>
                  <a:lnTo>
                    <a:pt x="65" y="112"/>
                  </a:lnTo>
                  <a:lnTo>
                    <a:pt x="56" y="97"/>
                  </a:lnTo>
                  <a:lnTo>
                    <a:pt x="65" y="80"/>
                  </a:lnTo>
                  <a:lnTo>
                    <a:pt x="97" y="80"/>
                  </a:lnTo>
                  <a:lnTo>
                    <a:pt x="97" y="65"/>
                  </a:lnTo>
                  <a:lnTo>
                    <a:pt x="90" y="56"/>
                  </a:lnTo>
                  <a:lnTo>
                    <a:pt x="81" y="40"/>
                  </a:lnTo>
                  <a:lnTo>
                    <a:pt x="75" y="25"/>
                  </a:lnTo>
                  <a:lnTo>
                    <a:pt x="56" y="32"/>
                  </a:lnTo>
                  <a:lnTo>
                    <a:pt x="41" y="40"/>
                  </a:lnTo>
                  <a:lnTo>
                    <a:pt x="41" y="15"/>
                  </a:lnTo>
                  <a:lnTo>
                    <a:pt x="32" y="9"/>
                  </a:lnTo>
                  <a:lnTo>
                    <a:pt x="32"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59" name="Freeform 156">
              <a:extLst>
                <a:ext uri="{FF2B5EF4-FFF2-40B4-BE49-F238E27FC236}">
                  <a16:creationId xmlns:a16="http://schemas.microsoft.com/office/drawing/2014/main" id="{B523A454-39C5-454E-B6A7-3ABDECEC0D48}"/>
                </a:ext>
              </a:extLst>
            </p:cNvPr>
            <p:cNvSpPr>
              <a:spLocks noChangeAspect="1"/>
            </p:cNvSpPr>
            <p:nvPr/>
          </p:nvSpPr>
          <p:spPr bwMode="gray">
            <a:xfrm>
              <a:off x="8118960" y="4371072"/>
              <a:ext cx="159179" cy="206393"/>
            </a:xfrm>
            <a:custGeom>
              <a:avLst/>
              <a:gdLst>
                <a:gd name="T0" fmla="*/ 90 w 91"/>
                <a:gd name="T1" fmla="*/ 107 h 116"/>
                <a:gd name="T2" fmla="*/ 90 w 91"/>
                <a:gd name="T3" fmla="*/ 92 h 116"/>
                <a:gd name="T4" fmla="*/ 74 w 91"/>
                <a:gd name="T5" fmla="*/ 75 h 116"/>
                <a:gd name="T6" fmla="*/ 74 w 91"/>
                <a:gd name="T7" fmla="*/ 66 h 116"/>
                <a:gd name="T8" fmla="*/ 43 w 91"/>
                <a:gd name="T9" fmla="*/ 41 h 116"/>
                <a:gd name="T10" fmla="*/ 58 w 91"/>
                <a:gd name="T11" fmla="*/ 35 h 116"/>
                <a:gd name="T12" fmla="*/ 49 w 91"/>
                <a:gd name="T13" fmla="*/ 25 h 116"/>
                <a:gd name="T14" fmla="*/ 33 w 91"/>
                <a:gd name="T15" fmla="*/ 16 h 116"/>
                <a:gd name="T16" fmla="*/ 24 w 91"/>
                <a:gd name="T17" fmla="*/ 0 h 116"/>
                <a:gd name="T18" fmla="*/ 18 w 91"/>
                <a:gd name="T19" fmla="*/ 0 h 116"/>
                <a:gd name="T20" fmla="*/ 18 w 91"/>
                <a:gd name="T21" fmla="*/ 16 h 116"/>
                <a:gd name="T22" fmla="*/ 9 w 91"/>
                <a:gd name="T23" fmla="*/ 16 h 116"/>
                <a:gd name="T24" fmla="*/ 9 w 91"/>
                <a:gd name="T25" fmla="*/ 9 h 116"/>
                <a:gd name="T26" fmla="*/ 0 w 91"/>
                <a:gd name="T27" fmla="*/ 25 h 116"/>
                <a:gd name="T28" fmla="*/ 0 w 91"/>
                <a:gd name="T29" fmla="*/ 35 h 116"/>
                <a:gd name="T30" fmla="*/ 9 w 91"/>
                <a:gd name="T31" fmla="*/ 41 h 116"/>
                <a:gd name="T32" fmla="*/ 9 w 91"/>
                <a:gd name="T33" fmla="*/ 66 h 116"/>
                <a:gd name="T34" fmla="*/ 24 w 91"/>
                <a:gd name="T35" fmla="*/ 58 h 116"/>
                <a:gd name="T36" fmla="*/ 43 w 91"/>
                <a:gd name="T37" fmla="*/ 51 h 116"/>
                <a:gd name="T38" fmla="*/ 49 w 91"/>
                <a:gd name="T39" fmla="*/ 66 h 116"/>
                <a:gd name="T40" fmla="*/ 58 w 91"/>
                <a:gd name="T41" fmla="*/ 82 h 116"/>
                <a:gd name="T42" fmla="*/ 65 w 91"/>
                <a:gd name="T43" fmla="*/ 92 h 116"/>
                <a:gd name="T44" fmla="*/ 65 w 91"/>
                <a:gd name="T45" fmla="*/ 107 h 116"/>
                <a:gd name="T46" fmla="*/ 74 w 91"/>
                <a:gd name="T47" fmla="*/ 117 h 116"/>
                <a:gd name="T48" fmla="*/ 74 w 91"/>
                <a:gd name="T49" fmla="*/ 107 h 116"/>
                <a:gd name="T50" fmla="*/ 90 w 91"/>
                <a:gd name="T51" fmla="*/ 107 h 11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91" h="116">
                  <a:moveTo>
                    <a:pt x="90" y="105"/>
                  </a:moveTo>
                  <a:lnTo>
                    <a:pt x="90" y="90"/>
                  </a:lnTo>
                  <a:lnTo>
                    <a:pt x="74" y="74"/>
                  </a:lnTo>
                  <a:lnTo>
                    <a:pt x="74" y="65"/>
                  </a:lnTo>
                  <a:lnTo>
                    <a:pt x="43" y="40"/>
                  </a:lnTo>
                  <a:lnTo>
                    <a:pt x="58" y="34"/>
                  </a:lnTo>
                  <a:lnTo>
                    <a:pt x="49" y="25"/>
                  </a:lnTo>
                  <a:lnTo>
                    <a:pt x="33" y="16"/>
                  </a:lnTo>
                  <a:lnTo>
                    <a:pt x="24" y="0"/>
                  </a:lnTo>
                  <a:lnTo>
                    <a:pt x="18" y="0"/>
                  </a:lnTo>
                  <a:lnTo>
                    <a:pt x="18" y="16"/>
                  </a:lnTo>
                  <a:lnTo>
                    <a:pt x="9" y="16"/>
                  </a:lnTo>
                  <a:lnTo>
                    <a:pt x="9" y="9"/>
                  </a:lnTo>
                  <a:lnTo>
                    <a:pt x="0" y="25"/>
                  </a:lnTo>
                  <a:lnTo>
                    <a:pt x="0" y="34"/>
                  </a:lnTo>
                  <a:lnTo>
                    <a:pt x="9" y="40"/>
                  </a:lnTo>
                  <a:lnTo>
                    <a:pt x="9" y="65"/>
                  </a:lnTo>
                  <a:lnTo>
                    <a:pt x="24" y="57"/>
                  </a:lnTo>
                  <a:lnTo>
                    <a:pt x="43" y="50"/>
                  </a:lnTo>
                  <a:lnTo>
                    <a:pt x="49" y="65"/>
                  </a:lnTo>
                  <a:lnTo>
                    <a:pt x="58" y="81"/>
                  </a:lnTo>
                  <a:lnTo>
                    <a:pt x="65" y="90"/>
                  </a:lnTo>
                  <a:lnTo>
                    <a:pt x="65" y="105"/>
                  </a:lnTo>
                  <a:lnTo>
                    <a:pt x="74" y="115"/>
                  </a:lnTo>
                  <a:lnTo>
                    <a:pt x="74" y="105"/>
                  </a:lnTo>
                  <a:lnTo>
                    <a:pt x="90" y="10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60" name="Freeform 157">
              <a:extLst>
                <a:ext uri="{FF2B5EF4-FFF2-40B4-BE49-F238E27FC236}">
                  <a16:creationId xmlns:a16="http://schemas.microsoft.com/office/drawing/2014/main" id="{61DDC999-4B73-7D44-ACC6-4B1F5D61EE24}"/>
                </a:ext>
              </a:extLst>
            </p:cNvPr>
            <p:cNvSpPr>
              <a:spLocks noChangeAspect="1"/>
            </p:cNvSpPr>
            <p:nvPr/>
          </p:nvSpPr>
          <p:spPr bwMode="gray">
            <a:xfrm>
              <a:off x="8159192" y="4360578"/>
              <a:ext cx="164426" cy="328830"/>
            </a:xfrm>
            <a:custGeom>
              <a:avLst/>
              <a:gdLst>
                <a:gd name="T0" fmla="*/ 0 w 92"/>
                <a:gd name="T1" fmla="*/ 7 h 186"/>
                <a:gd name="T2" fmla="*/ 0 w 92"/>
                <a:gd name="T3" fmla="*/ 0 h 186"/>
                <a:gd name="T4" fmla="*/ 9 w 92"/>
                <a:gd name="T5" fmla="*/ 7 h 186"/>
                <a:gd name="T6" fmla="*/ 42 w 92"/>
                <a:gd name="T7" fmla="*/ 0 h 186"/>
                <a:gd name="T8" fmla="*/ 60 w 92"/>
                <a:gd name="T9" fmla="*/ 0 h 186"/>
                <a:gd name="T10" fmla="*/ 60 w 92"/>
                <a:gd name="T11" fmla="*/ 16 h 186"/>
                <a:gd name="T12" fmla="*/ 76 w 92"/>
                <a:gd name="T13" fmla="*/ 16 h 186"/>
                <a:gd name="T14" fmla="*/ 60 w 92"/>
                <a:gd name="T15" fmla="*/ 23 h 186"/>
                <a:gd name="T16" fmla="*/ 51 w 92"/>
                <a:gd name="T17" fmla="*/ 41 h 186"/>
                <a:gd name="T18" fmla="*/ 42 w 92"/>
                <a:gd name="T19" fmla="*/ 48 h 186"/>
                <a:gd name="T20" fmla="*/ 84 w 92"/>
                <a:gd name="T21" fmla="*/ 105 h 186"/>
                <a:gd name="T22" fmla="*/ 93 w 92"/>
                <a:gd name="T23" fmla="*/ 123 h 186"/>
                <a:gd name="T24" fmla="*/ 84 w 92"/>
                <a:gd name="T25" fmla="*/ 156 h 186"/>
                <a:gd name="T26" fmla="*/ 67 w 92"/>
                <a:gd name="T27" fmla="*/ 164 h 186"/>
                <a:gd name="T28" fmla="*/ 60 w 92"/>
                <a:gd name="T29" fmla="*/ 164 h 186"/>
                <a:gd name="T30" fmla="*/ 51 w 92"/>
                <a:gd name="T31" fmla="*/ 180 h 186"/>
                <a:gd name="T32" fmla="*/ 35 w 92"/>
                <a:gd name="T33" fmla="*/ 187 h 186"/>
                <a:gd name="T34" fmla="*/ 35 w 92"/>
                <a:gd name="T35" fmla="*/ 171 h 186"/>
                <a:gd name="T36" fmla="*/ 26 w 92"/>
                <a:gd name="T37" fmla="*/ 164 h 186"/>
                <a:gd name="T38" fmla="*/ 42 w 92"/>
                <a:gd name="T39" fmla="*/ 156 h 186"/>
                <a:gd name="T40" fmla="*/ 51 w 92"/>
                <a:gd name="T41" fmla="*/ 146 h 186"/>
                <a:gd name="T42" fmla="*/ 67 w 92"/>
                <a:gd name="T43" fmla="*/ 138 h 186"/>
                <a:gd name="T44" fmla="*/ 67 w 92"/>
                <a:gd name="T45" fmla="*/ 113 h 186"/>
                <a:gd name="T46" fmla="*/ 67 w 92"/>
                <a:gd name="T47" fmla="*/ 98 h 186"/>
                <a:gd name="T48" fmla="*/ 51 w 92"/>
                <a:gd name="T49" fmla="*/ 82 h 186"/>
                <a:gd name="T50" fmla="*/ 51 w 92"/>
                <a:gd name="T51" fmla="*/ 73 h 186"/>
                <a:gd name="T52" fmla="*/ 19 w 92"/>
                <a:gd name="T53" fmla="*/ 48 h 186"/>
                <a:gd name="T54" fmla="*/ 35 w 92"/>
                <a:gd name="T55" fmla="*/ 41 h 186"/>
                <a:gd name="T56" fmla="*/ 26 w 92"/>
                <a:gd name="T57" fmla="*/ 32 h 186"/>
                <a:gd name="T58" fmla="*/ 9 w 92"/>
                <a:gd name="T59" fmla="*/ 23 h 186"/>
                <a:gd name="T60" fmla="*/ 0 w 92"/>
                <a:gd name="T61" fmla="*/ 7 h 18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92" h="186">
                  <a:moveTo>
                    <a:pt x="0" y="7"/>
                  </a:moveTo>
                  <a:lnTo>
                    <a:pt x="0" y="0"/>
                  </a:lnTo>
                  <a:lnTo>
                    <a:pt x="9" y="7"/>
                  </a:lnTo>
                  <a:lnTo>
                    <a:pt x="41" y="0"/>
                  </a:lnTo>
                  <a:lnTo>
                    <a:pt x="59" y="0"/>
                  </a:lnTo>
                  <a:lnTo>
                    <a:pt x="59" y="16"/>
                  </a:lnTo>
                  <a:lnTo>
                    <a:pt x="74" y="16"/>
                  </a:lnTo>
                  <a:lnTo>
                    <a:pt x="59" y="23"/>
                  </a:lnTo>
                  <a:lnTo>
                    <a:pt x="50" y="41"/>
                  </a:lnTo>
                  <a:lnTo>
                    <a:pt x="41" y="47"/>
                  </a:lnTo>
                  <a:lnTo>
                    <a:pt x="82" y="104"/>
                  </a:lnTo>
                  <a:lnTo>
                    <a:pt x="91" y="122"/>
                  </a:lnTo>
                  <a:lnTo>
                    <a:pt x="82" y="154"/>
                  </a:lnTo>
                  <a:lnTo>
                    <a:pt x="66" y="162"/>
                  </a:lnTo>
                  <a:lnTo>
                    <a:pt x="59" y="162"/>
                  </a:lnTo>
                  <a:lnTo>
                    <a:pt x="50" y="178"/>
                  </a:lnTo>
                  <a:lnTo>
                    <a:pt x="34" y="185"/>
                  </a:lnTo>
                  <a:lnTo>
                    <a:pt x="34" y="169"/>
                  </a:lnTo>
                  <a:lnTo>
                    <a:pt x="25" y="162"/>
                  </a:lnTo>
                  <a:lnTo>
                    <a:pt x="41" y="154"/>
                  </a:lnTo>
                  <a:lnTo>
                    <a:pt x="50" y="144"/>
                  </a:lnTo>
                  <a:lnTo>
                    <a:pt x="66" y="137"/>
                  </a:lnTo>
                  <a:lnTo>
                    <a:pt x="66" y="112"/>
                  </a:lnTo>
                  <a:lnTo>
                    <a:pt x="66" y="97"/>
                  </a:lnTo>
                  <a:lnTo>
                    <a:pt x="50" y="81"/>
                  </a:lnTo>
                  <a:lnTo>
                    <a:pt x="50" y="72"/>
                  </a:lnTo>
                  <a:lnTo>
                    <a:pt x="19" y="47"/>
                  </a:lnTo>
                  <a:lnTo>
                    <a:pt x="34" y="41"/>
                  </a:lnTo>
                  <a:lnTo>
                    <a:pt x="25" y="32"/>
                  </a:lnTo>
                  <a:lnTo>
                    <a:pt x="9" y="23"/>
                  </a:lnTo>
                  <a:lnTo>
                    <a:pt x="0" y="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61" name="Freeform 158">
              <a:extLst>
                <a:ext uri="{FF2B5EF4-FFF2-40B4-BE49-F238E27FC236}">
                  <a16:creationId xmlns:a16="http://schemas.microsoft.com/office/drawing/2014/main" id="{D44614AC-B53B-1A47-8AEB-6A1158DD682E}"/>
                </a:ext>
              </a:extLst>
            </p:cNvPr>
            <p:cNvSpPr>
              <a:spLocks noChangeAspect="1"/>
            </p:cNvSpPr>
            <p:nvPr/>
          </p:nvSpPr>
          <p:spPr bwMode="gray">
            <a:xfrm>
              <a:off x="8159192" y="4558226"/>
              <a:ext cx="118947" cy="90953"/>
            </a:xfrm>
            <a:custGeom>
              <a:avLst/>
              <a:gdLst>
                <a:gd name="T0" fmla="*/ 25 w 67"/>
                <a:gd name="T1" fmla="*/ 51 h 51"/>
                <a:gd name="T2" fmla="*/ 42 w 67"/>
                <a:gd name="T3" fmla="*/ 43 h 51"/>
                <a:gd name="T4" fmla="*/ 51 w 67"/>
                <a:gd name="T5" fmla="*/ 33 h 51"/>
                <a:gd name="T6" fmla="*/ 67 w 67"/>
                <a:gd name="T7" fmla="*/ 25 h 51"/>
                <a:gd name="T8" fmla="*/ 67 w 67"/>
                <a:gd name="T9" fmla="*/ 0 h 51"/>
                <a:gd name="T10" fmla="*/ 51 w 67"/>
                <a:gd name="T11" fmla="*/ 0 h 51"/>
                <a:gd name="T12" fmla="*/ 51 w 67"/>
                <a:gd name="T13" fmla="*/ 10 h 51"/>
                <a:gd name="T14" fmla="*/ 42 w 67"/>
                <a:gd name="T15" fmla="*/ 0 h 51"/>
                <a:gd name="T16" fmla="*/ 9 w 67"/>
                <a:gd name="T17" fmla="*/ 0 h 51"/>
                <a:gd name="T18" fmla="*/ 0 w 67"/>
                <a:gd name="T19" fmla="*/ 17 h 51"/>
                <a:gd name="T20" fmla="*/ 9 w 67"/>
                <a:gd name="T21" fmla="*/ 33 h 51"/>
                <a:gd name="T22" fmla="*/ 9 w 67"/>
                <a:gd name="T23" fmla="*/ 43 h 51"/>
                <a:gd name="T24" fmla="*/ 9 w 67"/>
                <a:gd name="T25" fmla="*/ 51 h 51"/>
                <a:gd name="T26" fmla="*/ 25 w 67"/>
                <a:gd name="T27" fmla="*/ 51 h 5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7" h="51">
                  <a:moveTo>
                    <a:pt x="25" y="50"/>
                  </a:moveTo>
                  <a:lnTo>
                    <a:pt x="41" y="42"/>
                  </a:lnTo>
                  <a:lnTo>
                    <a:pt x="50" y="32"/>
                  </a:lnTo>
                  <a:lnTo>
                    <a:pt x="66" y="25"/>
                  </a:lnTo>
                  <a:lnTo>
                    <a:pt x="66" y="0"/>
                  </a:lnTo>
                  <a:lnTo>
                    <a:pt x="50" y="0"/>
                  </a:lnTo>
                  <a:lnTo>
                    <a:pt x="50" y="10"/>
                  </a:lnTo>
                  <a:lnTo>
                    <a:pt x="41" y="0"/>
                  </a:lnTo>
                  <a:lnTo>
                    <a:pt x="9" y="0"/>
                  </a:lnTo>
                  <a:lnTo>
                    <a:pt x="0" y="17"/>
                  </a:lnTo>
                  <a:lnTo>
                    <a:pt x="9" y="32"/>
                  </a:lnTo>
                  <a:lnTo>
                    <a:pt x="9" y="42"/>
                  </a:lnTo>
                  <a:lnTo>
                    <a:pt x="9" y="50"/>
                  </a:lnTo>
                  <a:lnTo>
                    <a:pt x="25" y="5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62" name="Freeform 159">
              <a:extLst>
                <a:ext uri="{FF2B5EF4-FFF2-40B4-BE49-F238E27FC236}">
                  <a16:creationId xmlns:a16="http://schemas.microsoft.com/office/drawing/2014/main" id="{16057DEC-909A-8642-940D-8AE4D983BC92}"/>
                </a:ext>
              </a:extLst>
            </p:cNvPr>
            <p:cNvSpPr>
              <a:spLocks noChangeAspect="1"/>
            </p:cNvSpPr>
            <p:nvPr/>
          </p:nvSpPr>
          <p:spPr bwMode="gray">
            <a:xfrm>
              <a:off x="8118960" y="4731386"/>
              <a:ext cx="87461" cy="131182"/>
            </a:xfrm>
            <a:custGeom>
              <a:avLst/>
              <a:gdLst>
                <a:gd name="T0" fmla="*/ 24 w 50"/>
                <a:gd name="T1" fmla="*/ 9 h 75"/>
                <a:gd name="T2" fmla="*/ 18 w 50"/>
                <a:gd name="T3" fmla="*/ 18 h 75"/>
                <a:gd name="T4" fmla="*/ 9 w 50"/>
                <a:gd name="T5" fmla="*/ 9 h 75"/>
                <a:gd name="T6" fmla="*/ 0 w 50"/>
                <a:gd name="T7" fmla="*/ 0 h 75"/>
                <a:gd name="T8" fmla="*/ 0 w 50"/>
                <a:gd name="T9" fmla="*/ 9 h 75"/>
                <a:gd name="T10" fmla="*/ 0 w 50"/>
                <a:gd name="T11" fmla="*/ 34 h 75"/>
                <a:gd name="T12" fmla="*/ 18 w 50"/>
                <a:gd name="T13" fmla="*/ 50 h 75"/>
                <a:gd name="T14" fmla="*/ 43 w 50"/>
                <a:gd name="T15" fmla="*/ 74 h 75"/>
                <a:gd name="T16" fmla="*/ 49 w 50"/>
                <a:gd name="T17" fmla="*/ 74 h 75"/>
                <a:gd name="T18" fmla="*/ 43 w 50"/>
                <a:gd name="T19" fmla="*/ 50 h 75"/>
                <a:gd name="T20" fmla="*/ 43 w 50"/>
                <a:gd name="T21" fmla="*/ 25 h 75"/>
                <a:gd name="T22" fmla="*/ 24 w 50"/>
                <a:gd name="T23" fmla="*/ 9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50" h="75">
                  <a:moveTo>
                    <a:pt x="24" y="9"/>
                  </a:moveTo>
                  <a:lnTo>
                    <a:pt x="18" y="18"/>
                  </a:lnTo>
                  <a:lnTo>
                    <a:pt x="9" y="9"/>
                  </a:lnTo>
                  <a:lnTo>
                    <a:pt x="0" y="0"/>
                  </a:lnTo>
                  <a:lnTo>
                    <a:pt x="0" y="9"/>
                  </a:lnTo>
                  <a:lnTo>
                    <a:pt x="0" y="34"/>
                  </a:lnTo>
                  <a:lnTo>
                    <a:pt x="18" y="50"/>
                  </a:lnTo>
                  <a:lnTo>
                    <a:pt x="43" y="74"/>
                  </a:lnTo>
                  <a:lnTo>
                    <a:pt x="49" y="74"/>
                  </a:lnTo>
                  <a:lnTo>
                    <a:pt x="43" y="50"/>
                  </a:lnTo>
                  <a:lnTo>
                    <a:pt x="43" y="25"/>
                  </a:lnTo>
                  <a:lnTo>
                    <a:pt x="24" y="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63" name="Freeform 160">
              <a:extLst>
                <a:ext uri="{FF2B5EF4-FFF2-40B4-BE49-F238E27FC236}">
                  <a16:creationId xmlns:a16="http://schemas.microsoft.com/office/drawing/2014/main" id="{2EA61DF2-9969-FA47-98DA-E5D40425A541}"/>
                </a:ext>
              </a:extLst>
            </p:cNvPr>
            <p:cNvSpPr>
              <a:spLocks noChangeAspect="1"/>
            </p:cNvSpPr>
            <p:nvPr/>
          </p:nvSpPr>
          <p:spPr bwMode="gray">
            <a:xfrm>
              <a:off x="8321869" y="4731386"/>
              <a:ext cx="232646" cy="131182"/>
            </a:xfrm>
            <a:custGeom>
              <a:avLst/>
              <a:gdLst>
                <a:gd name="T0" fmla="*/ 72 w 131"/>
                <a:gd name="T1" fmla="*/ 25 h 75"/>
                <a:gd name="T2" fmla="*/ 81 w 131"/>
                <a:gd name="T3" fmla="*/ 25 h 75"/>
                <a:gd name="T4" fmla="*/ 72 w 131"/>
                <a:gd name="T5" fmla="*/ 34 h 75"/>
                <a:gd name="T6" fmla="*/ 66 w 131"/>
                <a:gd name="T7" fmla="*/ 34 h 75"/>
                <a:gd name="T8" fmla="*/ 57 w 131"/>
                <a:gd name="T9" fmla="*/ 34 h 75"/>
                <a:gd name="T10" fmla="*/ 41 w 131"/>
                <a:gd name="T11" fmla="*/ 50 h 75"/>
                <a:gd name="T12" fmla="*/ 25 w 131"/>
                <a:gd name="T13" fmla="*/ 50 h 75"/>
                <a:gd name="T14" fmla="*/ 25 w 131"/>
                <a:gd name="T15" fmla="*/ 65 h 75"/>
                <a:gd name="T16" fmla="*/ 0 w 131"/>
                <a:gd name="T17" fmla="*/ 65 h 75"/>
                <a:gd name="T18" fmla="*/ 15 w 131"/>
                <a:gd name="T19" fmla="*/ 74 h 75"/>
                <a:gd name="T20" fmla="*/ 31 w 131"/>
                <a:gd name="T21" fmla="*/ 74 h 75"/>
                <a:gd name="T22" fmla="*/ 41 w 131"/>
                <a:gd name="T23" fmla="*/ 65 h 75"/>
                <a:gd name="T24" fmla="*/ 57 w 131"/>
                <a:gd name="T25" fmla="*/ 74 h 75"/>
                <a:gd name="T26" fmla="*/ 66 w 131"/>
                <a:gd name="T27" fmla="*/ 65 h 75"/>
                <a:gd name="T28" fmla="*/ 90 w 131"/>
                <a:gd name="T29" fmla="*/ 34 h 75"/>
                <a:gd name="T30" fmla="*/ 114 w 131"/>
                <a:gd name="T31" fmla="*/ 34 h 75"/>
                <a:gd name="T32" fmla="*/ 122 w 131"/>
                <a:gd name="T33" fmla="*/ 34 h 75"/>
                <a:gd name="T34" fmla="*/ 114 w 131"/>
                <a:gd name="T35" fmla="*/ 25 h 75"/>
                <a:gd name="T36" fmla="*/ 132 w 131"/>
                <a:gd name="T37" fmla="*/ 25 h 75"/>
                <a:gd name="T38" fmla="*/ 107 w 131"/>
                <a:gd name="T39" fmla="*/ 18 h 75"/>
                <a:gd name="T40" fmla="*/ 107 w 131"/>
                <a:gd name="T41" fmla="*/ 9 h 75"/>
                <a:gd name="T42" fmla="*/ 97 w 131"/>
                <a:gd name="T43" fmla="*/ 0 h 75"/>
                <a:gd name="T44" fmla="*/ 81 w 131"/>
                <a:gd name="T45" fmla="*/ 18 h 75"/>
                <a:gd name="T46" fmla="*/ 72 w 131"/>
                <a:gd name="T47" fmla="*/ 25 h 7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31" h="75">
                  <a:moveTo>
                    <a:pt x="71" y="25"/>
                  </a:moveTo>
                  <a:lnTo>
                    <a:pt x="80" y="25"/>
                  </a:lnTo>
                  <a:lnTo>
                    <a:pt x="71" y="34"/>
                  </a:lnTo>
                  <a:lnTo>
                    <a:pt x="65" y="34"/>
                  </a:lnTo>
                  <a:lnTo>
                    <a:pt x="56" y="34"/>
                  </a:lnTo>
                  <a:lnTo>
                    <a:pt x="40" y="50"/>
                  </a:lnTo>
                  <a:lnTo>
                    <a:pt x="25" y="50"/>
                  </a:lnTo>
                  <a:lnTo>
                    <a:pt x="25" y="65"/>
                  </a:lnTo>
                  <a:lnTo>
                    <a:pt x="0" y="65"/>
                  </a:lnTo>
                  <a:lnTo>
                    <a:pt x="15" y="74"/>
                  </a:lnTo>
                  <a:lnTo>
                    <a:pt x="31" y="74"/>
                  </a:lnTo>
                  <a:lnTo>
                    <a:pt x="40" y="65"/>
                  </a:lnTo>
                  <a:lnTo>
                    <a:pt x="56" y="74"/>
                  </a:lnTo>
                  <a:lnTo>
                    <a:pt x="65" y="65"/>
                  </a:lnTo>
                  <a:lnTo>
                    <a:pt x="89" y="34"/>
                  </a:lnTo>
                  <a:lnTo>
                    <a:pt x="112" y="34"/>
                  </a:lnTo>
                  <a:lnTo>
                    <a:pt x="120" y="34"/>
                  </a:lnTo>
                  <a:lnTo>
                    <a:pt x="112" y="25"/>
                  </a:lnTo>
                  <a:lnTo>
                    <a:pt x="130" y="25"/>
                  </a:lnTo>
                  <a:lnTo>
                    <a:pt x="105" y="18"/>
                  </a:lnTo>
                  <a:lnTo>
                    <a:pt x="105" y="9"/>
                  </a:lnTo>
                  <a:lnTo>
                    <a:pt x="96" y="0"/>
                  </a:lnTo>
                  <a:lnTo>
                    <a:pt x="80" y="18"/>
                  </a:lnTo>
                  <a:lnTo>
                    <a:pt x="71"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64" name="Freeform 161">
              <a:extLst>
                <a:ext uri="{FF2B5EF4-FFF2-40B4-BE49-F238E27FC236}">
                  <a16:creationId xmlns:a16="http://schemas.microsoft.com/office/drawing/2014/main" id="{3DBE56B7-B98A-CB43-91A4-330F2FAC2E80}"/>
                </a:ext>
              </a:extLst>
            </p:cNvPr>
            <p:cNvSpPr>
              <a:spLocks noChangeAspect="1"/>
            </p:cNvSpPr>
            <p:nvPr/>
          </p:nvSpPr>
          <p:spPr bwMode="gray">
            <a:xfrm>
              <a:off x="8421574" y="4773364"/>
              <a:ext cx="43730" cy="31484"/>
            </a:xfrm>
            <a:custGeom>
              <a:avLst/>
              <a:gdLst>
                <a:gd name="T0" fmla="*/ 0 w 25"/>
                <a:gd name="T1" fmla="*/ 17 h 17"/>
                <a:gd name="T2" fmla="*/ 9 w 25"/>
                <a:gd name="T3" fmla="*/ 17 h 17"/>
                <a:gd name="T4" fmla="*/ 15 w 25"/>
                <a:gd name="T5" fmla="*/ 17 h 17"/>
                <a:gd name="T6" fmla="*/ 24 w 25"/>
                <a:gd name="T7" fmla="*/ 0 h 17"/>
                <a:gd name="T8" fmla="*/ 15 w 25"/>
                <a:gd name="T9" fmla="*/ 0 h 17"/>
                <a:gd name="T10" fmla="*/ 0 w 25"/>
                <a:gd name="T11" fmla="*/ 17 h 1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 h="17">
                  <a:moveTo>
                    <a:pt x="0" y="16"/>
                  </a:moveTo>
                  <a:lnTo>
                    <a:pt x="9" y="16"/>
                  </a:lnTo>
                  <a:lnTo>
                    <a:pt x="15" y="16"/>
                  </a:lnTo>
                  <a:lnTo>
                    <a:pt x="24" y="0"/>
                  </a:lnTo>
                  <a:lnTo>
                    <a:pt x="15" y="0"/>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65" name="Freeform 162">
              <a:extLst>
                <a:ext uri="{FF2B5EF4-FFF2-40B4-BE49-F238E27FC236}">
                  <a16:creationId xmlns:a16="http://schemas.microsoft.com/office/drawing/2014/main" id="{553C1BF5-E258-2B44-BF09-C82A9BFD49EB}"/>
                </a:ext>
              </a:extLst>
            </p:cNvPr>
            <p:cNvSpPr>
              <a:spLocks noChangeAspect="1"/>
            </p:cNvSpPr>
            <p:nvPr/>
          </p:nvSpPr>
          <p:spPr bwMode="gray">
            <a:xfrm>
              <a:off x="8304377" y="4790855"/>
              <a:ext cx="232646" cy="187153"/>
            </a:xfrm>
            <a:custGeom>
              <a:avLst/>
              <a:gdLst>
                <a:gd name="T0" fmla="*/ 9 w 130"/>
                <a:gd name="T1" fmla="*/ 31 h 106"/>
                <a:gd name="T2" fmla="*/ 25 w 130"/>
                <a:gd name="T3" fmla="*/ 40 h 106"/>
                <a:gd name="T4" fmla="*/ 41 w 130"/>
                <a:gd name="T5" fmla="*/ 40 h 106"/>
                <a:gd name="T6" fmla="*/ 50 w 130"/>
                <a:gd name="T7" fmla="*/ 31 h 106"/>
                <a:gd name="T8" fmla="*/ 67 w 130"/>
                <a:gd name="T9" fmla="*/ 40 h 106"/>
                <a:gd name="T10" fmla="*/ 76 w 130"/>
                <a:gd name="T11" fmla="*/ 31 h 106"/>
                <a:gd name="T12" fmla="*/ 100 w 130"/>
                <a:gd name="T13" fmla="*/ 0 h 106"/>
                <a:gd name="T14" fmla="*/ 124 w 130"/>
                <a:gd name="T15" fmla="*/ 0 h 106"/>
                <a:gd name="T16" fmla="*/ 117 w 130"/>
                <a:gd name="T17" fmla="*/ 16 h 106"/>
                <a:gd name="T18" fmla="*/ 124 w 130"/>
                <a:gd name="T19" fmla="*/ 25 h 106"/>
                <a:gd name="T20" fmla="*/ 117 w 130"/>
                <a:gd name="T21" fmla="*/ 31 h 106"/>
                <a:gd name="T22" fmla="*/ 132 w 130"/>
                <a:gd name="T23" fmla="*/ 40 h 106"/>
                <a:gd name="T24" fmla="*/ 124 w 130"/>
                <a:gd name="T25" fmla="*/ 48 h 106"/>
                <a:gd name="T26" fmla="*/ 107 w 130"/>
                <a:gd name="T27" fmla="*/ 66 h 106"/>
                <a:gd name="T28" fmla="*/ 100 w 130"/>
                <a:gd name="T29" fmla="*/ 82 h 106"/>
                <a:gd name="T30" fmla="*/ 107 w 130"/>
                <a:gd name="T31" fmla="*/ 82 h 106"/>
                <a:gd name="T32" fmla="*/ 100 w 130"/>
                <a:gd name="T33" fmla="*/ 98 h 106"/>
                <a:gd name="T34" fmla="*/ 82 w 130"/>
                <a:gd name="T35" fmla="*/ 106 h 106"/>
                <a:gd name="T36" fmla="*/ 76 w 130"/>
                <a:gd name="T37" fmla="*/ 98 h 106"/>
                <a:gd name="T38" fmla="*/ 58 w 130"/>
                <a:gd name="T39" fmla="*/ 98 h 106"/>
                <a:gd name="T40" fmla="*/ 41 w 130"/>
                <a:gd name="T41" fmla="*/ 98 h 106"/>
                <a:gd name="T42" fmla="*/ 41 w 130"/>
                <a:gd name="T43" fmla="*/ 89 h 106"/>
                <a:gd name="T44" fmla="*/ 25 w 130"/>
                <a:gd name="T45" fmla="*/ 89 h 106"/>
                <a:gd name="T46" fmla="*/ 17 w 130"/>
                <a:gd name="T47" fmla="*/ 73 h 106"/>
                <a:gd name="T48" fmla="*/ 9 w 130"/>
                <a:gd name="T49" fmla="*/ 57 h 106"/>
                <a:gd name="T50" fmla="*/ 0 w 130"/>
                <a:gd name="T51" fmla="*/ 40 h 106"/>
                <a:gd name="T52" fmla="*/ 9 w 130"/>
                <a:gd name="T53" fmla="*/ 31 h 10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30" h="106">
                  <a:moveTo>
                    <a:pt x="9" y="31"/>
                  </a:moveTo>
                  <a:lnTo>
                    <a:pt x="24" y="40"/>
                  </a:lnTo>
                  <a:lnTo>
                    <a:pt x="40" y="40"/>
                  </a:lnTo>
                  <a:lnTo>
                    <a:pt x="49" y="31"/>
                  </a:lnTo>
                  <a:lnTo>
                    <a:pt x="65" y="40"/>
                  </a:lnTo>
                  <a:lnTo>
                    <a:pt x="74" y="31"/>
                  </a:lnTo>
                  <a:lnTo>
                    <a:pt x="98" y="0"/>
                  </a:lnTo>
                  <a:lnTo>
                    <a:pt x="121" y="0"/>
                  </a:lnTo>
                  <a:lnTo>
                    <a:pt x="114" y="16"/>
                  </a:lnTo>
                  <a:lnTo>
                    <a:pt x="121" y="25"/>
                  </a:lnTo>
                  <a:lnTo>
                    <a:pt x="114" y="31"/>
                  </a:lnTo>
                  <a:lnTo>
                    <a:pt x="129" y="40"/>
                  </a:lnTo>
                  <a:lnTo>
                    <a:pt x="121" y="48"/>
                  </a:lnTo>
                  <a:lnTo>
                    <a:pt x="105" y="65"/>
                  </a:lnTo>
                  <a:lnTo>
                    <a:pt x="98" y="81"/>
                  </a:lnTo>
                  <a:lnTo>
                    <a:pt x="105" y="81"/>
                  </a:lnTo>
                  <a:lnTo>
                    <a:pt x="98" y="97"/>
                  </a:lnTo>
                  <a:lnTo>
                    <a:pt x="80" y="105"/>
                  </a:lnTo>
                  <a:lnTo>
                    <a:pt x="74" y="97"/>
                  </a:lnTo>
                  <a:lnTo>
                    <a:pt x="57" y="97"/>
                  </a:lnTo>
                  <a:lnTo>
                    <a:pt x="40" y="97"/>
                  </a:lnTo>
                  <a:lnTo>
                    <a:pt x="40" y="88"/>
                  </a:lnTo>
                  <a:lnTo>
                    <a:pt x="24" y="88"/>
                  </a:lnTo>
                  <a:lnTo>
                    <a:pt x="17" y="72"/>
                  </a:lnTo>
                  <a:lnTo>
                    <a:pt x="9" y="56"/>
                  </a:lnTo>
                  <a:lnTo>
                    <a:pt x="0" y="40"/>
                  </a:lnTo>
                  <a:lnTo>
                    <a:pt x="9" y="31"/>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66" name="Freeform 163">
              <a:extLst>
                <a:ext uri="{FF2B5EF4-FFF2-40B4-BE49-F238E27FC236}">
                  <a16:creationId xmlns:a16="http://schemas.microsoft.com/office/drawing/2014/main" id="{CFBAC424-8BD2-CE4D-90DF-428113E6052B}"/>
                </a:ext>
              </a:extLst>
            </p:cNvPr>
            <p:cNvSpPr>
              <a:spLocks noChangeAspect="1"/>
            </p:cNvSpPr>
            <p:nvPr/>
          </p:nvSpPr>
          <p:spPr bwMode="gray">
            <a:xfrm>
              <a:off x="8811649" y="4888805"/>
              <a:ext cx="232646" cy="201146"/>
            </a:xfrm>
            <a:custGeom>
              <a:avLst/>
              <a:gdLst>
                <a:gd name="T0" fmla="*/ 132 w 131"/>
                <a:gd name="T1" fmla="*/ 33 h 113"/>
                <a:gd name="T2" fmla="*/ 132 w 131"/>
                <a:gd name="T3" fmla="*/ 66 h 113"/>
                <a:gd name="T4" fmla="*/ 132 w 131"/>
                <a:gd name="T5" fmla="*/ 114 h 113"/>
                <a:gd name="T6" fmla="*/ 114 w 131"/>
                <a:gd name="T7" fmla="*/ 99 h 113"/>
                <a:gd name="T8" fmla="*/ 89 w 131"/>
                <a:gd name="T9" fmla="*/ 108 h 113"/>
                <a:gd name="T10" fmla="*/ 98 w 131"/>
                <a:gd name="T11" fmla="*/ 91 h 113"/>
                <a:gd name="T12" fmla="*/ 89 w 131"/>
                <a:gd name="T13" fmla="*/ 73 h 113"/>
                <a:gd name="T14" fmla="*/ 31 w 131"/>
                <a:gd name="T15" fmla="*/ 42 h 113"/>
                <a:gd name="T16" fmla="*/ 25 w 131"/>
                <a:gd name="T17" fmla="*/ 50 h 113"/>
                <a:gd name="T18" fmla="*/ 25 w 131"/>
                <a:gd name="T19" fmla="*/ 42 h 113"/>
                <a:gd name="T20" fmla="*/ 16 w 131"/>
                <a:gd name="T21" fmla="*/ 33 h 113"/>
                <a:gd name="T22" fmla="*/ 31 w 131"/>
                <a:gd name="T23" fmla="*/ 33 h 113"/>
                <a:gd name="T24" fmla="*/ 41 w 131"/>
                <a:gd name="T25" fmla="*/ 25 h 113"/>
                <a:gd name="T26" fmla="*/ 16 w 131"/>
                <a:gd name="T27" fmla="*/ 25 h 113"/>
                <a:gd name="T28" fmla="*/ 6 w 131"/>
                <a:gd name="T29" fmla="*/ 16 h 113"/>
                <a:gd name="T30" fmla="*/ 0 w 131"/>
                <a:gd name="T31" fmla="*/ 16 h 113"/>
                <a:gd name="T32" fmla="*/ 16 w 131"/>
                <a:gd name="T33" fmla="*/ 0 h 113"/>
                <a:gd name="T34" fmla="*/ 25 w 131"/>
                <a:gd name="T35" fmla="*/ 0 h 113"/>
                <a:gd name="T36" fmla="*/ 41 w 131"/>
                <a:gd name="T37" fmla="*/ 9 h 113"/>
                <a:gd name="T38" fmla="*/ 41 w 131"/>
                <a:gd name="T39" fmla="*/ 25 h 113"/>
                <a:gd name="T40" fmla="*/ 57 w 131"/>
                <a:gd name="T41" fmla="*/ 42 h 113"/>
                <a:gd name="T42" fmla="*/ 73 w 131"/>
                <a:gd name="T43" fmla="*/ 25 h 113"/>
                <a:gd name="T44" fmla="*/ 89 w 131"/>
                <a:gd name="T45" fmla="*/ 16 h 113"/>
                <a:gd name="T46" fmla="*/ 132 w 131"/>
                <a:gd name="T47" fmla="*/ 33 h 11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31" h="113">
                  <a:moveTo>
                    <a:pt x="130" y="32"/>
                  </a:moveTo>
                  <a:lnTo>
                    <a:pt x="130" y="65"/>
                  </a:lnTo>
                  <a:lnTo>
                    <a:pt x="130" y="112"/>
                  </a:lnTo>
                  <a:lnTo>
                    <a:pt x="112" y="97"/>
                  </a:lnTo>
                  <a:lnTo>
                    <a:pt x="88" y="106"/>
                  </a:lnTo>
                  <a:lnTo>
                    <a:pt x="97" y="89"/>
                  </a:lnTo>
                  <a:lnTo>
                    <a:pt x="88" y="72"/>
                  </a:lnTo>
                  <a:lnTo>
                    <a:pt x="31" y="41"/>
                  </a:lnTo>
                  <a:lnTo>
                    <a:pt x="25" y="49"/>
                  </a:lnTo>
                  <a:lnTo>
                    <a:pt x="25" y="41"/>
                  </a:lnTo>
                  <a:lnTo>
                    <a:pt x="16" y="32"/>
                  </a:lnTo>
                  <a:lnTo>
                    <a:pt x="31" y="32"/>
                  </a:lnTo>
                  <a:lnTo>
                    <a:pt x="40" y="25"/>
                  </a:lnTo>
                  <a:lnTo>
                    <a:pt x="16" y="25"/>
                  </a:lnTo>
                  <a:lnTo>
                    <a:pt x="6" y="16"/>
                  </a:lnTo>
                  <a:lnTo>
                    <a:pt x="0" y="16"/>
                  </a:lnTo>
                  <a:lnTo>
                    <a:pt x="16" y="0"/>
                  </a:lnTo>
                  <a:lnTo>
                    <a:pt x="25" y="0"/>
                  </a:lnTo>
                  <a:lnTo>
                    <a:pt x="40" y="9"/>
                  </a:lnTo>
                  <a:lnTo>
                    <a:pt x="40" y="25"/>
                  </a:lnTo>
                  <a:lnTo>
                    <a:pt x="56" y="41"/>
                  </a:lnTo>
                  <a:lnTo>
                    <a:pt x="72" y="25"/>
                  </a:lnTo>
                  <a:lnTo>
                    <a:pt x="88" y="16"/>
                  </a:lnTo>
                  <a:lnTo>
                    <a:pt x="130" y="32"/>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67" name="Freeform 164">
              <a:extLst>
                <a:ext uri="{FF2B5EF4-FFF2-40B4-BE49-F238E27FC236}">
                  <a16:creationId xmlns:a16="http://schemas.microsoft.com/office/drawing/2014/main" id="{EDB3B4B5-0CA9-2F49-92C5-9D75FEA2C6EE}"/>
                </a:ext>
              </a:extLst>
            </p:cNvPr>
            <p:cNvSpPr>
              <a:spLocks noChangeAspect="1"/>
            </p:cNvSpPr>
            <p:nvPr/>
          </p:nvSpPr>
          <p:spPr bwMode="gray">
            <a:xfrm>
              <a:off x="9040797" y="4946525"/>
              <a:ext cx="218652" cy="187153"/>
            </a:xfrm>
            <a:custGeom>
              <a:avLst/>
              <a:gdLst>
                <a:gd name="T0" fmla="*/ 0 w 123"/>
                <a:gd name="T1" fmla="*/ 81 h 106"/>
                <a:gd name="T2" fmla="*/ 0 w 123"/>
                <a:gd name="T3" fmla="*/ 33 h 106"/>
                <a:gd name="T4" fmla="*/ 0 w 123"/>
                <a:gd name="T5" fmla="*/ 0 h 106"/>
                <a:gd name="T6" fmla="*/ 33 w 123"/>
                <a:gd name="T7" fmla="*/ 9 h 106"/>
                <a:gd name="T8" fmla="*/ 58 w 123"/>
                <a:gd name="T9" fmla="*/ 25 h 106"/>
                <a:gd name="T10" fmla="*/ 58 w 123"/>
                <a:gd name="T11" fmla="*/ 33 h 106"/>
                <a:gd name="T12" fmla="*/ 89 w 123"/>
                <a:gd name="T13" fmla="*/ 49 h 106"/>
                <a:gd name="T14" fmla="*/ 73 w 123"/>
                <a:gd name="T15" fmla="*/ 58 h 106"/>
                <a:gd name="T16" fmla="*/ 82 w 123"/>
                <a:gd name="T17" fmla="*/ 58 h 106"/>
                <a:gd name="T18" fmla="*/ 89 w 123"/>
                <a:gd name="T19" fmla="*/ 66 h 106"/>
                <a:gd name="T20" fmla="*/ 99 w 123"/>
                <a:gd name="T21" fmla="*/ 81 h 106"/>
                <a:gd name="T22" fmla="*/ 106 w 123"/>
                <a:gd name="T23" fmla="*/ 81 h 106"/>
                <a:gd name="T24" fmla="*/ 106 w 123"/>
                <a:gd name="T25" fmla="*/ 91 h 106"/>
                <a:gd name="T26" fmla="*/ 124 w 123"/>
                <a:gd name="T27" fmla="*/ 100 h 106"/>
                <a:gd name="T28" fmla="*/ 124 w 123"/>
                <a:gd name="T29" fmla="*/ 106 h 106"/>
                <a:gd name="T30" fmla="*/ 82 w 123"/>
                <a:gd name="T31" fmla="*/ 100 h 106"/>
                <a:gd name="T32" fmla="*/ 64 w 123"/>
                <a:gd name="T33" fmla="*/ 66 h 106"/>
                <a:gd name="T34" fmla="*/ 48 w 123"/>
                <a:gd name="T35" fmla="*/ 66 h 106"/>
                <a:gd name="T36" fmla="*/ 41 w 123"/>
                <a:gd name="T37" fmla="*/ 66 h 106"/>
                <a:gd name="T38" fmla="*/ 23 w 123"/>
                <a:gd name="T39" fmla="*/ 75 h 106"/>
                <a:gd name="T40" fmla="*/ 33 w 123"/>
                <a:gd name="T41" fmla="*/ 81 h 106"/>
                <a:gd name="T42" fmla="*/ 15 w 123"/>
                <a:gd name="T43" fmla="*/ 81 h 106"/>
                <a:gd name="T44" fmla="*/ 0 w 123"/>
                <a:gd name="T45" fmla="*/ 81 h 10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23" h="106">
                  <a:moveTo>
                    <a:pt x="0" y="80"/>
                  </a:moveTo>
                  <a:lnTo>
                    <a:pt x="0" y="33"/>
                  </a:lnTo>
                  <a:lnTo>
                    <a:pt x="0" y="0"/>
                  </a:lnTo>
                  <a:lnTo>
                    <a:pt x="32" y="9"/>
                  </a:lnTo>
                  <a:lnTo>
                    <a:pt x="57" y="25"/>
                  </a:lnTo>
                  <a:lnTo>
                    <a:pt x="57" y="33"/>
                  </a:lnTo>
                  <a:lnTo>
                    <a:pt x="88" y="49"/>
                  </a:lnTo>
                  <a:lnTo>
                    <a:pt x="72" y="57"/>
                  </a:lnTo>
                  <a:lnTo>
                    <a:pt x="81" y="57"/>
                  </a:lnTo>
                  <a:lnTo>
                    <a:pt x="88" y="65"/>
                  </a:lnTo>
                  <a:lnTo>
                    <a:pt x="97" y="80"/>
                  </a:lnTo>
                  <a:lnTo>
                    <a:pt x="104" y="80"/>
                  </a:lnTo>
                  <a:lnTo>
                    <a:pt x="104" y="90"/>
                  </a:lnTo>
                  <a:lnTo>
                    <a:pt x="122" y="99"/>
                  </a:lnTo>
                  <a:lnTo>
                    <a:pt x="122" y="105"/>
                  </a:lnTo>
                  <a:lnTo>
                    <a:pt x="81" y="99"/>
                  </a:lnTo>
                  <a:lnTo>
                    <a:pt x="63" y="65"/>
                  </a:lnTo>
                  <a:lnTo>
                    <a:pt x="47" y="65"/>
                  </a:lnTo>
                  <a:lnTo>
                    <a:pt x="40" y="65"/>
                  </a:lnTo>
                  <a:lnTo>
                    <a:pt x="23" y="74"/>
                  </a:lnTo>
                  <a:lnTo>
                    <a:pt x="32" y="80"/>
                  </a:lnTo>
                  <a:lnTo>
                    <a:pt x="15" y="80"/>
                  </a:lnTo>
                  <a:lnTo>
                    <a:pt x="0" y="8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68" name="Freeform 165">
              <a:extLst>
                <a:ext uri="{FF2B5EF4-FFF2-40B4-BE49-F238E27FC236}">
                  <a16:creationId xmlns:a16="http://schemas.microsoft.com/office/drawing/2014/main" id="{97F1D16F-02FF-2F4A-93F5-634FBAA96BC7}"/>
                </a:ext>
              </a:extLst>
            </p:cNvPr>
            <p:cNvSpPr>
              <a:spLocks noChangeAspect="1"/>
            </p:cNvSpPr>
            <p:nvPr/>
          </p:nvSpPr>
          <p:spPr bwMode="gray">
            <a:xfrm>
              <a:off x="8706696" y="3942544"/>
              <a:ext cx="78715" cy="117189"/>
            </a:xfrm>
            <a:custGeom>
              <a:avLst/>
              <a:gdLst>
                <a:gd name="T0" fmla="*/ 0 w 44"/>
                <a:gd name="T1" fmla="*/ 16 h 66"/>
                <a:gd name="T2" fmla="*/ 26 w 44"/>
                <a:gd name="T3" fmla="*/ 0 h 66"/>
                <a:gd name="T4" fmla="*/ 35 w 44"/>
                <a:gd name="T5" fmla="*/ 16 h 66"/>
                <a:gd name="T6" fmla="*/ 44 w 44"/>
                <a:gd name="T7" fmla="*/ 41 h 66"/>
                <a:gd name="T8" fmla="*/ 35 w 44"/>
                <a:gd name="T9" fmla="*/ 57 h 66"/>
                <a:gd name="T10" fmla="*/ 0 w 44"/>
                <a:gd name="T11" fmla="*/ 66 h 66"/>
                <a:gd name="T12" fmla="*/ 0 w 44"/>
                <a:gd name="T13" fmla="*/ 57 h 66"/>
                <a:gd name="T14" fmla="*/ 0 w 44"/>
                <a:gd name="T15" fmla="*/ 49 h 66"/>
                <a:gd name="T16" fmla="*/ 0 w 44"/>
                <a:gd name="T17" fmla="*/ 24 h 66"/>
                <a:gd name="T18" fmla="*/ 0 w 44"/>
                <a:gd name="T19" fmla="*/ 16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66">
                  <a:moveTo>
                    <a:pt x="0" y="16"/>
                  </a:moveTo>
                  <a:lnTo>
                    <a:pt x="25" y="0"/>
                  </a:lnTo>
                  <a:lnTo>
                    <a:pt x="34" y="16"/>
                  </a:lnTo>
                  <a:lnTo>
                    <a:pt x="43" y="40"/>
                  </a:lnTo>
                  <a:lnTo>
                    <a:pt x="34" y="56"/>
                  </a:lnTo>
                  <a:lnTo>
                    <a:pt x="0" y="65"/>
                  </a:lnTo>
                  <a:lnTo>
                    <a:pt x="0" y="56"/>
                  </a:lnTo>
                  <a:lnTo>
                    <a:pt x="0" y="48"/>
                  </a:lnTo>
                  <a:lnTo>
                    <a:pt x="0" y="24"/>
                  </a:lnTo>
                  <a:lnTo>
                    <a:pt x="0" y="16"/>
                  </a:lnTo>
                </a:path>
              </a:pathLst>
            </a:custGeom>
            <a:solidFill>
              <a:srgbClr val="1C4689"/>
            </a:solidFill>
            <a:ln w="9525" cap="rnd" cmpd="sng">
              <a:solidFill>
                <a:schemeClr val="bg1"/>
              </a:solidFill>
              <a:prstDash val="solid"/>
              <a:round/>
              <a:headEnd type="none" w="sm" len="sm"/>
              <a:tailEnd type="none" w="sm" len="sm"/>
            </a:ln>
            <a:effec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69" name="Freeform 166">
              <a:extLst>
                <a:ext uri="{FF2B5EF4-FFF2-40B4-BE49-F238E27FC236}">
                  <a16:creationId xmlns:a16="http://schemas.microsoft.com/office/drawing/2014/main" id="{378BACAA-CFB7-5347-A746-E273A0C8717F}"/>
                </a:ext>
              </a:extLst>
            </p:cNvPr>
            <p:cNvSpPr>
              <a:spLocks noChangeAspect="1"/>
            </p:cNvSpPr>
            <p:nvPr/>
          </p:nvSpPr>
          <p:spPr bwMode="gray">
            <a:xfrm>
              <a:off x="8668214" y="3825355"/>
              <a:ext cx="145185" cy="146924"/>
            </a:xfrm>
            <a:custGeom>
              <a:avLst/>
              <a:gdLst>
                <a:gd name="T0" fmla="*/ 82 w 82"/>
                <a:gd name="T1" fmla="*/ 0 h 83"/>
                <a:gd name="T2" fmla="*/ 73 w 82"/>
                <a:gd name="T3" fmla="*/ 0 h 83"/>
                <a:gd name="T4" fmla="*/ 57 w 82"/>
                <a:gd name="T5" fmla="*/ 9 h 83"/>
                <a:gd name="T6" fmla="*/ 48 w 82"/>
                <a:gd name="T7" fmla="*/ 9 h 83"/>
                <a:gd name="T8" fmla="*/ 40 w 82"/>
                <a:gd name="T9" fmla="*/ 17 h 83"/>
                <a:gd name="T10" fmla="*/ 32 w 82"/>
                <a:gd name="T11" fmla="*/ 17 h 83"/>
                <a:gd name="T12" fmla="*/ 0 w 82"/>
                <a:gd name="T13" fmla="*/ 41 h 83"/>
                <a:gd name="T14" fmla="*/ 0 w 82"/>
                <a:gd name="T15" fmla="*/ 51 h 83"/>
                <a:gd name="T16" fmla="*/ 7 w 82"/>
                <a:gd name="T17" fmla="*/ 51 h 83"/>
                <a:gd name="T18" fmla="*/ 0 w 82"/>
                <a:gd name="T19" fmla="*/ 75 h 83"/>
                <a:gd name="T20" fmla="*/ 7 w 82"/>
                <a:gd name="T21" fmla="*/ 83 h 83"/>
                <a:gd name="T22" fmla="*/ 16 w 82"/>
                <a:gd name="T23" fmla="*/ 83 h 83"/>
                <a:gd name="T24" fmla="*/ 22 w 82"/>
                <a:gd name="T25" fmla="*/ 83 h 83"/>
                <a:gd name="T26" fmla="*/ 48 w 82"/>
                <a:gd name="T27" fmla="*/ 67 h 83"/>
                <a:gd name="T28" fmla="*/ 32 w 82"/>
                <a:gd name="T29" fmla="*/ 58 h 83"/>
                <a:gd name="T30" fmla="*/ 32 w 82"/>
                <a:gd name="T31" fmla="*/ 51 h 83"/>
                <a:gd name="T32" fmla="*/ 66 w 82"/>
                <a:gd name="T33" fmla="*/ 34 h 83"/>
                <a:gd name="T34" fmla="*/ 66 w 82"/>
                <a:gd name="T35" fmla="*/ 17 h 83"/>
                <a:gd name="T36" fmla="*/ 82 w 82"/>
                <a:gd name="T37" fmla="*/ 0 h 8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82" h="83">
                  <a:moveTo>
                    <a:pt x="81" y="0"/>
                  </a:moveTo>
                  <a:lnTo>
                    <a:pt x="72" y="0"/>
                  </a:lnTo>
                  <a:lnTo>
                    <a:pt x="56" y="9"/>
                  </a:lnTo>
                  <a:lnTo>
                    <a:pt x="47" y="9"/>
                  </a:lnTo>
                  <a:lnTo>
                    <a:pt x="40" y="17"/>
                  </a:lnTo>
                  <a:lnTo>
                    <a:pt x="32" y="17"/>
                  </a:lnTo>
                  <a:lnTo>
                    <a:pt x="0" y="41"/>
                  </a:lnTo>
                  <a:lnTo>
                    <a:pt x="0" y="50"/>
                  </a:lnTo>
                  <a:lnTo>
                    <a:pt x="7" y="50"/>
                  </a:lnTo>
                  <a:lnTo>
                    <a:pt x="0" y="74"/>
                  </a:lnTo>
                  <a:lnTo>
                    <a:pt x="7" y="82"/>
                  </a:lnTo>
                  <a:lnTo>
                    <a:pt x="16" y="82"/>
                  </a:lnTo>
                  <a:lnTo>
                    <a:pt x="22" y="82"/>
                  </a:lnTo>
                  <a:lnTo>
                    <a:pt x="47" y="66"/>
                  </a:lnTo>
                  <a:lnTo>
                    <a:pt x="32" y="57"/>
                  </a:lnTo>
                  <a:lnTo>
                    <a:pt x="32" y="50"/>
                  </a:lnTo>
                  <a:lnTo>
                    <a:pt x="65" y="34"/>
                  </a:lnTo>
                  <a:lnTo>
                    <a:pt x="65" y="17"/>
                  </a:lnTo>
                  <a:lnTo>
                    <a:pt x="81" y="0"/>
                  </a:lnTo>
                </a:path>
              </a:pathLst>
            </a:custGeom>
            <a:solidFill>
              <a:srgbClr val="00ADFB"/>
            </a:solidFill>
            <a:ln w="9525" cap="rnd" cmpd="sng">
              <a:solidFill>
                <a:schemeClr val="bg1"/>
              </a:solidFill>
              <a:prstDash val="solid"/>
              <a:round/>
              <a:headEnd/>
              <a:tailEnd/>
            </a:ln>
            <a:effec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70" name="Freeform 167">
              <a:extLst>
                <a:ext uri="{FF2B5EF4-FFF2-40B4-BE49-F238E27FC236}">
                  <a16:creationId xmlns:a16="http://schemas.microsoft.com/office/drawing/2014/main" id="{83AE1D3B-0300-8943-8374-E0E2837FD773}"/>
                </a:ext>
              </a:extLst>
            </p:cNvPr>
            <p:cNvSpPr>
              <a:spLocks noChangeAspect="1"/>
            </p:cNvSpPr>
            <p:nvPr/>
          </p:nvSpPr>
          <p:spPr bwMode="gray">
            <a:xfrm>
              <a:off x="8376095" y="2303642"/>
              <a:ext cx="33235" cy="45476"/>
            </a:xfrm>
            <a:custGeom>
              <a:avLst/>
              <a:gdLst>
                <a:gd name="T0" fmla="*/ 18 w 18"/>
                <a:gd name="T1" fmla="*/ 25 h 25"/>
                <a:gd name="T2" fmla="*/ 18 w 18"/>
                <a:gd name="T3" fmla="*/ 8 h 25"/>
                <a:gd name="T4" fmla="*/ 0 w 18"/>
                <a:gd name="T5" fmla="*/ 0 h 25"/>
                <a:gd name="T6" fmla="*/ 0 w 18"/>
                <a:gd name="T7" fmla="*/ 8 h 25"/>
                <a:gd name="T8" fmla="*/ 18 w 18"/>
                <a:gd name="T9" fmla="*/ 25 h 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 h="25">
                  <a:moveTo>
                    <a:pt x="17" y="24"/>
                  </a:moveTo>
                  <a:lnTo>
                    <a:pt x="17" y="8"/>
                  </a:lnTo>
                  <a:lnTo>
                    <a:pt x="0" y="0"/>
                  </a:lnTo>
                  <a:lnTo>
                    <a:pt x="0" y="8"/>
                  </a:lnTo>
                  <a:lnTo>
                    <a:pt x="17" y="24"/>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71" name="Freeform 168">
              <a:extLst>
                <a:ext uri="{FF2B5EF4-FFF2-40B4-BE49-F238E27FC236}">
                  <a16:creationId xmlns:a16="http://schemas.microsoft.com/office/drawing/2014/main" id="{F373C143-0C5B-A446-8126-6A25DF00196B}"/>
                </a:ext>
              </a:extLst>
            </p:cNvPr>
            <p:cNvSpPr>
              <a:spLocks noChangeAspect="1"/>
            </p:cNvSpPr>
            <p:nvPr/>
          </p:nvSpPr>
          <p:spPr bwMode="gray">
            <a:xfrm>
              <a:off x="5540617" y="4026501"/>
              <a:ext cx="276376" cy="218637"/>
            </a:xfrm>
            <a:custGeom>
              <a:avLst/>
              <a:gdLst>
                <a:gd name="T0" fmla="*/ 141 w 156"/>
                <a:gd name="T1" fmla="*/ 8 h 123"/>
                <a:gd name="T2" fmla="*/ 149 w 156"/>
                <a:gd name="T3" fmla="*/ 8 h 123"/>
                <a:gd name="T4" fmla="*/ 157 w 156"/>
                <a:gd name="T5" fmla="*/ 49 h 123"/>
                <a:gd name="T6" fmla="*/ 124 w 156"/>
                <a:gd name="T7" fmla="*/ 58 h 123"/>
                <a:gd name="T8" fmla="*/ 124 w 156"/>
                <a:gd name="T9" fmla="*/ 67 h 123"/>
                <a:gd name="T10" fmla="*/ 100 w 156"/>
                <a:gd name="T11" fmla="*/ 83 h 123"/>
                <a:gd name="T12" fmla="*/ 66 w 156"/>
                <a:gd name="T13" fmla="*/ 99 h 123"/>
                <a:gd name="T14" fmla="*/ 58 w 156"/>
                <a:gd name="T15" fmla="*/ 107 h 123"/>
                <a:gd name="T16" fmla="*/ 58 w 156"/>
                <a:gd name="T17" fmla="*/ 124 h 123"/>
                <a:gd name="T18" fmla="*/ 0 w 156"/>
                <a:gd name="T19" fmla="*/ 115 h 123"/>
                <a:gd name="T20" fmla="*/ 16 w 156"/>
                <a:gd name="T21" fmla="*/ 115 h 123"/>
                <a:gd name="T22" fmla="*/ 32 w 156"/>
                <a:gd name="T23" fmla="*/ 99 h 123"/>
                <a:gd name="T24" fmla="*/ 41 w 156"/>
                <a:gd name="T25" fmla="*/ 83 h 123"/>
                <a:gd name="T26" fmla="*/ 41 w 156"/>
                <a:gd name="T27" fmla="*/ 67 h 123"/>
                <a:gd name="T28" fmla="*/ 51 w 156"/>
                <a:gd name="T29" fmla="*/ 49 h 123"/>
                <a:gd name="T30" fmla="*/ 58 w 156"/>
                <a:gd name="T31" fmla="*/ 33 h 123"/>
                <a:gd name="T32" fmla="*/ 82 w 156"/>
                <a:gd name="T33" fmla="*/ 25 h 123"/>
                <a:gd name="T34" fmla="*/ 91 w 156"/>
                <a:gd name="T35" fmla="*/ 0 h 123"/>
                <a:gd name="T36" fmla="*/ 100 w 156"/>
                <a:gd name="T37" fmla="*/ 0 h 123"/>
                <a:gd name="T38" fmla="*/ 106 w 156"/>
                <a:gd name="T39" fmla="*/ 8 h 123"/>
                <a:gd name="T40" fmla="*/ 132 w 156"/>
                <a:gd name="T41" fmla="*/ 8 h 123"/>
                <a:gd name="T42" fmla="*/ 141 w 156"/>
                <a:gd name="T43" fmla="*/ 8 h 12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56" h="123">
                  <a:moveTo>
                    <a:pt x="139" y="8"/>
                  </a:moveTo>
                  <a:lnTo>
                    <a:pt x="147" y="8"/>
                  </a:lnTo>
                  <a:lnTo>
                    <a:pt x="155" y="48"/>
                  </a:lnTo>
                  <a:lnTo>
                    <a:pt x="122" y="57"/>
                  </a:lnTo>
                  <a:lnTo>
                    <a:pt x="122" y="66"/>
                  </a:lnTo>
                  <a:lnTo>
                    <a:pt x="99" y="82"/>
                  </a:lnTo>
                  <a:lnTo>
                    <a:pt x="65" y="97"/>
                  </a:lnTo>
                  <a:lnTo>
                    <a:pt x="57" y="105"/>
                  </a:lnTo>
                  <a:lnTo>
                    <a:pt x="57" y="122"/>
                  </a:lnTo>
                  <a:lnTo>
                    <a:pt x="0" y="113"/>
                  </a:lnTo>
                  <a:lnTo>
                    <a:pt x="16" y="113"/>
                  </a:lnTo>
                  <a:lnTo>
                    <a:pt x="32" y="97"/>
                  </a:lnTo>
                  <a:lnTo>
                    <a:pt x="40" y="82"/>
                  </a:lnTo>
                  <a:lnTo>
                    <a:pt x="40" y="66"/>
                  </a:lnTo>
                  <a:lnTo>
                    <a:pt x="50" y="48"/>
                  </a:lnTo>
                  <a:lnTo>
                    <a:pt x="57" y="32"/>
                  </a:lnTo>
                  <a:lnTo>
                    <a:pt x="81" y="25"/>
                  </a:lnTo>
                  <a:lnTo>
                    <a:pt x="90" y="0"/>
                  </a:lnTo>
                  <a:lnTo>
                    <a:pt x="99" y="0"/>
                  </a:lnTo>
                  <a:lnTo>
                    <a:pt x="105" y="8"/>
                  </a:lnTo>
                  <a:lnTo>
                    <a:pt x="130" y="8"/>
                  </a:lnTo>
                  <a:lnTo>
                    <a:pt x="139" y="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72" name="Freeform 169">
              <a:extLst>
                <a:ext uri="{FF2B5EF4-FFF2-40B4-BE49-F238E27FC236}">
                  <a16:creationId xmlns:a16="http://schemas.microsoft.com/office/drawing/2014/main" id="{5BC7E898-F1F9-A042-9AA8-2F630F1896CD}"/>
                </a:ext>
              </a:extLst>
            </p:cNvPr>
            <p:cNvSpPr>
              <a:spLocks noChangeAspect="1"/>
            </p:cNvSpPr>
            <p:nvPr/>
          </p:nvSpPr>
          <p:spPr bwMode="gray">
            <a:xfrm>
              <a:off x="6004159" y="3984522"/>
              <a:ext cx="83962" cy="188902"/>
            </a:xfrm>
            <a:custGeom>
              <a:avLst/>
              <a:gdLst>
                <a:gd name="T0" fmla="*/ 47 w 48"/>
                <a:gd name="T1" fmla="*/ 67 h 107"/>
                <a:gd name="T2" fmla="*/ 47 w 48"/>
                <a:gd name="T3" fmla="*/ 73 h 107"/>
                <a:gd name="T4" fmla="*/ 31 w 48"/>
                <a:gd name="T5" fmla="*/ 91 h 107"/>
                <a:gd name="T6" fmla="*/ 31 w 48"/>
                <a:gd name="T7" fmla="*/ 98 h 107"/>
                <a:gd name="T8" fmla="*/ 25 w 48"/>
                <a:gd name="T9" fmla="*/ 107 h 107"/>
                <a:gd name="T10" fmla="*/ 25 w 48"/>
                <a:gd name="T11" fmla="*/ 82 h 107"/>
                <a:gd name="T12" fmla="*/ 6 w 48"/>
                <a:gd name="T13" fmla="*/ 73 h 107"/>
                <a:gd name="T14" fmla="*/ 0 w 48"/>
                <a:gd name="T15" fmla="*/ 57 h 107"/>
                <a:gd name="T16" fmla="*/ 15 w 48"/>
                <a:gd name="T17" fmla="*/ 41 h 107"/>
                <a:gd name="T18" fmla="*/ 6 w 48"/>
                <a:gd name="T19" fmla="*/ 9 h 107"/>
                <a:gd name="T20" fmla="*/ 15 w 48"/>
                <a:gd name="T21" fmla="*/ 0 h 107"/>
                <a:gd name="T22" fmla="*/ 31 w 48"/>
                <a:gd name="T23" fmla="*/ 0 h 107"/>
                <a:gd name="T24" fmla="*/ 40 w 48"/>
                <a:gd name="T25" fmla="*/ 9 h 107"/>
                <a:gd name="T26" fmla="*/ 47 w 48"/>
                <a:gd name="T27" fmla="*/ 0 h 107"/>
                <a:gd name="T28" fmla="*/ 40 w 48"/>
                <a:gd name="T29" fmla="*/ 16 h 107"/>
                <a:gd name="T30" fmla="*/ 47 w 48"/>
                <a:gd name="T31" fmla="*/ 32 h 107"/>
                <a:gd name="T32" fmla="*/ 31 w 48"/>
                <a:gd name="T33" fmla="*/ 49 h 107"/>
                <a:gd name="T34" fmla="*/ 31 w 48"/>
                <a:gd name="T35" fmla="*/ 57 h 107"/>
                <a:gd name="T36" fmla="*/ 47 w 48"/>
                <a:gd name="T37" fmla="*/ 57 h 107"/>
                <a:gd name="T38" fmla="*/ 47 w 48"/>
                <a:gd name="T39" fmla="*/ 67 h 10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8" h="107">
                  <a:moveTo>
                    <a:pt x="47" y="66"/>
                  </a:moveTo>
                  <a:lnTo>
                    <a:pt x="47" y="72"/>
                  </a:lnTo>
                  <a:lnTo>
                    <a:pt x="31" y="90"/>
                  </a:lnTo>
                  <a:lnTo>
                    <a:pt x="31" y="97"/>
                  </a:lnTo>
                  <a:lnTo>
                    <a:pt x="25" y="106"/>
                  </a:lnTo>
                  <a:lnTo>
                    <a:pt x="25" y="81"/>
                  </a:lnTo>
                  <a:lnTo>
                    <a:pt x="6" y="72"/>
                  </a:lnTo>
                  <a:lnTo>
                    <a:pt x="0" y="56"/>
                  </a:lnTo>
                  <a:lnTo>
                    <a:pt x="15" y="41"/>
                  </a:lnTo>
                  <a:lnTo>
                    <a:pt x="6" y="9"/>
                  </a:lnTo>
                  <a:lnTo>
                    <a:pt x="15" y="0"/>
                  </a:lnTo>
                  <a:lnTo>
                    <a:pt x="31" y="0"/>
                  </a:lnTo>
                  <a:lnTo>
                    <a:pt x="40" y="9"/>
                  </a:lnTo>
                  <a:lnTo>
                    <a:pt x="47" y="0"/>
                  </a:lnTo>
                  <a:lnTo>
                    <a:pt x="40" y="16"/>
                  </a:lnTo>
                  <a:lnTo>
                    <a:pt x="47" y="32"/>
                  </a:lnTo>
                  <a:lnTo>
                    <a:pt x="31" y="49"/>
                  </a:lnTo>
                  <a:lnTo>
                    <a:pt x="31" y="56"/>
                  </a:lnTo>
                  <a:lnTo>
                    <a:pt x="47" y="56"/>
                  </a:lnTo>
                  <a:lnTo>
                    <a:pt x="47" y="6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73" name="Freeform 170">
              <a:extLst>
                <a:ext uri="{FF2B5EF4-FFF2-40B4-BE49-F238E27FC236}">
                  <a16:creationId xmlns:a16="http://schemas.microsoft.com/office/drawing/2014/main" id="{17215132-88A8-8344-BC60-BB2616271A35}"/>
                </a:ext>
              </a:extLst>
            </p:cNvPr>
            <p:cNvSpPr>
              <a:spLocks noChangeAspect="1"/>
            </p:cNvSpPr>
            <p:nvPr/>
          </p:nvSpPr>
          <p:spPr bwMode="gray">
            <a:xfrm>
              <a:off x="6593644" y="4472520"/>
              <a:ext cx="330602" cy="332328"/>
            </a:xfrm>
            <a:custGeom>
              <a:avLst/>
              <a:gdLst>
                <a:gd name="T0" fmla="*/ 122 w 187"/>
                <a:gd name="T1" fmla="*/ 74 h 187"/>
                <a:gd name="T2" fmla="*/ 114 w 187"/>
                <a:gd name="T3" fmla="*/ 74 h 187"/>
                <a:gd name="T4" fmla="*/ 114 w 187"/>
                <a:gd name="T5" fmla="*/ 91 h 187"/>
                <a:gd name="T6" fmla="*/ 114 w 187"/>
                <a:gd name="T7" fmla="*/ 100 h 187"/>
                <a:gd name="T8" fmla="*/ 122 w 187"/>
                <a:gd name="T9" fmla="*/ 100 h 187"/>
                <a:gd name="T10" fmla="*/ 122 w 187"/>
                <a:gd name="T11" fmla="*/ 107 h 187"/>
                <a:gd name="T12" fmla="*/ 139 w 187"/>
                <a:gd name="T13" fmla="*/ 123 h 187"/>
                <a:gd name="T14" fmla="*/ 180 w 187"/>
                <a:gd name="T15" fmla="*/ 132 h 187"/>
                <a:gd name="T16" fmla="*/ 188 w 187"/>
                <a:gd name="T17" fmla="*/ 132 h 187"/>
                <a:gd name="T18" fmla="*/ 155 w 187"/>
                <a:gd name="T19" fmla="*/ 173 h 187"/>
                <a:gd name="T20" fmla="*/ 130 w 187"/>
                <a:gd name="T21" fmla="*/ 173 h 187"/>
                <a:gd name="T22" fmla="*/ 114 w 187"/>
                <a:gd name="T23" fmla="*/ 189 h 187"/>
                <a:gd name="T24" fmla="*/ 98 w 187"/>
                <a:gd name="T25" fmla="*/ 182 h 187"/>
                <a:gd name="T26" fmla="*/ 73 w 187"/>
                <a:gd name="T27" fmla="*/ 189 h 187"/>
                <a:gd name="T28" fmla="*/ 32 w 187"/>
                <a:gd name="T29" fmla="*/ 182 h 187"/>
                <a:gd name="T30" fmla="*/ 32 w 187"/>
                <a:gd name="T31" fmla="*/ 166 h 187"/>
                <a:gd name="T32" fmla="*/ 24 w 187"/>
                <a:gd name="T33" fmla="*/ 166 h 187"/>
                <a:gd name="T34" fmla="*/ 7 w 187"/>
                <a:gd name="T35" fmla="*/ 141 h 187"/>
                <a:gd name="T36" fmla="*/ 0 w 187"/>
                <a:gd name="T37" fmla="*/ 132 h 187"/>
                <a:gd name="T38" fmla="*/ 7 w 187"/>
                <a:gd name="T39" fmla="*/ 123 h 187"/>
                <a:gd name="T40" fmla="*/ 16 w 187"/>
                <a:gd name="T41" fmla="*/ 100 h 187"/>
                <a:gd name="T42" fmla="*/ 41 w 187"/>
                <a:gd name="T43" fmla="*/ 66 h 187"/>
                <a:gd name="T44" fmla="*/ 48 w 187"/>
                <a:gd name="T45" fmla="*/ 17 h 187"/>
                <a:gd name="T46" fmla="*/ 67 w 187"/>
                <a:gd name="T47" fmla="*/ 8 h 187"/>
                <a:gd name="T48" fmla="*/ 67 w 187"/>
                <a:gd name="T49" fmla="*/ 0 h 187"/>
                <a:gd name="T50" fmla="*/ 82 w 187"/>
                <a:gd name="T51" fmla="*/ 34 h 187"/>
                <a:gd name="T52" fmla="*/ 98 w 187"/>
                <a:gd name="T53" fmla="*/ 49 h 187"/>
                <a:gd name="T54" fmla="*/ 122 w 187"/>
                <a:gd name="T55" fmla="*/ 74 h 18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87" h="187">
                  <a:moveTo>
                    <a:pt x="121" y="73"/>
                  </a:moveTo>
                  <a:lnTo>
                    <a:pt x="113" y="73"/>
                  </a:lnTo>
                  <a:lnTo>
                    <a:pt x="113" y="90"/>
                  </a:lnTo>
                  <a:lnTo>
                    <a:pt x="113" y="98"/>
                  </a:lnTo>
                  <a:lnTo>
                    <a:pt x="121" y="98"/>
                  </a:lnTo>
                  <a:lnTo>
                    <a:pt x="121" y="105"/>
                  </a:lnTo>
                  <a:lnTo>
                    <a:pt x="138" y="121"/>
                  </a:lnTo>
                  <a:lnTo>
                    <a:pt x="178" y="130"/>
                  </a:lnTo>
                  <a:lnTo>
                    <a:pt x="186" y="130"/>
                  </a:lnTo>
                  <a:lnTo>
                    <a:pt x="153" y="170"/>
                  </a:lnTo>
                  <a:lnTo>
                    <a:pt x="129" y="170"/>
                  </a:lnTo>
                  <a:lnTo>
                    <a:pt x="113" y="186"/>
                  </a:lnTo>
                  <a:lnTo>
                    <a:pt x="97" y="179"/>
                  </a:lnTo>
                  <a:lnTo>
                    <a:pt x="72" y="186"/>
                  </a:lnTo>
                  <a:lnTo>
                    <a:pt x="32" y="179"/>
                  </a:lnTo>
                  <a:lnTo>
                    <a:pt x="32" y="163"/>
                  </a:lnTo>
                  <a:lnTo>
                    <a:pt x="24" y="163"/>
                  </a:lnTo>
                  <a:lnTo>
                    <a:pt x="7" y="139"/>
                  </a:lnTo>
                  <a:lnTo>
                    <a:pt x="0" y="130"/>
                  </a:lnTo>
                  <a:lnTo>
                    <a:pt x="7" y="121"/>
                  </a:lnTo>
                  <a:lnTo>
                    <a:pt x="16" y="98"/>
                  </a:lnTo>
                  <a:lnTo>
                    <a:pt x="41" y="65"/>
                  </a:lnTo>
                  <a:lnTo>
                    <a:pt x="47" y="17"/>
                  </a:lnTo>
                  <a:lnTo>
                    <a:pt x="66" y="8"/>
                  </a:lnTo>
                  <a:lnTo>
                    <a:pt x="66" y="0"/>
                  </a:lnTo>
                  <a:lnTo>
                    <a:pt x="81" y="33"/>
                  </a:lnTo>
                  <a:lnTo>
                    <a:pt x="97" y="48"/>
                  </a:lnTo>
                  <a:lnTo>
                    <a:pt x="121" y="73"/>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74" name="Freeform 171">
              <a:extLst>
                <a:ext uri="{FF2B5EF4-FFF2-40B4-BE49-F238E27FC236}">
                  <a16:creationId xmlns:a16="http://schemas.microsoft.com/office/drawing/2014/main" id="{B93D0893-179A-7343-A088-FB26C8550785}"/>
                </a:ext>
              </a:extLst>
            </p:cNvPr>
            <p:cNvSpPr>
              <a:spLocks noChangeAspect="1"/>
            </p:cNvSpPr>
            <p:nvPr/>
          </p:nvSpPr>
          <p:spPr bwMode="gray">
            <a:xfrm>
              <a:off x="6793055" y="4601953"/>
              <a:ext cx="29737" cy="47226"/>
            </a:xfrm>
            <a:custGeom>
              <a:avLst/>
              <a:gdLst>
                <a:gd name="T0" fmla="*/ 8 w 17"/>
                <a:gd name="T1" fmla="*/ 26 h 26"/>
                <a:gd name="T2" fmla="*/ 0 w 17"/>
                <a:gd name="T3" fmla="*/ 26 h 26"/>
                <a:gd name="T4" fmla="*/ 0 w 17"/>
                <a:gd name="T5" fmla="*/ 18 h 26"/>
                <a:gd name="T6" fmla="*/ 0 w 17"/>
                <a:gd name="T7" fmla="*/ 0 h 26"/>
                <a:gd name="T8" fmla="*/ 8 w 17"/>
                <a:gd name="T9" fmla="*/ 0 h 26"/>
                <a:gd name="T10" fmla="*/ 16 w 17"/>
                <a:gd name="T11" fmla="*/ 0 h 26"/>
                <a:gd name="T12" fmla="*/ 16 w 17"/>
                <a:gd name="T13" fmla="*/ 7 h 26"/>
                <a:gd name="T14" fmla="*/ 8 w 17"/>
                <a:gd name="T15" fmla="*/ 7 h 26"/>
                <a:gd name="T16" fmla="*/ 16 w 17"/>
                <a:gd name="T17" fmla="*/ 18 h 26"/>
                <a:gd name="T18" fmla="*/ 8 w 17"/>
                <a:gd name="T19" fmla="*/ 26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 h="26">
                  <a:moveTo>
                    <a:pt x="8" y="25"/>
                  </a:moveTo>
                  <a:lnTo>
                    <a:pt x="0" y="25"/>
                  </a:lnTo>
                  <a:lnTo>
                    <a:pt x="0" y="17"/>
                  </a:lnTo>
                  <a:lnTo>
                    <a:pt x="0" y="0"/>
                  </a:lnTo>
                  <a:lnTo>
                    <a:pt x="8" y="0"/>
                  </a:lnTo>
                  <a:lnTo>
                    <a:pt x="16" y="0"/>
                  </a:lnTo>
                  <a:lnTo>
                    <a:pt x="16" y="7"/>
                  </a:lnTo>
                  <a:lnTo>
                    <a:pt x="8" y="7"/>
                  </a:lnTo>
                  <a:lnTo>
                    <a:pt x="16" y="17"/>
                  </a:lnTo>
                  <a:lnTo>
                    <a:pt x="8"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75" name="Freeform 172">
              <a:extLst>
                <a:ext uri="{FF2B5EF4-FFF2-40B4-BE49-F238E27FC236}">
                  <a16:creationId xmlns:a16="http://schemas.microsoft.com/office/drawing/2014/main" id="{47B56EA6-822D-FE4A-969E-E5D9BF5B948A}"/>
                </a:ext>
              </a:extLst>
            </p:cNvPr>
            <p:cNvSpPr>
              <a:spLocks noChangeAspect="1"/>
            </p:cNvSpPr>
            <p:nvPr/>
          </p:nvSpPr>
          <p:spPr bwMode="gray">
            <a:xfrm>
              <a:off x="6793055" y="4601953"/>
              <a:ext cx="29737" cy="47226"/>
            </a:xfrm>
            <a:custGeom>
              <a:avLst/>
              <a:gdLst>
                <a:gd name="T0" fmla="*/ 8 w 17"/>
                <a:gd name="T1" fmla="*/ 26 h 26"/>
                <a:gd name="T2" fmla="*/ 0 w 17"/>
                <a:gd name="T3" fmla="*/ 26 h 26"/>
                <a:gd name="T4" fmla="*/ 0 w 17"/>
                <a:gd name="T5" fmla="*/ 18 h 26"/>
                <a:gd name="T6" fmla="*/ 0 w 17"/>
                <a:gd name="T7" fmla="*/ 0 h 26"/>
                <a:gd name="T8" fmla="*/ 8 w 17"/>
                <a:gd name="T9" fmla="*/ 0 h 26"/>
                <a:gd name="T10" fmla="*/ 16 w 17"/>
                <a:gd name="T11" fmla="*/ 0 h 26"/>
                <a:gd name="T12" fmla="*/ 16 w 17"/>
                <a:gd name="T13" fmla="*/ 7 h 26"/>
                <a:gd name="T14" fmla="*/ 8 w 17"/>
                <a:gd name="T15" fmla="*/ 7 h 26"/>
                <a:gd name="T16" fmla="*/ 16 w 17"/>
                <a:gd name="T17" fmla="*/ 18 h 26"/>
                <a:gd name="T18" fmla="*/ 8 w 17"/>
                <a:gd name="T19" fmla="*/ 26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 h="26">
                  <a:moveTo>
                    <a:pt x="8" y="25"/>
                  </a:moveTo>
                  <a:lnTo>
                    <a:pt x="0" y="25"/>
                  </a:lnTo>
                  <a:lnTo>
                    <a:pt x="0" y="17"/>
                  </a:lnTo>
                  <a:lnTo>
                    <a:pt x="0" y="0"/>
                  </a:lnTo>
                  <a:lnTo>
                    <a:pt x="8" y="0"/>
                  </a:lnTo>
                  <a:lnTo>
                    <a:pt x="16" y="0"/>
                  </a:lnTo>
                  <a:lnTo>
                    <a:pt x="16" y="7"/>
                  </a:lnTo>
                  <a:lnTo>
                    <a:pt x="8" y="7"/>
                  </a:lnTo>
                  <a:lnTo>
                    <a:pt x="16" y="17"/>
                  </a:lnTo>
                  <a:lnTo>
                    <a:pt x="8" y="25"/>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76" name="Freeform 173">
              <a:extLst>
                <a:ext uri="{FF2B5EF4-FFF2-40B4-BE49-F238E27FC236}">
                  <a16:creationId xmlns:a16="http://schemas.microsoft.com/office/drawing/2014/main" id="{777C5F56-5BE9-884D-AB9B-F3E45EE61369}"/>
                </a:ext>
              </a:extLst>
            </p:cNvPr>
            <p:cNvSpPr>
              <a:spLocks noChangeAspect="1"/>
            </p:cNvSpPr>
            <p:nvPr/>
          </p:nvSpPr>
          <p:spPr bwMode="gray">
            <a:xfrm>
              <a:off x="6765067" y="4614197"/>
              <a:ext cx="234395" cy="304343"/>
            </a:xfrm>
            <a:custGeom>
              <a:avLst/>
              <a:gdLst>
                <a:gd name="T0" fmla="*/ 16 w 132"/>
                <a:gd name="T1" fmla="*/ 107 h 172"/>
                <a:gd name="T2" fmla="*/ 0 w 132"/>
                <a:gd name="T3" fmla="*/ 125 h 172"/>
                <a:gd name="T4" fmla="*/ 0 w 132"/>
                <a:gd name="T5" fmla="*/ 166 h 172"/>
                <a:gd name="T6" fmla="*/ 9 w 132"/>
                <a:gd name="T7" fmla="*/ 173 h 172"/>
                <a:gd name="T8" fmla="*/ 32 w 132"/>
                <a:gd name="T9" fmla="*/ 149 h 172"/>
                <a:gd name="T10" fmla="*/ 66 w 132"/>
                <a:gd name="T11" fmla="*/ 125 h 172"/>
                <a:gd name="T12" fmla="*/ 90 w 132"/>
                <a:gd name="T13" fmla="*/ 100 h 172"/>
                <a:gd name="T14" fmla="*/ 108 w 132"/>
                <a:gd name="T15" fmla="*/ 84 h 172"/>
                <a:gd name="T16" fmla="*/ 133 w 132"/>
                <a:gd name="T17" fmla="*/ 18 h 172"/>
                <a:gd name="T18" fmla="*/ 133 w 132"/>
                <a:gd name="T19" fmla="*/ 0 h 172"/>
                <a:gd name="T20" fmla="*/ 123 w 132"/>
                <a:gd name="T21" fmla="*/ 0 h 172"/>
                <a:gd name="T22" fmla="*/ 108 w 132"/>
                <a:gd name="T23" fmla="*/ 10 h 172"/>
                <a:gd name="T24" fmla="*/ 50 w 132"/>
                <a:gd name="T25" fmla="*/ 25 h 172"/>
                <a:gd name="T26" fmla="*/ 42 w 132"/>
                <a:gd name="T27" fmla="*/ 18 h 172"/>
                <a:gd name="T28" fmla="*/ 32 w 132"/>
                <a:gd name="T29" fmla="*/ 10 h 172"/>
                <a:gd name="T30" fmla="*/ 24 w 132"/>
                <a:gd name="T31" fmla="*/ 18 h 172"/>
                <a:gd name="T32" fmla="*/ 24 w 132"/>
                <a:gd name="T33" fmla="*/ 25 h 172"/>
                <a:gd name="T34" fmla="*/ 42 w 132"/>
                <a:gd name="T35" fmla="*/ 41 h 172"/>
                <a:gd name="T36" fmla="*/ 82 w 132"/>
                <a:gd name="T37" fmla="*/ 51 h 172"/>
                <a:gd name="T38" fmla="*/ 90 w 132"/>
                <a:gd name="T39" fmla="*/ 51 h 172"/>
                <a:gd name="T40" fmla="*/ 57 w 132"/>
                <a:gd name="T41" fmla="*/ 91 h 172"/>
                <a:gd name="T42" fmla="*/ 32 w 132"/>
                <a:gd name="T43" fmla="*/ 91 h 172"/>
                <a:gd name="T44" fmla="*/ 16 w 132"/>
                <a:gd name="T45" fmla="*/ 107 h 17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2" h="172">
                  <a:moveTo>
                    <a:pt x="16" y="106"/>
                  </a:moveTo>
                  <a:lnTo>
                    <a:pt x="0" y="124"/>
                  </a:lnTo>
                  <a:lnTo>
                    <a:pt x="0" y="164"/>
                  </a:lnTo>
                  <a:lnTo>
                    <a:pt x="9" y="171"/>
                  </a:lnTo>
                  <a:lnTo>
                    <a:pt x="32" y="147"/>
                  </a:lnTo>
                  <a:lnTo>
                    <a:pt x="65" y="124"/>
                  </a:lnTo>
                  <a:lnTo>
                    <a:pt x="89" y="99"/>
                  </a:lnTo>
                  <a:lnTo>
                    <a:pt x="106" y="83"/>
                  </a:lnTo>
                  <a:lnTo>
                    <a:pt x="131" y="18"/>
                  </a:lnTo>
                  <a:lnTo>
                    <a:pt x="131" y="0"/>
                  </a:lnTo>
                  <a:lnTo>
                    <a:pt x="121" y="0"/>
                  </a:lnTo>
                  <a:lnTo>
                    <a:pt x="106" y="10"/>
                  </a:lnTo>
                  <a:lnTo>
                    <a:pt x="49" y="25"/>
                  </a:lnTo>
                  <a:lnTo>
                    <a:pt x="41" y="18"/>
                  </a:lnTo>
                  <a:lnTo>
                    <a:pt x="32" y="10"/>
                  </a:lnTo>
                  <a:lnTo>
                    <a:pt x="24" y="18"/>
                  </a:lnTo>
                  <a:lnTo>
                    <a:pt x="24" y="25"/>
                  </a:lnTo>
                  <a:lnTo>
                    <a:pt x="41" y="41"/>
                  </a:lnTo>
                  <a:lnTo>
                    <a:pt x="81" y="50"/>
                  </a:lnTo>
                  <a:lnTo>
                    <a:pt x="89" y="50"/>
                  </a:lnTo>
                  <a:lnTo>
                    <a:pt x="56" y="90"/>
                  </a:lnTo>
                  <a:lnTo>
                    <a:pt x="32" y="90"/>
                  </a:lnTo>
                  <a:lnTo>
                    <a:pt x="16" y="10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77" name="Freeform 174">
              <a:extLst>
                <a:ext uri="{FF2B5EF4-FFF2-40B4-BE49-F238E27FC236}">
                  <a16:creationId xmlns:a16="http://schemas.microsoft.com/office/drawing/2014/main" id="{24CE5064-B5E8-564C-BE08-5F04A4436110}"/>
                </a:ext>
              </a:extLst>
            </p:cNvPr>
            <p:cNvSpPr>
              <a:spLocks noChangeAspect="1"/>
            </p:cNvSpPr>
            <p:nvPr/>
          </p:nvSpPr>
          <p:spPr bwMode="gray">
            <a:xfrm>
              <a:off x="5453156" y="4243388"/>
              <a:ext cx="276376" cy="302594"/>
            </a:xfrm>
            <a:custGeom>
              <a:avLst/>
              <a:gdLst>
                <a:gd name="T0" fmla="*/ 0 w 155"/>
                <a:gd name="T1" fmla="*/ 90 h 170"/>
                <a:gd name="T2" fmla="*/ 9 w 155"/>
                <a:gd name="T3" fmla="*/ 82 h 170"/>
                <a:gd name="T4" fmla="*/ 50 w 155"/>
                <a:gd name="T5" fmla="*/ 82 h 170"/>
                <a:gd name="T6" fmla="*/ 50 w 155"/>
                <a:gd name="T7" fmla="*/ 66 h 170"/>
                <a:gd name="T8" fmla="*/ 66 w 155"/>
                <a:gd name="T9" fmla="*/ 58 h 170"/>
                <a:gd name="T10" fmla="*/ 66 w 155"/>
                <a:gd name="T11" fmla="*/ 16 h 170"/>
                <a:gd name="T12" fmla="*/ 108 w 155"/>
                <a:gd name="T13" fmla="*/ 16 h 170"/>
                <a:gd name="T14" fmla="*/ 108 w 155"/>
                <a:gd name="T15" fmla="*/ 0 h 170"/>
                <a:gd name="T16" fmla="*/ 157 w 155"/>
                <a:gd name="T17" fmla="*/ 33 h 170"/>
                <a:gd name="T18" fmla="*/ 133 w 155"/>
                <a:gd name="T19" fmla="*/ 33 h 170"/>
                <a:gd name="T20" fmla="*/ 151 w 155"/>
                <a:gd name="T21" fmla="*/ 165 h 170"/>
                <a:gd name="T22" fmla="*/ 91 w 155"/>
                <a:gd name="T23" fmla="*/ 165 h 170"/>
                <a:gd name="T24" fmla="*/ 83 w 155"/>
                <a:gd name="T25" fmla="*/ 172 h 170"/>
                <a:gd name="T26" fmla="*/ 75 w 155"/>
                <a:gd name="T27" fmla="*/ 165 h 170"/>
                <a:gd name="T28" fmla="*/ 59 w 155"/>
                <a:gd name="T29" fmla="*/ 172 h 170"/>
                <a:gd name="T30" fmla="*/ 50 w 155"/>
                <a:gd name="T31" fmla="*/ 156 h 170"/>
                <a:gd name="T32" fmla="*/ 24 w 155"/>
                <a:gd name="T33" fmla="*/ 149 h 170"/>
                <a:gd name="T34" fmla="*/ 9 w 155"/>
                <a:gd name="T35" fmla="*/ 149 h 170"/>
                <a:gd name="T36" fmla="*/ 0 w 155"/>
                <a:gd name="T37" fmla="*/ 156 h 170"/>
                <a:gd name="T38" fmla="*/ 9 w 155"/>
                <a:gd name="T39" fmla="*/ 124 h 170"/>
                <a:gd name="T40" fmla="*/ 0 w 155"/>
                <a:gd name="T41" fmla="*/ 114 h 170"/>
                <a:gd name="T42" fmla="*/ 9 w 155"/>
                <a:gd name="T43" fmla="*/ 99 h 170"/>
                <a:gd name="T44" fmla="*/ 0 w 155"/>
                <a:gd name="T45" fmla="*/ 90 h 17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55" h="170">
                  <a:moveTo>
                    <a:pt x="0" y="88"/>
                  </a:moveTo>
                  <a:lnTo>
                    <a:pt x="9" y="81"/>
                  </a:lnTo>
                  <a:lnTo>
                    <a:pt x="49" y="81"/>
                  </a:lnTo>
                  <a:lnTo>
                    <a:pt x="49" y="65"/>
                  </a:lnTo>
                  <a:lnTo>
                    <a:pt x="65" y="57"/>
                  </a:lnTo>
                  <a:lnTo>
                    <a:pt x="65" y="16"/>
                  </a:lnTo>
                  <a:lnTo>
                    <a:pt x="106" y="16"/>
                  </a:lnTo>
                  <a:lnTo>
                    <a:pt x="106" y="0"/>
                  </a:lnTo>
                  <a:lnTo>
                    <a:pt x="154" y="32"/>
                  </a:lnTo>
                  <a:lnTo>
                    <a:pt x="130" y="32"/>
                  </a:lnTo>
                  <a:lnTo>
                    <a:pt x="148" y="162"/>
                  </a:lnTo>
                  <a:lnTo>
                    <a:pt x="89" y="162"/>
                  </a:lnTo>
                  <a:lnTo>
                    <a:pt x="81" y="169"/>
                  </a:lnTo>
                  <a:lnTo>
                    <a:pt x="74" y="162"/>
                  </a:lnTo>
                  <a:lnTo>
                    <a:pt x="58" y="169"/>
                  </a:lnTo>
                  <a:lnTo>
                    <a:pt x="49" y="153"/>
                  </a:lnTo>
                  <a:lnTo>
                    <a:pt x="24" y="146"/>
                  </a:lnTo>
                  <a:lnTo>
                    <a:pt x="9" y="146"/>
                  </a:lnTo>
                  <a:lnTo>
                    <a:pt x="0" y="153"/>
                  </a:lnTo>
                  <a:lnTo>
                    <a:pt x="9" y="122"/>
                  </a:lnTo>
                  <a:lnTo>
                    <a:pt x="0" y="112"/>
                  </a:lnTo>
                  <a:lnTo>
                    <a:pt x="9" y="97"/>
                  </a:lnTo>
                  <a:lnTo>
                    <a:pt x="0" y="8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78" name="Freeform 175">
              <a:extLst>
                <a:ext uri="{FF2B5EF4-FFF2-40B4-BE49-F238E27FC236}">
                  <a16:creationId xmlns:a16="http://schemas.microsoft.com/office/drawing/2014/main" id="{F06D9020-6EE6-F444-B3E5-C3B36CFD6609}"/>
                </a:ext>
              </a:extLst>
            </p:cNvPr>
            <p:cNvSpPr>
              <a:spLocks noChangeAspect="1"/>
            </p:cNvSpPr>
            <p:nvPr/>
          </p:nvSpPr>
          <p:spPr bwMode="gray">
            <a:xfrm>
              <a:off x="5453156" y="4227647"/>
              <a:ext cx="190664" cy="173160"/>
            </a:xfrm>
            <a:custGeom>
              <a:avLst/>
              <a:gdLst>
                <a:gd name="T0" fmla="*/ 0 w 107"/>
                <a:gd name="T1" fmla="*/ 98 h 98"/>
                <a:gd name="T2" fmla="*/ 9 w 107"/>
                <a:gd name="T3" fmla="*/ 91 h 98"/>
                <a:gd name="T4" fmla="*/ 50 w 107"/>
                <a:gd name="T5" fmla="*/ 91 h 98"/>
                <a:gd name="T6" fmla="*/ 50 w 107"/>
                <a:gd name="T7" fmla="*/ 75 h 98"/>
                <a:gd name="T8" fmla="*/ 66 w 107"/>
                <a:gd name="T9" fmla="*/ 67 h 98"/>
                <a:gd name="T10" fmla="*/ 66 w 107"/>
                <a:gd name="T11" fmla="*/ 25 h 98"/>
                <a:gd name="T12" fmla="*/ 108 w 107"/>
                <a:gd name="T13" fmla="*/ 25 h 98"/>
                <a:gd name="T14" fmla="*/ 108 w 107"/>
                <a:gd name="T15" fmla="*/ 9 h 98"/>
                <a:gd name="T16" fmla="*/ 50 w 107"/>
                <a:gd name="T17" fmla="*/ 0 h 98"/>
                <a:gd name="T18" fmla="*/ 41 w 107"/>
                <a:gd name="T19" fmla="*/ 16 h 98"/>
                <a:gd name="T20" fmla="*/ 35 w 107"/>
                <a:gd name="T21" fmla="*/ 25 h 98"/>
                <a:gd name="T22" fmla="*/ 24 w 107"/>
                <a:gd name="T23" fmla="*/ 49 h 98"/>
                <a:gd name="T24" fmla="*/ 0 w 107"/>
                <a:gd name="T25" fmla="*/ 82 h 98"/>
                <a:gd name="T26" fmla="*/ 0 w 107"/>
                <a:gd name="T27" fmla="*/ 98 h 9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98">
                  <a:moveTo>
                    <a:pt x="0" y="97"/>
                  </a:moveTo>
                  <a:lnTo>
                    <a:pt x="9" y="90"/>
                  </a:lnTo>
                  <a:lnTo>
                    <a:pt x="49" y="90"/>
                  </a:lnTo>
                  <a:lnTo>
                    <a:pt x="49" y="74"/>
                  </a:lnTo>
                  <a:lnTo>
                    <a:pt x="65" y="66"/>
                  </a:lnTo>
                  <a:lnTo>
                    <a:pt x="65" y="25"/>
                  </a:lnTo>
                  <a:lnTo>
                    <a:pt x="106" y="25"/>
                  </a:lnTo>
                  <a:lnTo>
                    <a:pt x="106" y="9"/>
                  </a:lnTo>
                  <a:lnTo>
                    <a:pt x="49" y="0"/>
                  </a:lnTo>
                  <a:lnTo>
                    <a:pt x="40" y="16"/>
                  </a:lnTo>
                  <a:lnTo>
                    <a:pt x="34" y="25"/>
                  </a:lnTo>
                  <a:lnTo>
                    <a:pt x="24" y="49"/>
                  </a:lnTo>
                  <a:lnTo>
                    <a:pt x="0" y="81"/>
                  </a:lnTo>
                  <a:lnTo>
                    <a:pt x="0" y="9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79" name="Freeform 176">
              <a:extLst>
                <a:ext uri="{FF2B5EF4-FFF2-40B4-BE49-F238E27FC236}">
                  <a16:creationId xmlns:a16="http://schemas.microsoft.com/office/drawing/2014/main" id="{A0660AC8-43A3-7C43-85CE-15041FA43506}"/>
                </a:ext>
              </a:extLst>
            </p:cNvPr>
            <p:cNvSpPr>
              <a:spLocks noChangeAspect="1"/>
            </p:cNvSpPr>
            <p:nvPr/>
          </p:nvSpPr>
          <p:spPr bwMode="gray">
            <a:xfrm>
              <a:off x="5439162" y="4504004"/>
              <a:ext cx="146934" cy="101448"/>
            </a:xfrm>
            <a:custGeom>
              <a:avLst/>
              <a:gdLst>
                <a:gd name="T0" fmla="*/ 8 w 83"/>
                <a:gd name="T1" fmla="*/ 49 h 57"/>
                <a:gd name="T2" fmla="*/ 17 w 83"/>
                <a:gd name="T3" fmla="*/ 49 h 57"/>
                <a:gd name="T4" fmla="*/ 32 w 83"/>
                <a:gd name="T5" fmla="*/ 42 h 57"/>
                <a:gd name="T6" fmla="*/ 43 w 83"/>
                <a:gd name="T7" fmla="*/ 49 h 57"/>
                <a:gd name="T8" fmla="*/ 49 w 83"/>
                <a:gd name="T9" fmla="*/ 42 h 57"/>
                <a:gd name="T10" fmla="*/ 32 w 83"/>
                <a:gd name="T11" fmla="*/ 42 h 57"/>
                <a:gd name="T12" fmla="*/ 8 w 83"/>
                <a:gd name="T13" fmla="*/ 42 h 57"/>
                <a:gd name="T14" fmla="*/ 0 w 83"/>
                <a:gd name="T15" fmla="*/ 23 h 57"/>
                <a:gd name="T16" fmla="*/ 8 w 83"/>
                <a:gd name="T17" fmla="*/ 7 h 57"/>
                <a:gd name="T18" fmla="*/ 17 w 83"/>
                <a:gd name="T19" fmla="*/ 0 h 57"/>
                <a:gd name="T20" fmla="*/ 32 w 83"/>
                <a:gd name="T21" fmla="*/ 0 h 57"/>
                <a:gd name="T22" fmla="*/ 58 w 83"/>
                <a:gd name="T23" fmla="*/ 7 h 57"/>
                <a:gd name="T24" fmla="*/ 67 w 83"/>
                <a:gd name="T25" fmla="*/ 23 h 57"/>
                <a:gd name="T26" fmla="*/ 83 w 83"/>
                <a:gd name="T27" fmla="*/ 57 h 57"/>
                <a:gd name="T28" fmla="*/ 49 w 83"/>
                <a:gd name="T29" fmla="*/ 57 h 57"/>
                <a:gd name="T30" fmla="*/ 8 w 83"/>
                <a:gd name="T31" fmla="*/ 57 h 57"/>
                <a:gd name="T32" fmla="*/ 8 w 83"/>
                <a:gd name="T33" fmla="*/ 49 h 5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83" h="57">
                  <a:moveTo>
                    <a:pt x="8" y="48"/>
                  </a:moveTo>
                  <a:lnTo>
                    <a:pt x="17" y="48"/>
                  </a:lnTo>
                  <a:lnTo>
                    <a:pt x="32" y="41"/>
                  </a:lnTo>
                  <a:lnTo>
                    <a:pt x="42" y="48"/>
                  </a:lnTo>
                  <a:lnTo>
                    <a:pt x="48" y="41"/>
                  </a:lnTo>
                  <a:lnTo>
                    <a:pt x="32" y="41"/>
                  </a:lnTo>
                  <a:lnTo>
                    <a:pt x="8" y="41"/>
                  </a:lnTo>
                  <a:lnTo>
                    <a:pt x="0" y="23"/>
                  </a:lnTo>
                  <a:lnTo>
                    <a:pt x="8" y="7"/>
                  </a:lnTo>
                  <a:lnTo>
                    <a:pt x="17" y="0"/>
                  </a:lnTo>
                  <a:lnTo>
                    <a:pt x="32" y="0"/>
                  </a:lnTo>
                  <a:lnTo>
                    <a:pt x="57" y="7"/>
                  </a:lnTo>
                  <a:lnTo>
                    <a:pt x="66" y="23"/>
                  </a:lnTo>
                  <a:lnTo>
                    <a:pt x="82" y="56"/>
                  </a:lnTo>
                  <a:lnTo>
                    <a:pt x="48" y="56"/>
                  </a:lnTo>
                  <a:lnTo>
                    <a:pt x="8" y="56"/>
                  </a:lnTo>
                  <a:lnTo>
                    <a:pt x="8" y="4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80" name="Freeform 177">
              <a:extLst>
                <a:ext uri="{FF2B5EF4-FFF2-40B4-BE49-F238E27FC236}">
                  <a16:creationId xmlns:a16="http://schemas.microsoft.com/office/drawing/2014/main" id="{D72B34DE-1411-E74D-B966-E26B1EF1A84E}"/>
                </a:ext>
              </a:extLst>
            </p:cNvPr>
            <p:cNvSpPr>
              <a:spLocks noChangeAspect="1"/>
            </p:cNvSpPr>
            <p:nvPr/>
          </p:nvSpPr>
          <p:spPr bwMode="gray">
            <a:xfrm>
              <a:off x="5453156" y="4575717"/>
              <a:ext cx="73467" cy="29735"/>
            </a:xfrm>
            <a:custGeom>
              <a:avLst/>
              <a:gdLst>
                <a:gd name="T0" fmla="*/ 0 w 41"/>
                <a:gd name="T1" fmla="*/ 16 h 17"/>
                <a:gd name="T2" fmla="*/ 9 w 41"/>
                <a:gd name="T3" fmla="*/ 16 h 17"/>
                <a:gd name="T4" fmla="*/ 25 w 41"/>
                <a:gd name="T5" fmla="*/ 0 h 17"/>
                <a:gd name="T6" fmla="*/ 35 w 41"/>
                <a:gd name="T7" fmla="*/ 16 h 17"/>
                <a:gd name="T8" fmla="*/ 41 w 41"/>
                <a:gd name="T9" fmla="*/ 0 h 17"/>
                <a:gd name="T10" fmla="*/ 25 w 41"/>
                <a:gd name="T11" fmla="*/ 0 h 17"/>
                <a:gd name="T12" fmla="*/ 0 w 41"/>
                <a:gd name="T13" fmla="*/ 0 h 17"/>
                <a:gd name="T14" fmla="*/ 0 w 41"/>
                <a:gd name="T15" fmla="*/ 16 h 1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1" h="17">
                  <a:moveTo>
                    <a:pt x="0" y="16"/>
                  </a:moveTo>
                  <a:lnTo>
                    <a:pt x="9" y="16"/>
                  </a:lnTo>
                  <a:lnTo>
                    <a:pt x="24" y="0"/>
                  </a:lnTo>
                  <a:lnTo>
                    <a:pt x="34" y="16"/>
                  </a:lnTo>
                  <a:lnTo>
                    <a:pt x="40" y="0"/>
                  </a:lnTo>
                  <a:lnTo>
                    <a:pt x="24" y="0"/>
                  </a:lnTo>
                  <a:lnTo>
                    <a:pt x="0" y="0"/>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81" name="Freeform 178">
              <a:extLst>
                <a:ext uri="{FF2B5EF4-FFF2-40B4-BE49-F238E27FC236}">
                  <a16:creationId xmlns:a16="http://schemas.microsoft.com/office/drawing/2014/main" id="{5106D9C7-FE0A-CF4D-A5C8-FE5C93705593}"/>
                </a:ext>
              </a:extLst>
            </p:cNvPr>
            <p:cNvSpPr>
              <a:spLocks noChangeAspect="1"/>
            </p:cNvSpPr>
            <p:nvPr/>
          </p:nvSpPr>
          <p:spPr bwMode="gray">
            <a:xfrm>
              <a:off x="5453156" y="4601953"/>
              <a:ext cx="73467" cy="47226"/>
            </a:xfrm>
            <a:custGeom>
              <a:avLst/>
              <a:gdLst>
                <a:gd name="T0" fmla="*/ 25 w 41"/>
                <a:gd name="T1" fmla="*/ 26 h 26"/>
                <a:gd name="T2" fmla="*/ 41 w 41"/>
                <a:gd name="T3" fmla="*/ 7 h 26"/>
                <a:gd name="T4" fmla="*/ 41 w 41"/>
                <a:gd name="T5" fmla="*/ 0 h 26"/>
                <a:gd name="T6" fmla="*/ 0 w 41"/>
                <a:gd name="T7" fmla="*/ 0 h 26"/>
                <a:gd name="T8" fmla="*/ 17 w 41"/>
                <a:gd name="T9" fmla="*/ 7 h 26"/>
                <a:gd name="T10" fmla="*/ 17 w 41"/>
                <a:gd name="T11" fmla="*/ 18 h 26"/>
                <a:gd name="T12" fmla="*/ 25 w 41"/>
                <a:gd name="T13" fmla="*/ 26 h 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 h="26">
                  <a:moveTo>
                    <a:pt x="24" y="25"/>
                  </a:moveTo>
                  <a:lnTo>
                    <a:pt x="40" y="7"/>
                  </a:lnTo>
                  <a:lnTo>
                    <a:pt x="40" y="0"/>
                  </a:lnTo>
                  <a:lnTo>
                    <a:pt x="0" y="0"/>
                  </a:lnTo>
                  <a:lnTo>
                    <a:pt x="17" y="7"/>
                  </a:lnTo>
                  <a:lnTo>
                    <a:pt x="17" y="17"/>
                  </a:lnTo>
                  <a:lnTo>
                    <a:pt x="24"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82" name="Freeform 179">
              <a:extLst>
                <a:ext uri="{FF2B5EF4-FFF2-40B4-BE49-F238E27FC236}">
                  <a16:creationId xmlns:a16="http://schemas.microsoft.com/office/drawing/2014/main" id="{6FB3B7FA-ACFE-624E-8616-57BA3DDA7E6D}"/>
                </a:ext>
              </a:extLst>
            </p:cNvPr>
            <p:cNvSpPr>
              <a:spLocks noChangeAspect="1"/>
            </p:cNvSpPr>
            <p:nvPr/>
          </p:nvSpPr>
          <p:spPr bwMode="gray">
            <a:xfrm>
              <a:off x="5496886" y="4601953"/>
              <a:ext cx="160928" cy="120688"/>
            </a:xfrm>
            <a:custGeom>
              <a:avLst/>
              <a:gdLst>
                <a:gd name="T0" fmla="*/ 83 w 91"/>
                <a:gd name="T1" fmla="*/ 68 h 67"/>
                <a:gd name="T2" fmla="*/ 91 w 91"/>
                <a:gd name="T3" fmla="*/ 68 h 67"/>
                <a:gd name="T4" fmla="*/ 91 w 91"/>
                <a:gd name="T5" fmla="*/ 59 h 67"/>
                <a:gd name="T6" fmla="*/ 91 w 91"/>
                <a:gd name="T7" fmla="*/ 49 h 67"/>
                <a:gd name="T8" fmla="*/ 91 w 91"/>
                <a:gd name="T9" fmla="*/ 42 h 67"/>
                <a:gd name="T10" fmla="*/ 91 w 91"/>
                <a:gd name="T11" fmla="*/ 33 h 67"/>
                <a:gd name="T12" fmla="*/ 76 w 91"/>
                <a:gd name="T13" fmla="*/ 0 h 67"/>
                <a:gd name="T14" fmla="*/ 58 w 91"/>
                <a:gd name="T15" fmla="*/ 7 h 67"/>
                <a:gd name="T16" fmla="*/ 41 w 91"/>
                <a:gd name="T17" fmla="*/ 7 h 67"/>
                <a:gd name="T18" fmla="*/ 51 w 91"/>
                <a:gd name="T19" fmla="*/ 0 h 67"/>
                <a:gd name="T20" fmla="*/ 16 w 91"/>
                <a:gd name="T21" fmla="*/ 0 h 67"/>
                <a:gd name="T22" fmla="*/ 16 w 91"/>
                <a:gd name="T23" fmla="*/ 7 h 67"/>
                <a:gd name="T24" fmla="*/ 0 w 91"/>
                <a:gd name="T25" fmla="*/ 26 h 67"/>
                <a:gd name="T26" fmla="*/ 25 w 91"/>
                <a:gd name="T27" fmla="*/ 42 h 67"/>
                <a:gd name="T28" fmla="*/ 34 w 91"/>
                <a:gd name="T29" fmla="*/ 33 h 67"/>
                <a:gd name="T30" fmla="*/ 41 w 91"/>
                <a:gd name="T31" fmla="*/ 33 h 67"/>
                <a:gd name="T32" fmla="*/ 58 w 91"/>
                <a:gd name="T33" fmla="*/ 49 h 67"/>
                <a:gd name="T34" fmla="*/ 58 w 91"/>
                <a:gd name="T35" fmla="*/ 59 h 67"/>
                <a:gd name="T36" fmla="*/ 66 w 91"/>
                <a:gd name="T37" fmla="*/ 49 h 67"/>
                <a:gd name="T38" fmla="*/ 76 w 91"/>
                <a:gd name="T39" fmla="*/ 68 h 67"/>
                <a:gd name="T40" fmla="*/ 83 w 91"/>
                <a:gd name="T41" fmla="*/ 68 h 6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1" h="67">
                  <a:moveTo>
                    <a:pt x="82" y="66"/>
                  </a:moveTo>
                  <a:lnTo>
                    <a:pt x="90" y="66"/>
                  </a:lnTo>
                  <a:lnTo>
                    <a:pt x="90" y="57"/>
                  </a:lnTo>
                  <a:lnTo>
                    <a:pt x="90" y="48"/>
                  </a:lnTo>
                  <a:lnTo>
                    <a:pt x="90" y="41"/>
                  </a:lnTo>
                  <a:lnTo>
                    <a:pt x="90" y="32"/>
                  </a:lnTo>
                  <a:lnTo>
                    <a:pt x="75" y="0"/>
                  </a:lnTo>
                  <a:lnTo>
                    <a:pt x="57" y="7"/>
                  </a:lnTo>
                  <a:lnTo>
                    <a:pt x="41" y="7"/>
                  </a:lnTo>
                  <a:lnTo>
                    <a:pt x="50" y="0"/>
                  </a:lnTo>
                  <a:lnTo>
                    <a:pt x="16" y="0"/>
                  </a:lnTo>
                  <a:lnTo>
                    <a:pt x="16" y="7"/>
                  </a:lnTo>
                  <a:lnTo>
                    <a:pt x="0" y="25"/>
                  </a:lnTo>
                  <a:lnTo>
                    <a:pt x="25" y="41"/>
                  </a:lnTo>
                  <a:lnTo>
                    <a:pt x="34" y="32"/>
                  </a:lnTo>
                  <a:lnTo>
                    <a:pt x="41" y="32"/>
                  </a:lnTo>
                  <a:lnTo>
                    <a:pt x="57" y="48"/>
                  </a:lnTo>
                  <a:lnTo>
                    <a:pt x="57" y="57"/>
                  </a:lnTo>
                  <a:lnTo>
                    <a:pt x="65" y="48"/>
                  </a:lnTo>
                  <a:lnTo>
                    <a:pt x="75" y="66"/>
                  </a:lnTo>
                  <a:lnTo>
                    <a:pt x="82" y="6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83" name="Freeform 180">
              <a:extLst>
                <a:ext uri="{FF2B5EF4-FFF2-40B4-BE49-F238E27FC236}">
                  <a16:creationId xmlns:a16="http://schemas.microsoft.com/office/drawing/2014/main" id="{48BCD3D7-4B52-D746-9BC8-B633BC653B5B}"/>
                </a:ext>
              </a:extLst>
            </p:cNvPr>
            <p:cNvSpPr>
              <a:spLocks noChangeAspect="1"/>
            </p:cNvSpPr>
            <p:nvPr/>
          </p:nvSpPr>
          <p:spPr bwMode="gray">
            <a:xfrm>
              <a:off x="5540617" y="4659673"/>
              <a:ext cx="57724" cy="73462"/>
            </a:xfrm>
            <a:custGeom>
              <a:avLst/>
              <a:gdLst>
                <a:gd name="T0" fmla="*/ 0 w 33"/>
                <a:gd name="T1" fmla="*/ 9 h 41"/>
                <a:gd name="T2" fmla="*/ 9 w 33"/>
                <a:gd name="T3" fmla="*/ 0 h 41"/>
                <a:gd name="T4" fmla="*/ 16 w 33"/>
                <a:gd name="T5" fmla="*/ 0 h 41"/>
                <a:gd name="T6" fmla="*/ 32 w 33"/>
                <a:gd name="T7" fmla="*/ 16 h 41"/>
                <a:gd name="T8" fmla="*/ 32 w 33"/>
                <a:gd name="T9" fmla="*/ 26 h 41"/>
                <a:gd name="T10" fmla="*/ 16 w 33"/>
                <a:gd name="T11" fmla="*/ 41 h 41"/>
                <a:gd name="T12" fmla="*/ 9 w 33"/>
                <a:gd name="T13" fmla="*/ 35 h 41"/>
                <a:gd name="T14" fmla="*/ 0 w 33"/>
                <a:gd name="T15" fmla="*/ 35 h 41"/>
                <a:gd name="T16" fmla="*/ 0 w 33"/>
                <a:gd name="T17" fmla="*/ 9 h 4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3" h="41">
                  <a:moveTo>
                    <a:pt x="0" y="9"/>
                  </a:moveTo>
                  <a:lnTo>
                    <a:pt x="9" y="0"/>
                  </a:lnTo>
                  <a:lnTo>
                    <a:pt x="16" y="0"/>
                  </a:lnTo>
                  <a:lnTo>
                    <a:pt x="32" y="16"/>
                  </a:lnTo>
                  <a:lnTo>
                    <a:pt x="32" y="25"/>
                  </a:lnTo>
                  <a:lnTo>
                    <a:pt x="16" y="40"/>
                  </a:lnTo>
                  <a:lnTo>
                    <a:pt x="9" y="34"/>
                  </a:lnTo>
                  <a:lnTo>
                    <a:pt x="0" y="34"/>
                  </a:lnTo>
                  <a:lnTo>
                    <a:pt x="0" y="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84" name="Freeform 181">
              <a:extLst>
                <a:ext uri="{FF2B5EF4-FFF2-40B4-BE49-F238E27FC236}">
                  <a16:creationId xmlns:a16="http://schemas.microsoft.com/office/drawing/2014/main" id="{4918D0A3-2ED0-854F-8913-8DF7FC226587}"/>
                </a:ext>
              </a:extLst>
            </p:cNvPr>
            <p:cNvSpPr>
              <a:spLocks noChangeAspect="1"/>
            </p:cNvSpPr>
            <p:nvPr/>
          </p:nvSpPr>
          <p:spPr bwMode="gray">
            <a:xfrm>
              <a:off x="5568604" y="4687659"/>
              <a:ext cx="104953" cy="103197"/>
            </a:xfrm>
            <a:custGeom>
              <a:avLst/>
              <a:gdLst>
                <a:gd name="T0" fmla="*/ 59 w 59"/>
                <a:gd name="T1" fmla="*/ 58 h 59"/>
                <a:gd name="T2" fmla="*/ 59 w 59"/>
                <a:gd name="T3" fmla="*/ 42 h 59"/>
                <a:gd name="T4" fmla="*/ 42 w 59"/>
                <a:gd name="T5" fmla="*/ 33 h 59"/>
                <a:gd name="T6" fmla="*/ 42 w 59"/>
                <a:gd name="T7" fmla="*/ 18 h 59"/>
                <a:gd name="T8" fmla="*/ 35 w 59"/>
                <a:gd name="T9" fmla="*/ 18 h 59"/>
                <a:gd name="T10" fmla="*/ 24 w 59"/>
                <a:gd name="T11" fmla="*/ 0 h 59"/>
                <a:gd name="T12" fmla="*/ 16 w 59"/>
                <a:gd name="T13" fmla="*/ 9 h 59"/>
                <a:gd name="T14" fmla="*/ 0 w 59"/>
                <a:gd name="T15" fmla="*/ 24 h 59"/>
                <a:gd name="T16" fmla="*/ 42 w 59"/>
                <a:gd name="T17" fmla="*/ 58 h 59"/>
                <a:gd name="T18" fmla="*/ 59 w 59"/>
                <a:gd name="T19" fmla="*/ 58 h 5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9" h="59">
                  <a:moveTo>
                    <a:pt x="58" y="58"/>
                  </a:moveTo>
                  <a:lnTo>
                    <a:pt x="58" y="42"/>
                  </a:lnTo>
                  <a:lnTo>
                    <a:pt x="41" y="33"/>
                  </a:lnTo>
                  <a:lnTo>
                    <a:pt x="41" y="18"/>
                  </a:lnTo>
                  <a:lnTo>
                    <a:pt x="34" y="18"/>
                  </a:lnTo>
                  <a:lnTo>
                    <a:pt x="24" y="0"/>
                  </a:lnTo>
                  <a:lnTo>
                    <a:pt x="16" y="9"/>
                  </a:lnTo>
                  <a:lnTo>
                    <a:pt x="0" y="24"/>
                  </a:lnTo>
                  <a:lnTo>
                    <a:pt x="41" y="58"/>
                  </a:lnTo>
                  <a:lnTo>
                    <a:pt x="58" y="5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85" name="Freeform 182">
              <a:extLst>
                <a:ext uri="{FF2B5EF4-FFF2-40B4-BE49-F238E27FC236}">
                  <a16:creationId xmlns:a16="http://schemas.microsoft.com/office/drawing/2014/main" id="{07806D45-1E55-924D-9092-59414A841EE9}"/>
                </a:ext>
              </a:extLst>
            </p:cNvPr>
            <p:cNvSpPr>
              <a:spLocks noChangeAspect="1"/>
            </p:cNvSpPr>
            <p:nvPr/>
          </p:nvSpPr>
          <p:spPr bwMode="gray">
            <a:xfrm>
              <a:off x="5827488" y="4633437"/>
              <a:ext cx="47229" cy="113691"/>
            </a:xfrm>
            <a:custGeom>
              <a:avLst/>
              <a:gdLst>
                <a:gd name="T0" fmla="*/ 18 w 26"/>
                <a:gd name="T1" fmla="*/ 0 h 65"/>
                <a:gd name="T2" fmla="*/ 0 w 26"/>
                <a:gd name="T3" fmla="*/ 0 h 65"/>
                <a:gd name="T4" fmla="*/ 9 w 26"/>
                <a:gd name="T5" fmla="*/ 31 h 65"/>
                <a:gd name="T6" fmla="*/ 18 w 26"/>
                <a:gd name="T7" fmla="*/ 55 h 65"/>
                <a:gd name="T8" fmla="*/ 18 w 26"/>
                <a:gd name="T9" fmla="*/ 64 h 65"/>
                <a:gd name="T10" fmla="*/ 26 w 26"/>
                <a:gd name="T11" fmla="*/ 64 h 65"/>
                <a:gd name="T12" fmla="*/ 26 w 26"/>
                <a:gd name="T13" fmla="*/ 31 h 65"/>
                <a:gd name="T14" fmla="*/ 26 w 26"/>
                <a:gd name="T15" fmla="*/ 15 h 65"/>
                <a:gd name="T16" fmla="*/ 18 w 26"/>
                <a:gd name="T17" fmla="*/ 8 h 65"/>
                <a:gd name="T18" fmla="*/ 18 w 26"/>
                <a:gd name="T19" fmla="*/ 0 h 6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6" h="65">
                  <a:moveTo>
                    <a:pt x="17" y="0"/>
                  </a:moveTo>
                  <a:lnTo>
                    <a:pt x="0" y="0"/>
                  </a:lnTo>
                  <a:lnTo>
                    <a:pt x="9" y="31"/>
                  </a:lnTo>
                  <a:lnTo>
                    <a:pt x="17" y="55"/>
                  </a:lnTo>
                  <a:lnTo>
                    <a:pt x="17" y="64"/>
                  </a:lnTo>
                  <a:lnTo>
                    <a:pt x="25" y="64"/>
                  </a:lnTo>
                  <a:lnTo>
                    <a:pt x="25" y="31"/>
                  </a:lnTo>
                  <a:lnTo>
                    <a:pt x="25" y="15"/>
                  </a:lnTo>
                  <a:lnTo>
                    <a:pt x="17" y="8"/>
                  </a:lnTo>
                  <a:lnTo>
                    <a:pt x="17"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86" name="Freeform 183">
              <a:extLst>
                <a:ext uri="{FF2B5EF4-FFF2-40B4-BE49-F238E27FC236}">
                  <a16:creationId xmlns:a16="http://schemas.microsoft.com/office/drawing/2014/main" id="{933282AD-9F2F-F249-86C6-70137EC68591}"/>
                </a:ext>
              </a:extLst>
            </p:cNvPr>
            <p:cNvSpPr>
              <a:spLocks noChangeAspect="1"/>
            </p:cNvSpPr>
            <p:nvPr/>
          </p:nvSpPr>
          <p:spPr bwMode="gray">
            <a:xfrm>
              <a:off x="6047889" y="4834583"/>
              <a:ext cx="40232" cy="29735"/>
            </a:xfrm>
            <a:custGeom>
              <a:avLst/>
              <a:gdLst>
                <a:gd name="T0" fmla="*/ 22 w 23"/>
                <a:gd name="T1" fmla="*/ 0 h 17"/>
                <a:gd name="T2" fmla="*/ 22 w 23"/>
                <a:gd name="T3" fmla="*/ 16 h 17"/>
                <a:gd name="T4" fmla="*/ 6 w 23"/>
                <a:gd name="T5" fmla="*/ 16 h 17"/>
                <a:gd name="T6" fmla="*/ 0 w 23"/>
                <a:gd name="T7" fmla="*/ 16 h 17"/>
                <a:gd name="T8" fmla="*/ 6 w 23"/>
                <a:gd name="T9" fmla="*/ 0 h 17"/>
                <a:gd name="T10" fmla="*/ 22 w 23"/>
                <a:gd name="T11" fmla="*/ 0 h 1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3" h="17">
                  <a:moveTo>
                    <a:pt x="22" y="0"/>
                  </a:moveTo>
                  <a:lnTo>
                    <a:pt x="22" y="16"/>
                  </a:lnTo>
                  <a:lnTo>
                    <a:pt x="6" y="16"/>
                  </a:lnTo>
                  <a:lnTo>
                    <a:pt x="0" y="16"/>
                  </a:lnTo>
                  <a:lnTo>
                    <a:pt x="6" y="0"/>
                  </a:lnTo>
                  <a:lnTo>
                    <a:pt x="22"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87" name="Freeform 184">
              <a:extLst>
                <a:ext uri="{FF2B5EF4-FFF2-40B4-BE49-F238E27FC236}">
                  <a16:creationId xmlns:a16="http://schemas.microsoft.com/office/drawing/2014/main" id="{EE258712-24F5-C24F-8412-86B47F0DBE4D}"/>
                </a:ext>
              </a:extLst>
            </p:cNvPr>
            <p:cNvSpPr>
              <a:spLocks noChangeAspect="1"/>
            </p:cNvSpPr>
            <p:nvPr/>
          </p:nvSpPr>
          <p:spPr bwMode="gray">
            <a:xfrm>
              <a:off x="6086372" y="4803099"/>
              <a:ext cx="176671" cy="204644"/>
            </a:xfrm>
            <a:custGeom>
              <a:avLst/>
              <a:gdLst>
                <a:gd name="T0" fmla="*/ 66 w 99"/>
                <a:gd name="T1" fmla="*/ 9 h 115"/>
                <a:gd name="T2" fmla="*/ 66 w 99"/>
                <a:gd name="T3" fmla="*/ 24 h 115"/>
                <a:gd name="T4" fmla="*/ 26 w 99"/>
                <a:gd name="T5" fmla="*/ 18 h 115"/>
                <a:gd name="T6" fmla="*/ 26 w 99"/>
                <a:gd name="T7" fmla="*/ 34 h 115"/>
                <a:gd name="T8" fmla="*/ 34 w 99"/>
                <a:gd name="T9" fmla="*/ 24 h 115"/>
                <a:gd name="T10" fmla="*/ 42 w 99"/>
                <a:gd name="T11" fmla="*/ 34 h 115"/>
                <a:gd name="T12" fmla="*/ 42 w 99"/>
                <a:gd name="T13" fmla="*/ 42 h 115"/>
                <a:gd name="T14" fmla="*/ 42 w 99"/>
                <a:gd name="T15" fmla="*/ 75 h 115"/>
                <a:gd name="T16" fmla="*/ 18 w 99"/>
                <a:gd name="T17" fmla="*/ 75 h 115"/>
                <a:gd name="T18" fmla="*/ 9 w 99"/>
                <a:gd name="T19" fmla="*/ 82 h 115"/>
                <a:gd name="T20" fmla="*/ 9 w 99"/>
                <a:gd name="T21" fmla="*/ 92 h 115"/>
                <a:gd name="T22" fmla="*/ 0 w 99"/>
                <a:gd name="T23" fmla="*/ 92 h 115"/>
                <a:gd name="T24" fmla="*/ 0 w 99"/>
                <a:gd name="T25" fmla="*/ 100 h 115"/>
                <a:gd name="T26" fmla="*/ 18 w 99"/>
                <a:gd name="T27" fmla="*/ 116 h 115"/>
                <a:gd name="T28" fmla="*/ 18 w 99"/>
                <a:gd name="T29" fmla="*/ 108 h 115"/>
                <a:gd name="T30" fmla="*/ 26 w 99"/>
                <a:gd name="T31" fmla="*/ 108 h 115"/>
                <a:gd name="T32" fmla="*/ 42 w 99"/>
                <a:gd name="T33" fmla="*/ 108 h 115"/>
                <a:gd name="T34" fmla="*/ 59 w 99"/>
                <a:gd name="T35" fmla="*/ 100 h 115"/>
                <a:gd name="T36" fmla="*/ 66 w 99"/>
                <a:gd name="T37" fmla="*/ 75 h 115"/>
                <a:gd name="T38" fmla="*/ 83 w 99"/>
                <a:gd name="T39" fmla="*/ 59 h 115"/>
                <a:gd name="T40" fmla="*/ 100 w 99"/>
                <a:gd name="T41" fmla="*/ 0 h 115"/>
                <a:gd name="T42" fmla="*/ 77 w 99"/>
                <a:gd name="T43" fmla="*/ 9 h 115"/>
                <a:gd name="T44" fmla="*/ 66 w 99"/>
                <a:gd name="T45" fmla="*/ 9 h 1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99" h="115">
                  <a:moveTo>
                    <a:pt x="65" y="9"/>
                  </a:moveTo>
                  <a:lnTo>
                    <a:pt x="65" y="24"/>
                  </a:lnTo>
                  <a:lnTo>
                    <a:pt x="25" y="18"/>
                  </a:lnTo>
                  <a:lnTo>
                    <a:pt x="25" y="33"/>
                  </a:lnTo>
                  <a:lnTo>
                    <a:pt x="33" y="24"/>
                  </a:lnTo>
                  <a:lnTo>
                    <a:pt x="41" y="33"/>
                  </a:lnTo>
                  <a:lnTo>
                    <a:pt x="41" y="41"/>
                  </a:lnTo>
                  <a:lnTo>
                    <a:pt x="41" y="74"/>
                  </a:lnTo>
                  <a:lnTo>
                    <a:pt x="18" y="74"/>
                  </a:lnTo>
                  <a:lnTo>
                    <a:pt x="9" y="81"/>
                  </a:lnTo>
                  <a:lnTo>
                    <a:pt x="9" y="90"/>
                  </a:lnTo>
                  <a:lnTo>
                    <a:pt x="0" y="90"/>
                  </a:lnTo>
                  <a:lnTo>
                    <a:pt x="0" y="98"/>
                  </a:lnTo>
                  <a:lnTo>
                    <a:pt x="18" y="114"/>
                  </a:lnTo>
                  <a:lnTo>
                    <a:pt x="18" y="106"/>
                  </a:lnTo>
                  <a:lnTo>
                    <a:pt x="25" y="106"/>
                  </a:lnTo>
                  <a:lnTo>
                    <a:pt x="41" y="106"/>
                  </a:lnTo>
                  <a:lnTo>
                    <a:pt x="58" y="98"/>
                  </a:lnTo>
                  <a:lnTo>
                    <a:pt x="65" y="74"/>
                  </a:lnTo>
                  <a:lnTo>
                    <a:pt x="81" y="58"/>
                  </a:lnTo>
                  <a:lnTo>
                    <a:pt x="98" y="0"/>
                  </a:lnTo>
                  <a:lnTo>
                    <a:pt x="75" y="9"/>
                  </a:lnTo>
                  <a:lnTo>
                    <a:pt x="65" y="9"/>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88" name="Freeform 185">
              <a:extLst>
                <a:ext uri="{FF2B5EF4-FFF2-40B4-BE49-F238E27FC236}">
                  <a16:creationId xmlns:a16="http://schemas.microsoft.com/office/drawing/2014/main" id="{CD864BF2-D74C-CD44-BF88-81D6BBBE209B}"/>
                </a:ext>
              </a:extLst>
            </p:cNvPr>
            <p:cNvSpPr>
              <a:spLocks noChangeAspect="1"/>
            </p:cNvSpPr>
            <p:nvPr/>
          </p:nvSpPr>
          <p:spPr bwMode="gray">
            <a:xfrm>
              <a:off x="6488691" y="4906296"/>
              <a:ext cx="47229" cy="41978"/>
            </a:xfrm>
            <a:custGeom>
              <a:avLst/>
              <a:gdLst>
                <a:gd name="T0" fmla="*/ 26 w 26"/>
                <a:gd name="T1" fmla="*/ 23 h 24"/>
                <a:gd name="T2" fmla="*/ 9 w 26"/>
                <a:gd name="T3" fmla="*/ 23 h 24"/>
                <a:gd name="T4" fmla="*/ 0 w 26"/>
                <a:gd name="T5" fmla="*/ 23 h 24"/>
                <a:gd name="T6" fmla="*/ 9 w 26"/>
                <a:gd name="T7" fmla="*/ 7 h 24"/>
                <a:gd name="T8" fmla="*/ 26 w 26"/>
                <a:gd name="T9" fmla="*/ 0 h 24"/>
                <a:gd name="T10" fmla="*/ 26 w 26"/>
                <a:gd name="T11" fmla="*/ 16 h 24"/>
                <a:gd name="T12" fmla="*/ 26 w 26"/>
                <a:gd name="T13" fmla="*/ 23 h 2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 h="24">
                  <a:moveTo>
                    <a:pt x="25" y="23"/>
                  </a:moveTo>
                  <a:lnTo>
                    <a:pt x="9" y="23"/>
                  </a:lnTo>
                  <a:lnTo>
                    <a:pt x="0" y="23"/>
                  </a:lnTo>
                  <a:lnTo>
                    <a:pt x="9" y="7"/>
                  </a:lnTo>
                  <a:lnTo>
                    <a:pt x="25" y="0"/>
                  </a:lnTo>
                  <a:lnTo>
                    <a:pt x="25" y="16"/>
                  </a:lnTo>
                  <a:lnTo>
                    <a:pt x="25" y="23"/>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89" name="Freeform 186">
              <a:extLst>
                <a:ext uri="{FF2B5EF4-FFF2-40B4-BE49-F238E27FC236}">
                  <a16:creationId xmlns:a16="http://schemas.microsoft.com/office/drawing/2014/main" id="{B188A2A4-4146-264C-AA32-438CC484E957}"/>
                </a:ext>
              </a:extLst>
            </p:cNvPr>
            <p:cNvSpPr>
              <a:spLocks noChangeAspect="1"/>
            </p:cNvSpPr>
            <p:nvPr/>
          </p:nvSpPr>
          <p:spPr bwMode="gray">
            <a:xfrm>
              <a:off x="6506183" y="4946525"/>
              <a:ext cx="29737" cy="45476"/>
            </a:xfrm>
            <a:custGeom>
              <a:avLst/>
              <a:gdLst>
                <a:gd name="T0" fmla="*/ 16 w 17"/>
                <a:gd name="T1" fmla="*/ 0 h 26"/>
                <a:gd name="T2" fmla="*/ 16 w 17"/>
                <a:gd name="T3" fmla="*/ 9 h 26"/>
                <a:gd name="T4" fmla="*/ 0 w 17"/>
                <a:gd name="T5" fmla="*/ 25 h 26"/>
                <a:gd name="T6" fmla="*/ 0 w 17"/>
                <a:gd name="T7" fmla="*/ 9 h 26"/>
                <a:gd name="T8" fmla="*/ 0 w 17"/>
                <a:gd name="T9" fmla="*/ 0 h 26"/>
                <a:gd name="T10" fmla="*/ 16 w 17"/>
                <a:gd name="T11" fmla="*/ 0 h 2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26">
                  <a:moveTo>
                    <a:pt x="16" y="0"/>
                  </a:moveTo>
                  <a:lnTo>
                    <a:pt x="16" y="9"/>
                  </a:lnTo>
                  <a:lnTo>
                    <a:pt x="0" y="25"/>
                  </a:lnTo>
                  <a:lnTo>
                    <a:pt x="0" y="9"/>
                  </a:lnTo>
                  <a:lnTo>
                    <a:pt x="0" y="0"/>
                  </a:lnTo>
                  <a:lnTo>
                    <a:pt x="16"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90" name="Freeform 187">
              <a:extLst>
                <a:ext uri="{FF2B5EF4-FFF2-40B4-BE49-F238E27FC236}">
                  <a16:creationId xmlns:a16="http://schemas.microsoft.com/office/drawing/2014/main" id="{26BF55BB-7F52-834F-B4D3-7E3F98D01C6A}"/>
                </a:ext>
              </a:extLst>
            </p:cNvPr>
            <p:cNvSpPr>
              <a:spLocks noChangeAspect="1"/>
            </p:cNvSpPr>
            <p:nvPr/>
          </p:nvSpPr>
          <p:spPr bwMode="gray">
            <a:xfrm>
              <a:off x="6103864" y="5277104"/>
              <a:ext cx="304363" cy="288601"/>
            </a:xfrm>
            <a:custGeom>
              <a:avLst/>
              <a:gdLst>
                <a:gd name="T0" fmla="*/ 57 w 172"/>
                <a:gd name="T1" fmla="*/ 164 h 163"/>
                <a:gd name="T2" fmla="*/ 50 w 172"/>
                <a:gd name="T3" fmla="*/ 148 h 163"/>
                <a:gd name="T4" fmla="*/ 32 w 172"/>
                <a:gd name="T5" fmla="*/ 100 h 163"/>
                <a:gd name="T6" fmla="*/ 32 w 172"/>
                <a:gd name="T7" fmla="*/ 76 h 163"/>
                <a:gd name="T8" fmla="*/ 0 w 172"/>
                <a:gd name="T9" fmla="*/ 9 h 163"/>
                <a:gd name="T10" fmla="*/ 0 w 172"/>
                <a:gd name="T11" fmla="*/ 0 h 163"/>
                <a:gd name="T12" fmla="*/ 16 w 172"/>
                <a:gd name="T13" fmla="*/ 0 h 163"/>
                <a:gd name="T14" fmla="*/ 32 w 172"/>
                <a:gd name="T15" fmla="*/ 0 h 163"/>
                <a:gd name="T16" fmla="*/ 82 w 172"/>
                <a:gd name="T17" fmla="*/ 9 h 163"/>
                <a:gd name="T18" fmla="*/ 98 w 172"/>
                <a:gd name="T19" fmla="*/ 9 h 163"/>
                <a:gd name="T20" fmla="*/ 132 w 172"/>
                <a:gd name="T21" fmla="*/ 16 h 163"/>
                <a:gd name="T22" fmla="*/ 148 w 172"/>
                <a:gd name="T23" fmla="*/ 9 h 163"/>
                <a:gd name="T24" fmla="*/ 155 w 172"/>
                <a:gd name="T25" fmla="*/ 0 h 163"/>
                <a:gd name="T26" fmla="*/ 173 w 172"/>
                <a:gd name="T27" fmla="*/ 9 h 163"/>
                <a:gd name="T28" fmla="*/ 155 w 172"/>
                <a:gd name="T29" fmla="*/ 25 h 163"/>
                <a:gd name="T30" fmla="*/ 148 w 172"/>
                <a:gd name="T31" fmla="*/ 16 h 163"/>
                <a:gd name="T32" fmla="*/ 122 w 172"/>
                <a:gd name="T33" fmla="*/ 16 h 163"/>
                <a:gd name="T34" fmla="*/ 113 w 172"/>
                <a:gd name="T35" fmla="*/ 66 h 163"/>
                <a:gd name="T36" fmla="*/ 107 w 172"/>
                <a:gd name="T37" fmla="*/ 76 h 163"/>
                <a:gd name="T38" fmla="*/ 107 w 172"/>
                <a:gd name="T39" fmla="*/ 107 h 163"/>
                <a:gd name="T40" fmla="*/ 107 w 172"/>
                <a:gd name="T41" fmla="*/ 157 h 163"/>
                <a:gd name="T42" fmla="*/ 90 w 172"/>
                <a:gd name="T43" fmla="*/ 164 h 163"/>
                <a:gd name="T44" fmla="*/ 73 w 172"/>
                <a:gd name="T45" fmla="*/ 164 h 163"/>
                <a:gd name="T46" fmla="*/ 67 w 172"/>
                <a:gd name="T47" fmla="*/ 157 h 163"/>
                <a:gd name="T48" fmla="*/ 57 w 172"/>
                <a:gd name="T49" fmla="*/ 164 h 1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72" h="163">
                  <a:moveTo>
                    <a:pt x="56" y="162"/>
                  </a:moveTo>
                  <a:lnTo>
                    <a:pt x="49" y="146"/>
                  </a:lnTo>
                  <a:lnTo>
                    <a:pt x="32" y="99"/>
                  </a:lnTo>
                  <a:lnTo>
                    <a:pt x="32" y="75"/>
                  </a:lnTo>
                  <a:lnTo>
                    <a:pt x="0" y="9"/>
                  </a:lnTo>
                  <a:lnTo>
                    <a:pt x="0" y="0"/>
                  </a:lnTo>
                  <a:lnTo>
                    <a:pt x="16" y="0"/>
                  </a:lnTo>
                  <a:lnTo>
                    <a:pt x="32" y="0"/>
                  </a:lnTo>
                  <a:lnTo>
                    <a:pt x="81" y="9"/>
                  </a:lnTo>
                  <a:lnTo>
                    <a:pt x="97" y="9"/>
                  </a:lnTo>
                  <a:lnTo>
                    <a:pt x="130" y="16"/>
                  </a:lnTo>
                  <a:lnTo>
                    <a:pt x="146" y="9"/>
                  </a:lnTo>
                  <a:lnTo>
                    <a:pt x="153" y="0"/>
                  </a:lnTo>
                  <a:lnTo>
                    <a:pt x="171" y="9"/>
                  </a:lnTo>
                  <a:lnTo>
                    <a:pt x="153" y="25"/>
                  </a:lnTo>
                  <a:lnTo>
                    <a:pt x="146" y="16"/>
                  </a:lnTo>
                  <a:lnTo>
                    <a:pt x="121" y="16"/>
                  </a:lnTo>
                  <a:lnTo>
                    <a:pt x="112" y="65"/>
                  </a:lnTo>
                  <a:lnTo>
                    <a:pt x="106" y="75"/>
                  </a:lnTo>
                  <a:lnTo>
                    <a:pt x="106" y="106"/>
                  </a:lnTo>
                  <a:lnTo>
                    <a:pt x="106" y="155"/>
                  </a:lnTo>
                  <a:lnTo>
                    <a:pt x="89" y="162"/>
                  </a:lnTo>
                  <a:lnTo>
                    <a:pt x="72" y="162"/>
                  </a:lnTo>
                  <a:lnTo>
                    <a:pt x="66" y="155"/>
                  </a:lnTo>
                  <a:lnTo>
                    <a:pt x="56" y="16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91" name="Freeform 188">
              <a:extLst>
                <a:ext uri="{FF2B5EF4-FFF2-40B4-BE49-F238E27FC236}">
                  <a16:creationId xmlns:a16="http://schemas.microsoft.com/office/drawing/2014/main" id="{C2CBC63A-CD99-3A46-8DF6-68528F2FB8A2}"/>
                </a:ext>
              </a:extLst>
            </p:cNvPr>
            <p:cNvSpPr>
              <a:spLocks noChangeAspect="1"/>
            </p:cNvSpPr>
            <p:nvPr/>
          </p:nvSpPr>
          <p:spPr bwMode="gray">
            <a:xfrm>
              <a:off x="6103864" y="5016489"/>
              <a:ext cx="286871" cy="290350"/>
            </a:xfrm>
            <a:custGeom>
              <a:avLst/>
              <a:gdLst>
                <a:gd name="T0" fmla="*/ 0 w 162"/>
                <a:gd name="T1" fmla="*/ 149 h 163"/>
                <a:gd name="T2" fmla="*/ 16 w 162"/>
                <a:gd name="T3" fmla="*/ 149 h 163"/>
                <a:gd name="T4" fmla="*/ 32 w 162"/>
                <a:gd name="T5" fmla="*/ 149 h 163"/>
                <a:gd name="T6" fmla="*/ 82 w 162"/>
                <a:gd name="T7" fmla="*/ 158 h 163"/>
                <a:gd name="T8" fmla="*/ 98 w 162"/>
                <a:gd name="T9" fmla="*/ 158 h 163"/>
                <a:gd name="T10" fmla="*/ 132 w 162"/>
                <a:gd name="T11" fmla="*/ 165 h 163"/>
                <a:gd name="T12" fmla="*/ 148 w 162"/>
                <a:gd name="T13" fmla="*/ 158 h 163"/>
                <a:gd name="T14" fmla="*/ 132 w 162"/>
                <a:gd name="T15" fmla="*/ 142 h 163"/>
                <a:gd name="T16" fmla="*/ 132 w 162"/>
                <a:gd name="T17" fmla="*/ 101 h 163"/>
                <a:gd name="T18" fmla="*/ 163 w 162"/>
                <a:gd name="T19" fmla="*/ 92 h 163"/>
                <a:gd name="T20" fmla="*/ 155 w 162"/>
                <a:gd name="T21" fmla="*/ 66 h 163"/>
                <a:gd name="T22" fmla="*/ 132 w 162"/>
                <a:gd name="T23" fmla="*/ 75 h 163"/>
                <a:gd name="T24" fmla="*/ 132 w 162"/>
                <a:gd name="T25" fmla="*/ 66 h 163"/>
                <a:gd name="T26" fmla="*/ 139 w 162"/>
                <a:gd name="T27" fmla="*/ 60 h 163"/>
                <a:gd name="T28" fmla="*/ 132 w 162"/>
                <a:gd name="T29" fmla="*/ 51 h 163"/>
                <a:gd name="T30" fmla="*/ 132 w 162"/>
                <a:gd name="T31" fmla="*/ 25 h 163"/>
                <a:gd name="T32" fmla="*/ 113 w 162"/>
                <a:gd name="T33" fmla="*/ 17 h 163"/>
                <a:gd name="T34" fmla="*/ 98 w 162"/>
                <a:gd name="T35" fmla="*/ 17 h 163"/>
                <a:gd name="T36" fmla="*/ 98 w 162"/>
                <a:gd name="T37" fmla="*/ 25 h 163"/>
                <a:gd name="T38" fmla="*/ 82 w 162"/>
                <a:gd name="T39" fmla="*/ 35 h 163"/>
                <a:gd name="T40" fmla="*/ 67 w 162"/>
                <a:gd name="T41" fmla="*/ 17 h 163"/>
                <a:gd name="T42" fmla="*/ 67 w 162"/>
                <a:gd name="T43" fmla="*/ 0 h 163"/>
                <a:gd name="T44" fmla="*/ 57 w 162"/>
                <a:gd name="T45" fmla="*/ 0 h 163"/>
                <a:gd name="T46" fmla="*/ 24 w 162"/>
                <a:gd name="T47" fmla="*/ 0 h 163"/>
                <a:gd name="T48" fmla="*/ 9 w 162"/>
                <a:gd name="T49" fmla="*/ 9 h 163"/>
                <a:gd name="T50" fmla="*/ 16 w 162"/>
                <a:gd name="T51" fmla="*/ 35 h 163"/>
                <a:gd name="T52" fmla="*/ 16 w 162"/>
                <a:gd name="T53" fmla="*/ 41 h 163"/>
                <a:gd name="T54" fmla="*/ 24 w 162"/>
                <a:gd name="T55" fmla="*/ 75 h 163"/>
                <a:gd name="T56" fmla="*/ 24 w 162"/>
                <a:gd name="T57" fmla="*/ 92 h 163"/>
                <a:gd name="T58" fmla="*/ 9 w 162"/>
                <a:gd name="T59" fmla="*/ 101 h 163"/>
                <a:gd name="T60" fmla="*/ 0 w 162"/>
                <a:gd name="T61" fmla="*/ 133 h 163"/>
                <a:gd name="T62" fmla="*/ 0 w 162"/>
                <a:gd name="T63" fmla="*/ 149 h 1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62" h="163">
                  <a:moveTo>
                    <a:pt x="0" y="146"/>
                  </a:moveTo>
                  <a:lnTo>
                    <a:pt x="16" y="146"/>
                  </a:lnTo>
                  <a:lnTo>
                    <a:pt x="32" y="146"/>
                  </a:lnTo>
                  <a:lnTo>
                    <a:pt x="81" y="155"/>
                  </a:lnTo>
                  <a:lnTo>
                    <a:pt x="97" y="155"/>
                  </a:lnTo>
                  <a:lnTo>
                    <a:pt x="130" y="162"/>
                  </a:lnTo>
                  <a:lnTo>
                    <a:pt x="146" y="155"/>
                  </a:lnTo>
                  <a:lnTo>
                    <a:pt x="130" y="139"/>
                  </a:lnTo>
                  <a:lnTo>
                    <a:pt x="130" y="99"/>
                  </a:lnTo>
                  <a:lnTo>
                    <a:pt x="161" y="90"/>
                  </a:lnTo>
                  <a:lnTo>
                    <a:pt x="153" y="65"/>
                  </a:lnTo>
                  <a:lnTo>
                    <a:pt x="130" y="74"/>
                  </a:lnTo>
                  <a:lnTo>
                    <a:pt x="130" y="65"/>
                  </a:lnTo>
                  <a:lnTo>
                    <a:pt x="137" y="59"/>
                  </a:lnTo>
                  <a:lnTo>
                    <a:pt x="130" y="50"/>
                  </a:lnTo>
                  <a:lnTo>
                    <a:pt x="130" y="25"/>
                  </a:lnTo>
                  <a:lnTo>
                    <a:pt x="112" y="17"/>
                  </a:lnTo>
                  <a:lnTo>
                    <a:pt x="97" y="17"/>
                  </a:lnTo>
                  <a:lnTo>
                    <a:pt x="97" y="25"/>
                  </a:lnTo>
                  <a:lnTo>
                    <a:pt x="81" y="34"/>
                  </a:lnTo>
                  <a:lnTo>
                    <a:pt x="66" y="17"/>
                  </a:lnTo>
                  <a:lnTo>
                    <a:pt x="66" y="0"/>
                  </a:lnTo>
                  <a:lnTo>
                    <a:pt x="56" y="0"/>
                  </a:lnTo>
                  <a:lnTo>
                    <a:pt x="24" y="0"/>
                  </a:lnTo>
                  <a:lnTo>
                    <a:pt x="9" y="9"/>
                  </a:lnTo>
                  <a:lnTo>
                    <a:pt x="16" y="34"/>
                  </a:lnTo>
                  <a:lnTo>
                    <a:pt x="16" y="40"/>
                  </a:lnTo>
                  <a:lnTo>
                    <a:pt x="24" y="74"/>
                  </a:lnTo>
                  <a:lnTo>
                    <a:pt x="24" y="90"/>
                  </a:lnTo>
                  <a:lnTo>
                    <a:pt x="9" y="99"/>
                  </a:lnTo>
                  <a:lnTo>
                    <a:pt x="0" y="131"/>
                  </a:lnTo>
                  <a:lnTo>
                    <a:pt x="0" y="14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92" name="Freeform 189">
              <a:extLst>
                <a:ext uri="{FF2B5EF4-FFF2-40B4-BE49-F238E27FC236}">
                  <a16:creationId xmlns:a16="http://schemas.microsoft.com/office/drawing/2014/main" id="{52F8B6AC-787B-E34E-AEC3-5CE4E940D713}"/>
                </a:ext>
              </a:extLst>
            </p:cNvPr>
            <p:cNvSpPr>
              <a:spLocks noChangeAspect="1"/>
            </p:cNvSpPr>
            <p:nvPr/>
          </p:nvSpPr>
          <p:spPr bwMode="gray">
            <a:xfrm>
              <a:off x="6119607" y="4990252"/>
              <a:ext cx="29737" cy="31484"/>
            </a:xfrm>
            <a:custGeom>
              <a:avLst/>
              <a:gdLst>
                <a:gd name="T0" fmla="*/ 16 w 17"/>
                <a:gd name="T1" fmla="*/ 0 h 17"/>
                <a:gd name="T2" fmla="*/ 0 w 17"/>
                <a:gd name="T3" fmla="*/ 17 h 17"/>
                <a:gd name="T4" fmla="*/ 0 w 17"/>
                <a:gd name="T5" fmla="*/ 8 h 17"/>
                <a:gd name="T6" fmla="*/ 0 w 17"/>
                <a:gd name="T7" fmla="*/ 0 h 17"/>
                <a:gd name="T8" fmla="*/ 16 w 17"/>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16" y="0"/>
                  </a:moveTo>
                  <a:lnTo>
                    <a:pt x="0" y="16"/>
                  </a:lnTo>
                  <a:lnTo>
                    <a:pt x="0" y="8"/>
                  </a:lnTo>
                  <a:lnTo>
                    <a:pt x="0" y="0"/>
                  </a:lnTo>
                  <a:lnTo>
                    <a:pt x="16"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93" name="Freeform 190">
              <a:extLst>
                <a:ext uri="{FF2B5EF4-FFF2-40B4-BE49-F238E27FC236}">
                  <a16:creationId xmlns:a16="http://schemas.microsoft.com/office/drawing/2014/main" id="{DA607FA8-090F-E64B-ABBA-768C8932FB83}"/>
                </a:ext>
              </a:extLst>
            </p:cNvPr>
            <p:cNvSpPr>
              <a:spLocks noChangeAspect="1"/>
            </p:cNvSpPr>
            <p:nvPr/>
          </p:nvSpPr>
          <p:spPr bwMode="gray">
            <a:xfrm>
              <a:off x="6119607" y="4990252"/>
              <a:ext cx="29737" cy="31484"/>
            </a:xfrm>
            <a:custGeom>
              <a:avLst/>
              <a:gdLst>
                <a:gd name="T0" fmla="*/ 16 w 17"/>
                <a:gd name="T1" fmla="*/ 0 h 17"/>
                <a:gd name="T2" fmla="*/ 0 w 17"/>
                <a:gd name="T3" fmla="*/ 17 h 17"/>
                <a:gd name="T4" fmla="*/ 0 w 17"/>
                <a:gd name="T5" fmla="*/ 8 h 17"/>
                <a:gd name="T6" fmla="*/ 0 w 17"/>
                <a:gd name="T7" fmla="*/ 0 h 17"/>
                <a:gd name="T8" fmla="*/ 16 w 17"/>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16" y="0"/>
                  </a:moveTo>
                  <a:lnTo>
                    <a:pt x="0" y="16"/>
                  </a:lnTo>
                  <a:lnTo>
                    <a:pt x="0" y="8"/>
                  </a:lnTo>
                  <a:lnTo>
                    <a:pt x="0" y="0"/>
                  </a:lnTo>
                  <a:lnTo>
                    <a:pt x="16"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94" name="Freeform 191">
              <a:extLst>
                <a:ext uri="{FF2B5EF4-FFF2-40B4-BE49-F238E27FC236}">
                  <a16:creationId xmlns:a16="http://schemas.microsoft.com/office/drawing/2014/main" id="{B3FFAB4C-4E50-8C48-AA3C-5CAEE5C8ADCE}"/>
                </a:ext>
              </a:extLst>
            </p:cNvPr>
            <p:cNvSpPr>
              <a:spLocks noChangeAspect="1"/>
            </p:cNvSpPr>
            <p:nvPr/>
          </p:nvSpPr>
          <p:spPr bwMode="gray">
            <a:xfrm>
              <a:off x="6203569" y="5390795"/>
              <a:ext cx="376081" cy="334077"/>
            </a:xfrm>
            <a:custGeom>
              <a:avLst/>
              <a:gdLst>
                <a:gd name="T0" fmla="*/ 198 w 213"/>
                <a:gd name="T1" fmla="*/ 10 h 188"/>
                <a:gd name="T2" fmla="*/ 204 w 213"/>
                <a:gd name="T3" fmla="*/ 58 h 188"/>
                <a:gd name="T4" fmla="*/ 198 w 213"/>
                <a:gd name="T5" fmla="*/ 58 h 188"/>
                <a:gd name="T6" fmla="*/ 189 w 213"/>
                <a:gd name="T7" fmla="*/ 66 h 188"/>
                <a:gd name="T8" fmla="*/ 198 w 213"/>
                <a:gd name="T9" fmla="*/ 75 h 188"/>
                <a:gd name="T10" fmla="*/ 204 w 213"/>
                <a:gd name="T11" fmla="*/ 66 h 188"/>
                <a:gd name="T12" fmla="*/ 214 w 213"/>
                <a:gd name="T13" fmla="*/ 66 h 188"/>
                <a:gd name="T14" fmla="*/ 214 w 213"/>
                <a:gd name="T15" fmla="*/ 75 h 188"/>
                <a:gd name="T16" fmla="*/ 214 w 213"/>
                <a:gd name="T17" fmla="*/ 99 h 188"/>
                <a:gd name="T18" fmla="*/ 198 w 213"/>
                <a:gd name="T19" fmla="*/ 107 h 188"/>
                <a:gd name="T20" fmla="*/ 182 w 213"/>
                <a:gd name="T21" fmla="*/ 132 h 188"/>
                <a:gd name="T22" fmla="*/ 156 w 213"/>
                <a:gd name="T23" fmla="*/ 155 h 188"/>
                <a:gd name="T24" fmla="*/ 140 w 213"/>
                <a:gd name="T25" fmla="*/ 174 h 188"/>
                <a:gd name="T26" fmla="*/ 116 w 213"/>
                <a:gd name="T27" fmla="*/ 181 h 188"/>
                <a:gd name="T28" fmla="*/ 98 w 213"/>
                <a:gd name="T29" fmla="*/ 181 h 188"/>
                <a:gd name="T30" fmla="*/ 75 w 213"/>
                <a:gd name="T31" fmla="*/ 181 h 188"/>
                <a:gd name="T32" fmla="*/ 50 w 213"/>
                <a:gd name="T33" fmla="*/ 190 h 188"/>
                <a:gd name="T34" fmla="*/ 41 w 213"/>
                <a:gd name="T35" fmla="*/ 190 h 188"/>
                <a:gd name="T36" fmla="*/ 33 w 213"/>
                <a:gd name="T37" fmla="*/ 181 h 188"/>
                <a:gd name="T38" fmla="*/ 25 w 213"/>
                <a:gd name="T39" fmla="*/ 155 h 188"/>
                <a:gd name="T40" fmla="*/ 25 w 213"/>
                <a:gd name="T41" fmla="*/ 149 h 188"/>
                <a:gd name="T42" fmla="*/ 10 w 213"/>
                <a:gd name="T43" fmla="*/ 99 h 188"/>
                <a:gd name="T44" fmla="*/ 0 w 213"/>
                <a:gd name="T45" fmla="*/ 99 h 188"/>
                <a:gd name="T46" fmla="*/ 10 w 213"/>
                <a:gd name="T47" fmla="*/ 91 h 188"/>
                <a:gd name="T48" fmla="*/ 16 w 213"/>
                <a:gd name="T49" fmla="*/ 99 h 188"/>
                <a:gd name="T50" fmla="*/ 33 w 213"/>
                <a:gd name="T51" fmla="*/ 99 h 188"/>
                <a:gd name="T52" fmla="*/ 50 w 213"/>
                <a:gd name="T53" fmla="*/ 91 h 188"/>
                <a:gd name="T54" fmla="*/ 50 w 213"/>
                <a:gd name="T55" fmla="*/ 42 h 188"/>
                <a:gd name="T56" fmla="*/ 57 w 213"/>
                <a:gd name="T57" fmla="*/ 51 h 188"/>
                <a:gd name="T58" fmla="*/ 57 w 213"/>
                <a:gd name="T59" fmla="*/ 66 h 188"/>
                <a:gd name="T60" fmla="*/ 75 w 213"/>
                <a:gd name="T61" fmla="*/ 66 h 188"/>
                <a:gd name="T62" fmla="*/ 98 w 213"/>
                <a:gd name="T63" fmla="*/ 51 h 188"/>
                <a:gd name="T64" fmla="*/ 106 w 213"/>
                <a:gd name="T65" fmla="*/ 58 h 188"/>
                <a:gd name="T66" fmla="*/ 116 w 213"/>
                <a:gd name="T67" fmla="*/ 51 h 188"/>
                <a:gd name="T68" fmla="*/ 148 w 213"/>
                <a:gd name="T69" fmla="*/ 16 h 188"/>
                <a:gd name="T70" fmla="*/ 173 w 213"/>
                <a:gd name="T71" fmla="*/ 0 h 188"/>
                <a:gd name="T72" fmla="*/ 189 w 213"/>
                <a:gd name="T73" fmla="*/ 10 h 188"/>
                <a:gd name="T74" fmla="*/ 198 w 213"/>
                <a:gd name="T75" fmla="*/ 10 h 1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3" h="188">
                  <a:moveTo>
                    <a:pt x="196" y="10"/>
                  </a:moveTo>
                  <a:lnTo>
                    <a:pt x="202" y="57"/>
                  </a:lnTo>
                  <a:lnTo>
                    <a:pt x="196" y="57"/>
                  </a:lnTo>
                  <a:lnTo>
                    <a:pt x="187" y="65"/>
                  </a:lnTo>
                  <a:lnTo>
                    <a:pt x="196" y="74"/>
                  </a:lnTo>
                  <a:lnTo>
                    <a:pt x="202" y="65"/>
                  </a:lnTo>
                  <a:lnTo>
                    <a:pt x="212" y="65"/>
                  </a:lnTo>
                  <a:lnTo>
                    <a:pt x="212" y="74"/>
                  </a:lnTo>
                  <a:lnTo>
                    <a:pt x="212" y="97"/>
                  </a:lnTo>
                  <a:lnTo>
                    <a:pt x="196" y="105"/>
                  </a:lnTo>
                  <a:lnTo>
                    <a:pt x="180" y="130"/>
                  </a:lnTo>
                  <a:lnTo>
                    <a:pt x="155" y="153"/>
                  </a:lnTo>
                  <a:lnTo>
                    <a:pt x="139" y="171"/>
                  </a:lnTo>
                  <a:lnTo>
                    <a:pt x="115" y="178"/>
                  </a:lnTo>
                  <a:lnTo>
                    <a:pt x="97" y="178"/>
                  </a:lnTo>
                  <a:lnTo>
                    <a:pt x="74" y="178"/>
                  </a:lnTo>
                  <a:lnTo>
                    <a:pt x="50" y="187"/>
                  </a:lnTo>
                  <a:lnTo>
                    <a:pt x="41" y="187"/>
                  </a:lnTo>
                  <a:lnTo>
                    <a:pt x="33" y="178"/>
                  </a:lnTo>
                  <a:lnTo>
                    <a:pt x="25" y="153"/>
                  </a:lnTo>
                  <a:lnTo>
                    <a:pt x="25" y="147"/>
                  </a:lnTo>
                  <a:lnTo>
                    <a:pt x="10" y="97"/>
                  </a:lnTo>
                  <a:lnTo>
                    <a:pt x="0" y="97"/>
                  </a:lnTo>
                  <a:lnTo>
                    <a:pt x="10" y="90"/>
                  </a:lnTo>
                  <a:lnTo>
                    <a:pt x="16" y="97"/>
                  </a:lnTo>
                  <a:lnTo>
                    <a:pt x="33" y="97"/>
                  </a:lnTo>
                  <a:lnTo>
                    <a:pt x="50" y="90"/>
                  </a:lnTo>
                  <a:lnTo>
                    <a:pt x="50" y="41"/>
                  </a:lnTo>
                  <a:lnTo>
                    <a:pt x="56" y="50"/>
                  </a:lnTo>
                  <a:lnTo>
                    <a:pt x="56" y="65"/>
                  </a:lnTo>
                  <a:lnTo>
                    <a:pt x="74" y="65"/>
                  </a:lnTo>
                  <a:lnTo>
                    <a:pt x="97" y="50"/>
                  </a:lnTo>
                  <a:lnTo>
                    <a:pt x="105" y="57"/>
                  </a:lnTo>
                  <a:lnTo>
                    <a:pt x="115" y="50"/>
                  </a:lnTo>
                  <a:lnTo>
                    <a:pt x="147" y="16"/>
                  </a:lnTo>
                  <a:lnTo>
                    <a:pt x="171" y="0"/>
                  </a:lnTo>
                  <a:lnTo>
                    <a:pt x="187" y="10"/>
                  </a:lnTo>
                  <a:lnTo>
                    <a:pt x="196" y="1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95" name="Freeform 192">
              <a:extLst>
                <a:ext uri="{FF2B5EF4-FFF2-40B4-BE49-F238E27FC236}">
                  <a16:creationId xmlns:a16="http://schemas.microsoft.com/office/drawing/2014/main" id="{3F895C0F-08CA-A647-A927-A75282F04196}"/>
                </a:ext>
              </a:extLst>
            </p:cNvPr>
            <p:cNvSpPr>
              <a:spLocks noChangeAspect="1"/>
            </p:cNvSpPr>
            <p:nvPr/>
          </p:nvSpPr>
          <p:spPr bwMode="gray">
            <a:xfrm>
              <a:off x="6291030" y="5291097"/>
              <a:ext cx="216903" cy="216888"/>
            </a:xfrm>
            <a:custGeom>
              <a:avLst/>
              <a:gdLst>
                <a:gd name="T0" fmla="*/ 0 w 122"/>
                <a:gd name="T1" fmla="*/ 99 h 122"/>
                <a:gd name="T2" fmla="*/ 6 w 122"/>
                <a:gd name="T3" fmla="*/ 108 h 122"/>
                <a:gd name="T4" fmla="*/ 6 w 122"/>
                <a:gd name="T5" fmla="*/ 123 h 122"/>
                <a:gd name="T6" fmla="*/ 24 w 122"/>
                <a:gd name="T7" fmla="*/ 123 h 122"/>
                <a:gd name="T8" fmla="*/ 48 w 122"/>
                <a:gd name="T9" fmla="*/ 108 h 122"/>
                <a:gd name="T10" fmla="*/ 56 w 122"/>
                <a:gd name="T11" fmla="*/ 115 h 122"/>
                <a:gd name="T12" fmla="*/ 66 w 122"/>
                <a:gd name="T13" fmla="*/ 108 h 122"/>
                <a:gd name="T14" fmla="*/ 99 w 122"/>
                <a:gd name="T15" fmla="*/ 73 h 122"/>
                <a:gd name="T16" fmla="*/ 123 w 122"/>
                <a:gd name="T17" fmla="*/ 57 h 122"/>
                <a:gd name="T18" fmla="*/ 107 w 122"/>
                <a:gd name="T19" fmla="*/ 57 h 122"/>
                <a:gd name="T20" fmla="*/ 99 w 122"/>
                <a:gd name="T21" fmla="*/ 42 h 122"/>
                <a:gd name="T22" fmla="*/ 81 w 122"/>
                <a:gd name="T23" fmla="*/ 24 h 122"/>
                <a:gd name="T24" fmla="*/ 66 w 122"/>
                <a:gd name="T25" fmla="*/ 0 h 122"/>
                <a:gd name="T26" fmla="*/ 48 w 122"/>
                <a:gd name="T27" fmla="*/ 16 h 122"/>
                <a:gd name="T28" fmla="*/ 41 w 122"/>
                <a:gd name="T29" fmla="*/ 7 h 122"/>
                <a:gd name="T30" fmla="*/ 15 w 122"/>
                <a:gd name="T31" fmla="*/ 7 h 122"/>
                <a:gd name="T32" fmla="*/ 6 w 122"/>
                <a:gd name="T33" fmla="*/ 57 h 122"/>
                <a:gd name="T34" fmla="*/ 0 w 122"/>
                <a:gd name="T35" fmla="*/ 67 h 122"/>
                <a:gd name="T36" fmla="*/ 0 w 122"/>
                <a:gd name="T37" fmla="*/ 99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22" h="122">
                  <a:moveTo>
                    <a:pt x="0" y="97"/>
                  </a:moveTo>
                  <a:lnTo>
                    <a:pt x="6" y="106"/>
                  </a:lnTo>
                  <a:lnTo>
                    <a:pt x="6" y="121"/>
                  </a:lnTo>
                  <a:lnTo>
                    <a:pt x="24" y="121"/>
                  </a:lnTo>
                  <a:lnTo>
                    <a:pt x="47" y="106"/>
                  </a:lnTo>
                  <a:lnTo>
                    <a:pt x="55" y="113"/>
                  </a:lnTo>
                  <a:lnTo>
                    <a:pt x="65" y="106"/>
                  </a:lnTo>
                  <a:lnTo>
                    <a:pt x="97" y="72"/>
                  </a:lnTo>
                  <a:lnTo>
                    <a:pt x="121" y="56"/>
                  </a:lnTo>
                  <a:lnTo>
                    <a:pt x="105" y="56"/>
                  </a:lnTo>
                  <a:lnTo>
                    <a:pt x="97" y="41"/>
                  </a:lnTo>
                  <a:lnTo>
                    <a:pt x="80" y="24"/>
                  </a:lnTo>
                  <a:lnTo>
                    <a:pt x="65" y="0"/>
                  </a:lnTo>
                  <a:lnTo>
                    <a:pt x="47" y="16"/>
                  </a:lnTo>
                  <a:lnTo>
                    <a:pt x="40" y="7"/>
                  </a:lnTo>
                  <a:lnTo>
                    <a:pt x="15" y="7"/>
                  </a:lnTo>
                  <a:lnTo>
                    <a:pt x="6" y="56"/>
                  </a:lnTo>
                  <a:lnTo>
                    <a:pt x="0" y="66"/>
                  </a:lnTo>
                  <a:lnTo>
                    <a:pt x="0" y="9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96" name="Freeform 193">
              <a:extLst>
                <a:ext uri="{FF2B5EF4-FFF2-40B4-BE49-F238E27FC236}">
                  <a16:creationId xmlns:a16="http://schemas.microsoft.com/office/drawing/2014/main" id="{CF18F69B-DE28-4141-A7EA-5CA24716EEE1}"/>
                </a:ext>
              </a:extLst>
            </p:cNvPr>
            <p:cNvSpPr>
              <a:spLocks noChangeAspect="1"/>
            </p:cNvSpPr>
            <p:nvPr/>
          </p:nvSpPr>
          <p:spPr bwMode="gray">
            <a:xfrm>
              <a:off x="6406478" y="5250867"/>
              <a:ext cx="188915" cy="160917"/>
            </a:xfrm>
            <a:custGeom>
              <a:avLst/>
              <a:gdLst>
                <a:gd name="T0" fmla="*/ 66 w 106"/>
                <a:gd name="T1" fmla="*/ 0 h 91"/>
                <a:gd name="T2" fmla="*/ 48 w 106"/>
                <a:gd name="T3" fmla="*/ 0 h 91"/>
                <a:gd name="T4" fmla="*/ 48 w 106"/>
                <a:gd name="T5" fmla="*/ 8 h 91"/>
                <a:gd name="T6" fmla="*/ 24 w 106"/>
                <a:gd name="T7" fmla="*/ 24 h 91"/>
                <a:gd name="T8" fmla="*/ 0 w 106"/>
                <a:gd name="T9" fmla="*/ 24 h 91"/>
                <a:gd name="T10" fmla="*/ 15 w 106"/>
                <a:gd name="T11" fmla="*/ 49 h 91"/>
                <a:gd name="T12" fmla="*/ 33 w 106"/>
                <a:gd name="T13" fmla="*/ 66 h 91"/>
                <a:gd name="T14" fmla="*/ 41 w 106"/>
                <a:gd name="T15" fmla="*/ 81 h 91"/>
                <a:gd name="T16" fmla="*/ 57 w 106"/>
                <a:gd name="T17" fmla="*/ 81 h 91"/>
                <a:gd name="T18" fmla="*/ 73 w 106"/>
                <a:gd name="T19" fmla="*/ 91 h 91"/>
                <a:gd name="T20" fmla="*/ 83 w 106"/>
                <a:gd name="T21" fmla="*/ 91 h 91"/>
                <a:gd name="T22" fmla="*/ 99 w 106"/>
                <a:gd name="T23" fmla="*/ 57 h 91"/>
                <a:gd name="T24" fmla="*/ 107 w 106"/>
                <a:gd name="T25" fmla="*/ 24 h 91"/>
                <a:gd name="T26" fmla="*/ 99 w 106"/>
                <a:gd name="T27" fmla="*/ 8 h 91"/>
                <a:gd name="T28" fmla="*/ 83 w 106"/>
                <a:gd name="T29" fmla="*/ 0 h 91"/>
                <a:gd name="T30" fmla="*/ 66 w 106"/>
                <a:gd name="T31" fmla="*/ 0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06" h="91">
                  <a:moveTo>
                    <a:pt x="65" y="0"/>
                  </a:moveTo>
                  <a:lnTo>
                    <a:pt x="47" y="0"/>
                  </a:lnTo>
                  <a:lnTo>
                    <a:pt x="47" y="8"/>
                  </a:lnTo>
                  <a:lnTo>
                    <a:pt x="24" y="24"/>
                  </a:lnTo>
                  <a:lnTo>
                    <a:pt x="0" y="24"/>
                  </a:lnTo>
                  <a:lnTo>
                    <a:pt x="15" y="48"/>
                  </a:lnTo>
                  <a:lnTo>
                    <a:pt x="32" y="65"/>
                  </a:lnTo>
                  <a:lnTo>
                    <a:pt x="40" y="80"/>
                  </a:lnTo>
                  <a:lnTo>
                    <a:pt x="56" y="80"/>
                  </a:lnTo>
                  <a:lnTo>
                    <a:pt x="72" y="90"/>
                  </a:lnTo>
                  <a:lnTo>
                    <a:pt x="81" y="90"/>
                  </a:lnTo>
                  <a:lnTo>
                    <a:pt x="97" y="56"/>
                  </a:lnTo>
                  <a:lnTo>
                    <a:pt x="105" y="24"/>
                  </a:lnTo>
                  <a:lnTo>
                    <a:pt x="97" y="8"/>
                  </a:lnTo>
                  <a:lnTo>
                    <a:pt x="81" y="0"/>
                  </a:lnTo>
                  <a:lnTo>
                    <a:pt x="65"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97" name="Freeform 194">
              <a:extLst>
                <a:ext uri="{FF2B5EF4-FFF2-40B4-BE49-F238E27FC236}">
                  <a16:creationId xmlns:a16="http://schemas.microsoft.com/office/drawing/2014/main" id="{C7ADD997-56EA-E247-98C7-F8D013385494}"/>
                </a:ext>
              </a:extLst>
            </p:cNvPr>
            <p:cNvSpPr>
              <a:spLocks noChangeAspect="1"/>
            </p:cNvSpPr>
            <p:nvPr/>
          </p:nvSpPr>
          <p:spPr bwMode="gray">
            <a:xfrm>
              <a:off x="6521926" y="5123184"/>
              <a:ext cx="244890" cy="384801"/>
            </a:xfrm>
            <a:custGeom>
              <a:avLst/>
              <a:gdLst>
                <a:gd name="T0" fmla="*/ 32 w 138"/>
                <a:gd name="T1" fmla="*/ 219 h 218"/>
                <a:gd name="T2" fmla="*/ 32 w 138"/>
                <a:gd name="T3" fmla="*/ 211 h 218"/>
                <a:gd name="T4" fmla="*/ 32 w 138"/>
                <a:gd name="T5" fmla="*/ 204 h 218"/>
                <a:gd name="T6" fmla="*/ 65 w 138"/>
                <a:gd name="T7" fmla="*/ 195 h 218"/>
                <a:gd name="T8" fmla="*/ 73 w 138"/>
                <a:gd name="T9" fmla="*/ 188 h 218"/>
                <a:gd name="T10" fmla="*/ 73 w 138"/>
                <a:gd name="T11" fmla="*/ 163 h 218"/>
                <a:gd name="T12" fmla="*/ 57 w 138"/>
                <a:gd name="T13" fmla="*/ 129 h 218"/>
                <a:gd name="T14" fmla="*/ 88 w 138"/>
                <a:gd name="T15" fmla="*/ 97 h 218"/>
                <a:gd name="T16" fmla="*/ 114 w 138"/>
                <a:gd name="T17" fmla="*/ 88 h 218"/>
                <a:gd name="T18" fmla="*/ 139 w 138"/>
                <a:gd name="T19" fmla="*/ 64 h 218"/>
                <a:gd name="T20" fmla="*/ 131 w 138"/>
                <a:gd name="T21" fmla="*/ 0 h 218"/>
                <a:gd name="T22" fmla="*/ 114 w 138"/>
                <a:gd name="T23" fmla="*/ 15 h 218"/>
                <a:gd name="T24" fmla="*/ 82 w 138"/>
                <a:gd name="T25" fmla="*/ 15 h 218"/>
                <a:gd name="T26" fmla="*/ 65 w 138"/>
                <a:gd name="T27" fmla="*/ 15 h 218"/>
                <a:gd name="T28" fmla="*/ 57 w 138"/>
                <a:gd name="T29" fmla="*/ 23 h 218"/>
                <a:gd name="T30" fmla="*/ 65 w 138"/>
                <a:gd name="T31" fmla="*/ 40 h 218"/>
                <a:gd name="T32" fmla="*/ 73 w 138"/>
                <a:gd name="T33" fmla="*/ 56 h 218"/>
                <a:gd name="T34" fmla="*/ 73 w 138"/>
                <a:gd name="T35" fmla="*/ 73 h 218"/>
                <a:gd name="T36" fmla="*/ 65 w 138"/>
                <a:gd name="T37" fmla="*/ 88 h 218"/>
                <a:gd name="T38" fmla="*/ 57 w 138"/>
                <a:gd name="T39" fmla="*/ 73 h 218"/>
                <a:gd name="T40" fmla="*/ 57 w 138"/>
                <a:gd name="T41" fmla="*/ 56 h 218"/>
                <a:gd name="T42" fmla="*/ 48 w 138"/>
                <a:gd name="T43" fmla="*/ 56 h 218"/>
                <a:gd name="T44" fmla="*/ 41 w 138"/>
                <a:gd name="T45" fmla="*/ 47 h 218"/>
                <a:gd name="T46" fmla="*/ 0 w 138"/>
                <a:gd name="T47" fmla="*/ 64 h 218"/>
                <a:gd name="T48" fmla="*/ 0 w 138"/>
                <a:gd name="T49" fmla="*/ 73 h 218"/>
                <a:gd name="T50" fmla="*/ 16 w 138"/>
                <a:gd name="T51" fmla="*/ 73 h 218"/>
                <a:gd name="T52" fmla="*/ 32 w 138"/>
                <a:gd name="T53" fmla="*/ 81 h 218"/>
                <a:gd name="T54" fmla="*/ 41 w 138"/>
                <a:gd name="T55" fmla="*/ 97 h 218"/>
                <a:gd name="T56" fmla="*/ 32 w 138"/>
                <a:gd name="T57" fmla="*/ 129 h 218"/>
                <a:gd name="T58" fmla="*/ 16 w 138"/>
                <a:gd name="T59" fmla="*/ 163 h 218"/>
                <a:gd name="T60" fmla="*/ 22 w 138"/>
                <a:gd name="T61" fmla="*/ 211 h 218"/>
                <a:gd name="T62" fmla="*/ 22 w 138"/>
                <a:gd name="T63" fmla="*/ 219 h 218"/>
                <a:gd name="T64" fmla="*/ 32 w 138"/>
                <a:gd name="T65" fmla="*/ 219 h 21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38" h="218">
                  <a:moveTo>
                    <a:pt x="32" y="217"/>
                  </a:moveTo>
                  <a:lnTo>
                    <a:pt x="32" y="209"/>
                  </a:lnTo>
                  <a:lnTo>
                    <a:pt x="32" y="202"/>
                  </a:lnTo>
                  <a:lnTo>
                    <a:pt x="64" y="193"/>
                  </a:lnTo>
                  <a:lnTo>
                    <a:pt x="72" y="186"/>
                  </a:lnTo>
                  <a:lnTo>
                    <a:pt x="72" y="162"/>
                  </a:lnTo>
                  <a:lnTo>
                    <a:pt x="56" y="128"/>
                  </a:lnTo>
                  <a:lnTo>
                    <a:pt x="87" y="96"/>
                  </a:lnTo>
                  <a:lnTo>
                    <a:pt x="112" y="87"/>
                  </a:lnTo>
                  <a:lnTo>
                    <a:pt x="137" y="63"/>
                  </a:lnTo>
                  <a:lnTo>
                    <a:pt x="129" y="0"/>
                  </a:lnTo>
                  <a:lnTo>
                    <a:pt x="112" y="15"/>
                  </a:lnTo>
                  <a:lnTo>
                    <a:pt x="81" y="15"/>
                  </a:lnTo>
                  <a:lnTo>
                    <a:pt x="64" y="15"/>
                  </a:lnTo>
                  <a:lnTo>
                    <a:pt x="56" y="23"/>
                  </a:lnTo>
                  <a:lnTo>
                    <a:pt x="64" y="40"/>
                  </a:lnTo>
                  <a:lnTo>
                    <a:pt x="72" y="55"/>
                  </a:lnTo>
                  <a:lnTo>
                    <a:pt x="72" y="72"/>
                  </a:lnTo>
                  <a:lnTo>
                    <a:pt x="64" y="87"/>
                  </a:lnTo>
                  <a:lnTo>
                    <a:pt x="56" y="72"/>
                  </a:lnTo>
                  <a:lnTo>
                    <a:pt x="56" y="55"/>
                  </a:lnTo>
                  <a:lnTo>
                    <a:pt x="47" y="55"/>
                  </a:lnTo>
                  <a:lnTo>
                    <a:pt x="40" y="47"/>
                  </a:lnTo>
                  <a:lnTo>
                    <a:pt x="0" y="63"/>
                  </a:lnTo>
                  <a:lnTo>
                    <a:pt x="0" y="72"/>
                  </a:lnTo>
                  <a:lnTo>
                    <a:pt x="16" y="72"/>
                  </a:lnTo>
                  <a:lnTo>
                    <a:pt x="32" y="80"/>
                  </a:lnTo>
                  <a:lnTo>
                    <a:pt x="40" y="96"/>
                  </a:lnTo>
                  <a:lnTo>
                    <a:pt x="32" y="128"/>
                  </a:lnTo>
                  <a:lnTo>
                    <a:pt x="16" y="162"/>
                  </a:lnTo>
                  <a:lnTo>
                    <a:pt x="22" y="209"/>
                  </a:lnTo>
                  <a:lnTo>
                    <a:pt x="22" y="217"/>
                  </a:lnTo>
                  <a:lnTo>
                    <a:pt x="32" y="21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98" name="Freeform 195">
              <a:extLst>
                <a:ext uri="{FF2B5EF4-FFF2-40B4-BE49-F238E27FC236}">
                  <a16:creationId xmlns:a16="http://schemas.microsoft.com/office/drawing/2014/main" id="{18D6AE53-6370-EA40-83AC-C7E1E600ECD3}"/>
                </a:ext>
              </a:extLst>
            </p:cNvPr>
            <p:cNvSpPr>
              <a:spLocks noChangeAspect="1"/>
            </p:cNvSpPr>
            <p:nvPr/>
          </p:nvSpPr>
          <p:spPr bwMode="gray">
            <a:xfrm>
              <a:off x="6534171" y="5493992"/>
              <a:ext cx="31486" cy="31484"/>
            </a:xfrm>
            <a:custGeom>
              <a:avLst/>
              <a:gdLst>
                <a:gd name="T0" fmla="*/ 17 w 17"/>
                <a:gd name="T1" fmla="*/ 8 h 18"/>
                <a:gd name="T2" fmla="*/ 17 w 17"/>
                <a:gd name="T3" fmla="*/ 0 h 18"/>
                <a:gd name="T4" fmla="*/ 10 w 17"/>
                <a:gd name="T5" fmla="*/ 0 h 18"/>
                <a:gd name="T6" fmla="*/ 0 w 17"/>
                <a:gd name="T7" fmla="*/ 8 h 18"/>
                <a:gd name="T8" fmla="*/ 10 w 17"/>
                <a:gd name="T9" fmla="*/ 17 h 18"/>
                <a:gd name="T10" fmla="*/ 17 w 17"/>
                <a:gd name="T11" fmla="*/ 8 h 1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18">
                  <a:moveTo>
                    <a:pt x="16" y="8"/>
                  </a:moveTo>
                  <a:lnTo>
                    <a:pt x="16" y="0"/>
                  </a:lnTo>
                  <a:lnTo>
                    <a:pt x="9" y="0"/>
                  </a:lnTo>
                  <a:lnTo>
                    <a:pt x="0" y="8"/>
                  </a:lnTo>
                  <a:lnTo>
                    <a:pt x="9" y="17"/>
                  </a:lnTo>
                  <a:lnTo>
                    <a:pt x="16"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199" name="Freeform 196">
              <a:extLst>
                <a:ext uri="{FF2B5EF4-FFF2-40B4-BE49-F238E27FC236}">
                  <a16:creationId xmlns:a16="http://schemas.microsoft.com/office/drawing/2014/main" id="{24049698-FFB2-1145-9B04-F2BEB63CB75A}"/>
                </a:ext>
              </a:extLst>
            </p:cNvPr>
            <p:cNvSpPr>
              <a:spLocks noChangeAspect="1"/>
            </p:cNvSpPr>
            <p:nvPr/>
          </p:nvSpPr>
          <p:spPr bwMode="gray">
            <a:xfrm>
              <a:off x="6534171" y="5493992"/>
              <a:ext cx="31486" cy="31484"/>
            </a:xfrm>
            <a:custGeom>
              <a:avLst/>
              <a:gdLst>
                <a:gd name="T0" fmla="*/ 17 w 17"/>
                <a:gd name="T1" fmla="*/ 8 h 18"/>
                <a:gd name="T2" fmla="*/ 17 w 17"/>
                <a:gd name="T3" fmla="*/ 0 h 18"/>
                <a:gd name="T4" fmla="*/ 10 w 17"/>
                <a:gd name="T5" fmla="*/ 0 h 18"/>
                <a:gd name="T6" fmla="*/ 0 w 17"/>
                <a:gd name="T7" fmla="*/ 8 h 18"/>
                <a:gd name="T8" fmla="*/ 10 w 17"/>
                <a:gd name="T9" fmla="*/ 17 h 18"/>
                <a:gd name="T10" fmla="*/ 17 w 17"/>
                <a:gd name="T11" fmla="*/ 8 h 1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18">
                  <a:moveTo>
                    <a:pt x="16" y="8"/>
                  </a:moveTo>
                  <a:lnTo>
                    <a:pt x="16" y="0"/>
                  </a:lnTo>
                  <a:lnTo>
                    <a:pt x="9" y="0"/>
                  </a:lnTo>
                  <a:lnTo>
                    <a:pt x="0" y="8"/>
                  </a:lnTo>
                  <a:lnTo>
                    <a:pt x="9" y="17"/>
                  </a:lnTo>
                  <a:lnTo>
                    <a:pt x="16" y="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00" name="Freeform 197">
              <a:extLst>
                <a:ext uri="{FF2B5EF4-FFF2-40B4-BE49-F238E27FC236}">
                  <a16:creationId xmlns:a16="http://schemas.microsoft.com/office/drawing/2014/main" id="{C2F95E9B-FA45-4046-8928-3491F209FF00}"/>
                </a:ext>
              </a:extLst>
            </p:cNvPr>
            <p:cNvSpPr>
              <a:spLocks noChangeAspect="1"/>
            </p:cNvSpPr>
            <p:nvPr/>
          </p:nvSpPr>
          <p:spPr bwMode="gray">
            <a:xfrm>
              <a:off x="4144743" y="5926018"/>
              <a:ext cx="31486" cy="59469"/>
            </a:xfrm>
            <a:custGeom>
              <a:avLst/>
              <a:gdLst>
                <a:gd name="T0" fmla="*/ 6 w 17"/>
                <a:gd name="T1" fmla="*/ 0 h 33"/>
                <a:gd name="T2" fmla="*/ 0 w 17"/>
                <a:gd name="T3" fmla="*/ 24 h 33"/>
                <a:gd name="T4" fmla="*/ 6 w 17"/>
                <a:gd name="T5" fmla="*/ 33 h 33"/>
                <a:gd name="T6" fmla="*/ 17 w 17"/>
                <a:gd name="T7" fmla="*/ 7 h 33"/>
                <a:gd name="T8" fmla="*/ 6 w 17"/>
                <a:gd name="T9" fmla="*/ 0 h 3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33">
                  <a:moveTo>
                    <a:pt x="6" y="0"/>
                  </a:moveTo>
                  <a:lnTo>
                    <a:pt x="0" y="23"/>
                  </a:lnTo>
                  <a:lnTo>
                    <a:pt x="6" y="32"/>
                  </a:lnTo>
                  <a:lnTo>
                    <a:pt x="16" y="7"/>
                  </a:lnTo>
                  <a:lnTo>
                    <a:pt x="6"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01" name="Freeform 198">
              <a:extLst>
                <a:ext uri="{FF2B5EF4-FFF2-40B4-BE49-F238E27FC236}">
                  <a16:creationId xmlns:a16="http://schemas.microsoft.com/office/drawing/2014/main" id="{515EB3A8-17E6-174A-8512-3E5785D03FEC}"/>
                </a:ext>
              </a:extLst>
            </p:cNvPr>
            <p:cNvSpPr>
              <a:spLocks noChangeAspect="1"/>
            </p:cNvSpPr>
            <p:nvPr/>
          </p:nvSpPr>
          <p:spPr bwMode="gray">
            <a:xfrm>
              <a:off x="4057282" y="4460276"/>
              <a:ext cx="45480" cy="29735"/>
            </a:xfrm>
            <a:custGeom>
              <a:avLst/>
              <a:gdLst>
                <a:gd name="T0" fmla="*/ 0 w 26"/>
                <a:gd name="T1" fmla="*/ 7 h 17"/>
                <a:gd name="T2" fmla="*/ 16 w 26"/>
                <a:gd name="T3" fmla="*/ 16 h 17"/>
                <a:gd name="T4" fmla="*/ 25 w 26"/>
                <a:gd name="T5" fmla="*/ 7 h 17"/>
                <a:gd name="T6" fmla="*/ 9 w 26"/>
                <a:gd name="T7" fmla="*/ 0 h 17"/>
                <a:gd name="T8" fmla="*/ 0 w 26"/>
                <a:gd name="T9" fmla="*/ 7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17">
                  <a:moveTo>
                    <a:pt x="0" y="7"/>
                  </a:moveTo>
                  <a:lnTo>
                    <a:pt x="16" y="16"/>
                  </a:lnTo>
                  <a:lnTo>
                    <a:pt x="25" y="7"/>
                  </a:lnTo>
                  <a:lnTo>
                    <a:pt x="9" y="0"/>
                  </a:lnTo>
                  <a:lnTo>
                    <a:pt x="0" y="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02" name="Freeform 199">
              <a:extLst>
                <a:ext uri="{FF2B5EF4-FFF2-40B4-BE49-F238E27FC236}">
                  <a16:creationId xmlns:a16="http://schemas.microsoft.com/office/drawing/2014/main" id="{DE9DB62C-EAA6-3C48-ADE8-FD1435756E8F}"/>
                </a:ext>
              </a:extLst>
            </p:cNvPr>
            <p:cNvSpPr>
              <a:spLocks noChangeAspect="1"/>
            </p:cNvSpPr>
            <p:nvPr/>
          </p:nvSpPr>
          <p:spPr bwMode="gray">
            <a:xfrm>
              <a:off x="3913846" y="4344836"/>
              <a:ext cx="232646" cy="89204"/>
            </a:xfrm>
            <a:custGeom>
              <a:avLst/>
              <a:gdLst>
                <a:gd name="T0" fmla="*/ 0 w 132"/>
                <a:gd name="T1" fmla="*/ 24 h 50"/>
                <a:gd name="T2" fmla="*/ 9 w 132"/>
                <a:gd name="T3" fmla="*/ 24 h 50"/>
                <a:gd name="T4" fmla="*/ 25 w 132"/>
                <a:gd name="T5" fmla="*/ 8 h 50"/>
                <a:gd name="T6" fmla="*/ 41 w 132"/>
                <a:gd name="T7" fmla="*/ 15 h 50"/>
                <a:gd name="T8" fmla="*/ 34 w 132"/>
                <a:gd name="T9" fmla="*/ 15 h 50"/>
                <a:gd name="T10" fmla="*/ 41 w 132"/>
                <a:gd name="T11" fmla="*/ 15 h 50"/>
                <a:gd name="T12" fmla="*/ 75 w 132"/>
                <a:gd name="T13" fmla="*/ 24 h 50"/>
                <a:gd name="T14" fmla="*/ 82 w 132"/>
                <a:gd name="T15" fmla="*/ 41 h 50"/>
                <a:gd name="T16" fmla="*/ 98 w 132"/>
                <a:gd name="T17" fmla="*/ 41 h 50"/>
                <a:gd name="T18" fmla="*/ 91 w 132"/>
                <a:gd name="T19" fmla="*/ 50 h 50"/>
                <a:gd name="T20" fmla="*/ 132 w 132"/>
                <a:gd name="T21" fmla="*/ 50 h 50"/>
                <a:gd name="T22" fmla="*/ 123 w 132"/>
                <a:gd name="T23" fmla="*/ 41 h 50"/>
                <a:gd name="T24" fmla="*/ 115 w 132"/>
                <a:gd name="T25" fmla="*/ 41 h 50"/>
                <a:gd name="T26" fmla="*/ 115 w 132"/>
                <a:gd name="T27" fmla="*/ 32 h 50"/>
                <a:gd name="T28" fmla="*/ 82 w 132"/>
                <a:gd name="T29" fmla="*/ 15 h 50"/>
                <a:gd name="T30" fmla="*/ 41 w 132"/>
                <a:gd name="T31" fmla="*/ 0 h 50"/>
                <a:gd name="T32" fmla="*/ 16 w 132"/>
                <a:gd name="T33" fmla="*/ 8 h 50"/>
                <a:gd name="T34" fmla="*/ 0 w 132"/>
                <a:gd name="T35" fmla="*/ 24 h 5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32" h="50">
                  <a:moveTo>
                    <a:pt x="0" y="24"/>
                  </a:moveTo>
                  <a:lnTo>
                    <a:pt x="9" y="24"/>
                  </a:lnTo>
                  <a:lnTo>
                    <a:pt x="25" y="8"/>
                  </a:lnTo>
                  <a:lnTo>
                    <a:pt x="41" y="15"/>
                  </a:lnTo>
                  <a:lnTo>
                    <a:pt x="34" y="15"/>
                  </a:lnTo>
                  <a:lnTo>
                    <a:pt x="41" y="15"/>
                  </a:lnTo>
                  <a:lnTo>
                    <a:pt x="74" y="24"/>
                  </a:lnTo>
                  <a:lnTo>
                    <a:pt x="81" y="40"/>
                  </a:lnTo>
                  <a:lnTo>
                    <a:pt x="97" y="40"/>
                  </a:lnTo>
                  <a:lnTo>
                    <a:pt x="90" y="49"/>
                  </a:lnTo>
                  <a:lnTo>
                    <a:pt x="131" y="49"/>
                  </a:lnTo>
                  <a:lnTo>
                    <a:pt x="122" y="40"/>
                  </a:lnTo>
                  <a:lnTo>
                    <a:pt x="114" y="40"/>
                  </a:lnTo>
                  <a:lnTo>
                    <a:pt x="114" y="31"/>
                  </a:lnTo>
                  <a:lnTo>
                    <a:pt x="81" y="15"/>
                  </a:lnTo>
                  <a:lnTo>
                    <a:pt x="41" y="0"/>
                  </a:lnTo>
                  <a:lnTo>
                    <a:pt x="16" y="8"/>
                  </a:lnTo>
                  <a:lnTo>
                    <a:pt x="0" y="24"/>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03" name="Freeform 200">
              <a:extLst>
                <a:ext uri="{FF2B5EF4-FFF2-40B4-BE49-F238E27FC236}">
                  <a16:creationId xmlns:a16="http://schemas.microsoft.com/office/drawing/2014/main" id="{FFDA157E-29B6-B94F-A8E7-964E234BE166}"/>
                </a:ext>
              </a:extLst>
            </p:cNvPr>
            <p:cNvSpPr>
              <a:spLocks noChangeAspect="1"/>
            </p:cNvSpPr>
            <p:nvPr/>
          </p:nvSpPr>
          <p:spPr bwMode="gray">
            <a:xfrm>
              <a:off x="4057282" y="4301109"/>
              <a:ext cx="29737" cy="45476"/>
            </a:xfrm>
            <a:custGeom>
              <a:avLst/>
              <a:gdLst>
                <a:gd name="T0" fmla="*/ 0 w 17"/>
                <a:gd name="T1" fmla="*/ 0 h 26"/>
                <a:gd name="T2" fmla="*/ 0 w 17"/>
                <a:gd name="T3" fmla="*/ 8 h 26"/>
                <a:gd name="T4" fmla="*/ 16 w 17"/>
                <a:gd name="T5" fmla="*/ 25 h 26"/>
                <a:gd name="T6" fmla="*/ 16 w 17"/>
                <a:gd name="T7" fmla="*/ 8 h 26"/>
                <a:gd name="T8" fmla="*/ 0 w 17"/>
                <a:gd name="T9" fmla="*/ 0 h 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26">
                  <a:moveTo>
                    <a:pt x="0" y="0"/>
                  </a:moveTo>
                  <a:lnTo>
                    <a:pt x="0" y="8"/>
                  </a:lnTo>
                  <a:lnTo>
                    <a:pt x="16" y="25"/>
                  </a:lnTo>
                  <a:lnTo>
                    <a:pt x="16" y="8"/>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04" name="Freeform 201">
              <a:extLst>
                <a:ext uri="{FF2B5EF4-FFF2-40B4-BE49-F238E27FC236}">
                  <a16:creationId xmlns:a16="http://schemas.microsoft.com/office/drawing/2014/main" id="{1D3978C2-398A-CD4B-883D-A4CCB5C701DB}"/>
                </a:ext>
              </a:extLst>
            </p:cNvPr>
            <p:cNvSpPr>
              <a:spLocks noChangeAspect="1"/>
            </p:cNvSpPr>
            <p:nvPr/>
          </p:nvSpPr>
          <p:spPr bwMode="gray">
            <a:xfrm>
              <a:off x="3857871" y="2879094"/>
              <a:ext cx="157429" cy="159168"/>
            </a:xfrm>
            <a:custGeom>
              <a:avLst/>
              <a:gdLst>
                <a:gd name="T0" fmla="*/ 0 w 89"/>
                <a:gd name="T1" fmla="*/ 73 h 91"/>
                <a:gd name="T2" fmla="*/ 15 w 89"/>
                <a:gd name="T3" fmla="*/ 73 h 91"/>
                <a:gd name="T4" fmla="*/ 15 w 89"/>
                <a:gd name="T5" fmla="*/ 90 h 91"/>
                <a:gd name="T6" fmla="*/ 31 w 89"/>
                <a:gd name="T7" fmla="*/ 90 h 91"/>
                <a:gd name="T8" fmla="*/ 48 w 89"/>
                <a:gd name="T9" fmla="*/ 65 h 91"/>
                <a:gd name="T10" fmla="*/ 57 w 89"/>
                <a:gd name="T11" fmla="*/ 65 h 91"/>
                <a:gd name="T12" fmla="*/ 73 w 89"/>
                <a:gd name="T13" fmla="*/ 81 h 91"/>
                <a:gd name="T14" fmla="*/ 89 w 89"/>
                <a:gd name="T15" fmla="*/ 65 h 91"/>
                <a:gd name="T16" fmla="*/ 73 w 89"/>
                <a:gd name="T17" fmla="*/ 65 h 91"/>
                <a:gd name="T18" fmla="*/ 57 w 89"/>
                <a:gd name="T19" fmla="*/ 40 h 91"/>
                <a:gd name="T20" fmla="*/ 31 w 89"/>
                <a:gd name="T21" fmla="*/ 16 h 91"/>
                <a:gd name="T22" fmla="*/ 25 w 89"/>
                <a:gd name="T23" fmla="*/ 0 h 91"/>
                <a:gd name="T24" fmla="*/ 15 w 89"/>
                <a:gd name="T25" fmla="*/ 16 h 91"/>
                <a:gd name="T26" fmla="*/ 6 w 89"/>
                <a:gd name="T27" fmla="*/ 25 h 91"/>
                <a:gd name="T28" fmla="*/ 15 w 89"/>
                <a:gd name="T29" fmla="*/ 65 h 91"/>
                <a:gd name="T30" fmla="*/ 0 w 89"/>
                <a:gd name="T31" fmla="*/ 73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89" h="91">
                  <a:moveTo>
                    <a:pt x="0" y="73"/>
                  </a:moveTo>
                  <a:lnTo>
                    <a:pt x="15" y="73"/>
                  </a:lnTo>
                  <a:lnTo>
                    <a:pt x="15" y="90"/>
                  </a:lnTo>
                  <a:lnTo>
                    <a:pt x="31" y="90"/>
                  </a:lnTo>
                  <a:lnTo>
                    <a:pt x="47" y="65"/>
                  </a:lnTo>
                  <a:lnTo>
                    <a:pt x="56" y="65"/>
                  </a:lnTo>
                  <a:lnTo>
                    <a:pt x="72" y="81"/>
                  </a:lnTo>
                  <a:lnTo>
                    <a:pt x="88" y="65"/>
                  </a:lnTo>
                  <a:lnTo>
                    <a:pt x="72" y="65"/>
                  </a:lnTo>
                  <a:lnTo>
                    <a:pt x="56" y="40"/>
                  </a:lnTo>
                  <a:lnTo>
                    <a:pt x="31" y="16"/>
                  </a:lnTo>
                  <a:lnTo>
                    <a:pt x="25" y="0"/>
                  </a:lnTo>
                  <a:lnTo>
                    <a:pt x="15" y="16"/>
                  </a:lnTo>
                  <a:lnTo>
                    <a:pt x="6" y="25"/>
                  </a:lnTo>
                  <a:lnTo>
                    <a:pt x="15" y="65"/>
                  </a:lnTo>
                  <a:lnTo>
                    <a:pt x="0" y="73"/>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05" name="Freeform 202">
              <a:extLst>
                <a:ext uri="{FF2B5EF4-FFF2-40B4-BE49-F238E27FC236}">
                  <a16:creationId xmlns:a16="http://schemas.microsoft.com/office/drawing/2014/main" id="{643227AC-73BF-1F41-94A2-F37804B11033}"/>
                </a:ext>
              </a:extLst>
            </p:cNvPr>
            <p:cNvSpPr>
              <a:spLocks noChangeAspect="1"/>
            </p:cNvSpPr>
            <p:nvPr/>
          </p:nvSpPr>
          <p:spPr bwMode="gray">
            <a:xfrm>
              <a:off x="4085269" y="2749661"/>
              <a:ext cx="47229" cy="71713"/>
            </a:xfrm>
            <a:custGeom>
              <a:avLst/>
              <a:gdLst>
                <a:gd name="T0" fmla="*/ 0 w 26"/>
                <a:gd name="T1" fmla="*/ 25 h 41"/>
                <a:gd name="T2" fmla="*/ 0 w 26"/>
                <a:gd name="T3" fmla="*/ 40 h 41"/>
                <a:gd name="T4" fmla="*/ 18 w 26"/>
                <a:gd name="T5" fmla="*/ 31 h 41"/>
                <a:gd name="T6" fmla="*/ 26 w 26"/>
                <a:gd name="T7" fmla="*/ 25 h 41"/>
                <a:gd name="T8" fmla="*/ 26 w 26"/>
                <a:gd name="T9" fmla="*/ 16 h 41"/>
                <a:gd name="T10" fmla="*/ 26 w 26"/>
                <a:gd name="T11" fmla="*/ 0 h 41"/>
                <a:gd name="T12" fmla="*/ 9 w 26"/>
                <a:gd name="T13" fmla="*/ 0 h 41"/>
                <a:gd name="T14" fmla="*/ 0 w 26"/>
                <a:gd name="T15" fmla="*/ 25 h 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6" h="41">
                  <a:moveTo>
                    <a:pt x="0" y="25"/>
                  </a:moveTo>
                  <a:lnTo>
                    <a:pt x="0" y="40"/>
                  </a:lnTo>
                  <a:lnTo>
                    <a:pt x="17" y="31"/>
                  </a:lnTo>
                  <a:lnTo>
                    <a:pt x="25" y="25"/>
                  </a:lnTo>
                  <a:lnTo>
                    <a:pt x="25" y="16"/>
                  </a:lnTo>
                  <a:lnTo>
                    <a:pt x="25" y="0"/>
                  </a:lnTo>
                  <a:lnTo>
                    <a:pt x="9" y="0"/>
                  </a:lnTo>
                  <a:lnTo>
                    <a:pt x="0"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06" name="Freeform 203">
              <a:extLst>
                <a:ext uri="{FF2B5EF4-FFF2-40B4-BE49-F238E27FC236}">
                  <a16:creationId xmlns:a16="http://schemas.microsoft.com/office/drawing/2014/main" id="{28BEF012-3A7B-D34F-8B3E-184BC6EAF473}"/>
                </a:ext>
              </a:extLst>
            </p:cNvPr>
            <p:cNvSpPr>
              <a:spLocks noChangeAspect="1"/>
            </p:cNvSpPr>
            <p:nvPr/>
          </p:nvSpPr>
          <p:spPr bwMode="gray">
            <a:xfrm>
              <a:off x="3999558" y="2359613"/>
              <a:ext cx="103204" cy="76960"/>
            </a:xfrm>
            <a:custGeom>
              <a:avLst/>
              <a:gdLst>
                <a:gd name="T0" fmla="*/ 0 w 58"/>
                <a:gd name="T1" fmla="*/ 0 h 43"/>
                <a:gd name="T2" fmla="*/ 0 w 58"/>
                <a:gd name="T3" fmla="*/ 17 h 43"/>
                <a:gd name="T4" fmla="*/ 0 w 58"/>
                <a:gd name="T5" fmla="*/ 43 h 43"/>
                <a:gd name="T6" fmla="*/ 25 w 58"/>
                <a:gd name="T7" fmla="*/ 43 h 43"/>
                <a:gd name="T8" fmla="*/ 33 w 58"/>
                <a:gd name="T9" fmla="*/ 43 h 43"/>
                <a:gd name="T10" fmla="*/ 58 w 58"/>
                <a:gd name="T11" fmla="*/ 43 h 43"/>
                <a:gd name="T12" fmla="*/ 58 w 58"/>
                <a:gd name="T13" fmla="*/ 35 h 43"/>
                <a:gd name="T14" fmla="*/ 49 w 58"/>
                <a:gd name="T15" fmla="*/ 9 h 43"/>
                <a:gd name="T16" fmla="*/ 42 w 58"/>
                <a:gd name="T17" fmla="*/ 0 h 43"/>
                <a:gd name="T18" fmla="*/ 17 w 58"/>
                <a:gd name="T19" fmla="*/ 0 h 43"/>
                <a:gd name="T20" fmla="*/ 0 w 58"/>
                <a:gd name="T21" fmla="*/ 0 h 4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8" h="43">
                  <a:moveTo>
                    <a:pt x="0" y="0"/>
                  </a:moveTo>
                  <a:lnTo>
                    <a:pt x="0" y="17"/>
                  </a:lnTo>
                  <a:lnTo>
                    <a:pt x="0" y="42"/>
                  </a:lnTo>
                  <a:lnTo>
                    <a:pt x="25" y="42"/>
                  </a:lnTo>
                  <a:lnTo>
                    <a:pt x="32" y="42"/>
                  </a:lnTo>
                  <a:lnTo>
                    <a:pt x="57" y="42"/>
                  </a:lnTo>
                  <a:lnTo>
                    <a:pt x="57" y="34"/>
                  </a:lnTo>
                  <a:lnTo>
                    <a:pt x="48" y="9"/>
                  </a:lnTo>
                  <a:lnTo>
                    <a:pt x="41" y="0"/>
                  </a:lnTo>
                  <a:lnTo>
                    <a:pt x="17" y="0"/>
                  </a:lnTo>
                  <a:lnTo>
                    <a:pt x="0"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07" name="Freeform 204">
              <a:extLst>
                <a:ext uri="{FF2B5EF4-FFF2-40B4-BE49-F238E27FC236}">
                  <a16:creationId xmlns:a16="http://schemas.microsoft.com/office/drawing/2014/main" id="{B0D642B4-E64A-C048-BE94-6AEBE61F7BE8}"/>
                </a:ext>
              </a:extLst>
            </p:cNvPr>
            <p:cNvSpPr>
              <a:spLocks noChangeAspect="1"/>
            </p:cNvSpPr>
            <p:nvPr/>
          </p:nvSpPr>
          <p:spPr bwMode="gray">
            <a:xfrm>
              <a:off x="4170981" y="1138744"/>
              <a:ext cx="1399372" cy="2058685"/>
            </a:xfrm>
            <a:custGeom>
              <a:avLst/>
              <a:gdLst>
                <a:gd name="T0" fmla="*/ 41 w 788"/>
                <a:gd name="T1" fmla="*/ 477 h 1160"/>
                <a:gd name="T2" fmla="*/ 25 w 788"/>
                <a:gd name="T3" fmla="*/ 536 h 1160"/>
                <a:gd name="T4" fmla="*/ 58 w 788"/>
                <a:gd name="T5" fmla="*/ 583 h 1160"/>
                <a:gd name="T6" fmla="*/ 149 w 788"/>
                <a:gd name="T7" fmla="*/ 583 h 1160"/>
                <a:gd name="T8" fmla="*/ 214 w 788"/>
                <a:gd name="T9" fmla="*/ 667 h 1160"/>
                <a:gd name="T10" fmla="*/ 224 w 788"/>
                <a:gd name="T11" fmla="*/ 757 h 1160"/>
                <a:gd name="T12" fmla="*/ 230 w 788"/>
                <a:gd name="T13" fmla="*/ 806 h 1160"/>
                <a:gd name="T14" fmla="*/ 265 w 788"/>
                <a:gd name="T15" fmla="*/ 814 h 1160"/>
                <a:gd name="T16" fmla="*/ 248 w 788"/>
                <a:gd name="T17" fmla="*/ 830 h 1160"/>
                <a:gd name="T18" fmla="*/ 256 w 788"/>
                <a:gd name="T19" fmla="*/ 887 h 1160"/>
                <a:gd name="T20" fmla="*/ 297 w 788"/>
                <a:gd name="T21" fmla="*/ 887 h 1160"/>
                <a:gd name="T22" fmla="*/ 256 w 788"/>
                <a:gd name="T23" fmla="*/ 927 h 1160"/>
                <a:gd name="T24" fmla="*/ 280 w 788"/>
                <a:gd name="T25" fmla="*/ 1053 h 1160"/>
                <a:gd name="T26" fmla="*/ 354 w 788"/>
                <a:gd name="T27" fmla="*/ 1152 h 1160"/>
                <a:gd name="T28" fmla="*/ 404 w 788"/>
                <a:gd name="T29" fmla="*/ 1117 h 1160"/>
                <a:gd name="T30" fmla="*/ 429 w 788"/>
                <a:gd name="T31" fmla="*/ 1044 h 1160"/>
                <a:gd name="T32" fmla="*/ 437 w 788"/>
                <a:gd name="T33" fmla="*/ 1011 h 1160"/>
                <a:gd name="T34" fmla="*/ 545 w 788"/>
                <a:gd name="T35" fmla="*/ 927 h 1160"/>
                <a:gd name="T36" fmla="*/ 651 w 788"/>
                <a:gd name="T37" fmla="*/ 872 h 1160"/>
                <a:gd name="T38" fmla="*/ 609 w 788"/>
                <a:gd name="T39" fmla="*/ 855 h 1160"/>
                <a:gd name="T40" fmla="*/ 618 w 788"/>
                <a:gd name="T41" fmla="*/ 814 h 1160"/>
                <a:gd name="T42" fmla="*/ 651 w 788"/>
                <a:gd name="T43" fmla="*/ 848 h 1160"/>
                <a:gd name="T44" fmla="*/ 635 w 788"/>
                <a:gd name="T45" fmla="*/ 757 h 1160"/>
                <a:gd name="T46" fmla="*/ 651 w 788"/>
                <a:gd name="T47" fmla="*/ 733 h 1160"/>
                <a:gd name="T48" fmla="*/ 684 w 788"/>
                <a:gd name="T49" fmla="*/ 698 h 1160"/>
                <a:gd name="T50" fmla="*/ 710 w 788"/>
                <a:gd name="T51" fmla="*/ 659 h 1160"/>
                <a:gd name="T52" fmla="*/ 692 w 788"/>
                <a:gd name="T53" fmla="*/ 583 h 1160"/>
                <a:gd name="T54" fmla="*/ 684 w 788"/>
                <a:gd name="T55" fmla="*/ 543 h 1160"/>
                <a:gd name="T56" fmla="*/ 701 w 788"/>
                <a:gd name="T57" fmla="*/ 477 h 1160"/>
                <a:gd name="T58" fmla="*/ 750 w 788"/>
                <a:gd name="T59" fmla="*/ 305 h 1160"/>
                <a:gd name="T60" fmla="*/ 742 w 788"/>
                <a:gd name="T61" fmla="*/ 190 h 1160"/>
                <a:gd name="T62" fmla="*/ 660 w 788"/>
                <a:gd name="T63" fmla="*/ 256 h 1160"/>
                <a:gd name="T64" fmla="*/ 676 w 788"/>
                <a:gd name="T65" fmla="*/ 190 h 1160"/>
                <a:gd name="T66" fmla="*/ 644 w 788"/>
                <a:gd name="T67" fmla="*/ 199 h 1160"/>
                <a:gd name="T68" fmla="*/ 561 w 788"/>
                <a:gd name="T69" fmla="*/ 164 h 1160"/>
                <a:gd name="T70" fmla="*/ 669 w 788"/>
                <a:gd name="T71" fmla="*/ 139 h 1160"/>
                <a:gd name="T72" fmla="*/ 644 w 788"/>
                <a:gd name="T73" fmla="*/ 75 h 1160"/>
                <a:gd name="T74" fmla="*/ 486 w 788"/>
                <a:gd name="T75" fmla="*/ 0 h 1160"/>
                <a:gd name="T76" fmla="*/ 338 w 788"/>
                <a:gd name="T77" fmla="*/ 132 h 1160"/>
                <a:gd name="T78" fmla="*/ 248 w 788"/>
                <a:gd name="T79" fmla="*/ 139 h 1160"/>
                <a:gd name="T80" fmla="*/ 157 w 788"/>
                <a:gd name="T81" fmla="*/ 224 h 1160"/>
                <a:gd name="T82" fmla="*/ 83 w 788"/>
                <a:gd name="T83" fmla="*/ 296 h 1160"/>
                <a:gd name="T84" fmla="*/ 117 w 788"/>
                <a:gd name="T85" fmla="*/ 363 h 1160"/>
                <a:gd name="T86" fmla="*/ 9 w 788"/>
                <a:gd name="T87" fmla="*/ 435 h 116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788" h="1160">
                  <a:moveTo>
                    <a:pt x="0" y="463"/>
                  </a:moveTo>
                  <a:lnTo>
                    <a:pt x="25" y="478"/>
                  </a:lnTo>
                  <a:lnTo>
                    <a:pt x="40" y="470"/>
                  </a:lnTo>
                  <a:lnTo>
                    <a:pt x="40" y="495"/>
                  </a:lnTo>
                  <a:lnTo>
                    <a:pt x="65" y="510"/>
                  </a:lnTo>
                  <a:lnTo>
                    <a:pt x="25" y="528"/>
                  </a:lnTo>
                  <a:lnTo>
                    <a:pt x="57" y="551"/>
                  </a:lnTo>
                  <a:lnTo>
                    <a:pt x="50" y="560"/>
                  </a:lnTo>
                  <a:lnTo>
                    <a:pt x="57" y="575"/>
                  </a:lnTo>
                  <a:lnTo>
                    <a:pt x="90" y="584"/>
                  </a:lnTo>
                  <a:lnTo>
                    <a:pt x="99" y="575"/>
                  </a:lnTo>
                  <a:lnTo>
                    <a:pt x="147" y="575"/>
                  </a:lnTo>
                  <a:lnTo>
                    <a:pt x="196" y="600"/>
                  </a:lnTo>
                  <a:lnTo>
                    <a:pt x="196" y="615"/>
                  </a:lnTo>
                  <a:lnTo>
                    <a:pt x="211" y="657"/>
                  </a:lnTo>
                  <a:lnTo>
                    <a:pt x="211" y="681"/>
                  </a:lnTo>
                  <a:lnTo>
                    <a:pt x="227" y="697"/>
                  </a:lnTo>
                  <a:lnTo>
                    <a:pt x="221" y="746"/>
                  </a:lnTo>
                  <a:lnTo>
                    <a:pt x="227" y="762"/>
                  </a:lnTo>
                  <a:lnTo>
                    <a:pt x="227" y="777"/>
                  </a:lnTo>
                  <a:lnTo>
                    <a:pt x="227" y="794"/>
                  </a:lnTo>
                  <a:lnTo>
                    <a:pt x="244" y="794"/>
                  </a:lnTo>
                  <a:lnTo>
                    <a:pt x="252" y="777"/>
                  </a:lnTo>
                  <a:lnTo>
                    <a:pt x="261" y="802"/>
                  </a:lnTo>
                  <a:lnTo>
                    <a:pt x="276" y="811"/>
                  </a:lnTo>
                  <a:lnTo>
                    <a:pt x="284" y="827"/>
                  </a:lnTo>
                  <a:lnTo>
                    <a:pt x="244" y="818"/>
                  </a:lnTo>
                  <a:lnTo>
                    <a:pt x="236" y="836"/>
                  </a:lnTo>
                  <a:lnTo>
                    <a:pt x="236" y="859"/>
                  </a:lnTo>
                  <a:lnTo>
                    <a:pt x="252" y="874"/>
                  </a:lnTo>
                  <a:lnTo>
                    <a:pt x="268" y="867"/>
                  </a:lnTo>
                  <a:lnTo>
                    <a:pt x="284" y="851"/>
                  </a:lnTo>
                  <a:lnTo>
                    <a:pt x="293" y="874"/>
                  </a:lnTo>
                  <a:lnTo>
                    <a:pt x="284" y="899"/>
                  </a:lnTo>
                  <a:lnTo>
                    <a:pt x="268" y="899"/>
                  </a:lnTo>
                  <a:lnTo>
                    <a:pt x="252" y="914"/>
                  </a:lnTo>
                  <a:lnTo>
                    <a:pt x="252" y="980"/>
                  </a:lnTo>
                  <a:lnTo>
                    <a:pt x="268" y="996"/>
                  </a:lnTo>
                  <a:lnTo>
                    <a:pt x="276" y="1038"/>
                  </a:lnTo>
                  <a:lnTo>
                    <a:pt x="308" y="1119"/>
                  </a:lnTo>
                  <a:lnTo>
                    <a:pt x="324" y="1135"/>
                  </a:lnTo>
                  <a:lnTo>
                    <a:pt x="349" y="1135"/>
                  </a:lnTo>
                  <a:lnTo>
                    <a:pt x="373" y="1159"/>
                  </a:lnTo>
                  <a:lnTo>
                    <a:pt x="383" y="1150"/>
                  </a:lnTo>
                  <a:lnTo>
                    <a:pt x="398" y="1101"/>
                  </a:lnTo>
                  <a:lnTo>
                    <a:pt x="398" y="1085"/>
                  </a:lnTo>
                  <a:lnTo>
                    <a:pt x="414" y="1061"/>
                  </a:lnTo>
                  <a:lnTo>
                    <a:pt x="423" y="1029"/>
                  </a:lnTo>
                  <a:lnTo>
                    <a:pt x="414" y="1013"/>
                  </a:lnTo>
                  <a:lnTo>
                    <a:pt x="423" y="1013"/>
                  </a:lnTo>
                  <a:lnTo>
                    <a:pt x="430" y="996"/>
                  </a:lnTo>
                  <a:lnTo>
                    <a:pt x="463" y="996"/>
                  </a:lnTo>
                  <a:lnTo>
                    <a:pt x="479" y="980"/>
                  </a:lnTo>
                  <a:lnTo>
                    <a:pt x="537" y="914"/>
                  </a:lnTo>
                  <a:lnTo>
                    <a:pt x="553" y="914"/>
                  </a:lnTo>
                  <a:lnTo>
                    <a:pt x="585" y="899"/>
                  </a:lnTo>
                  <a:lnTo>
                    <a:pt x="641" y="859"/>
                  </a:lnTo>
                  <a:lnTo>
                    <a:pt x="650" y="843"/>
                  </a:lnTo>
                  <a:lnTo>
                    <a:pt x="618" y="836"/>
                  </a:lnTo>
                  <a:lnTo>
                    <a:pt x="600" y="843"/>
                  </a:lnTo>
                  <a:lnTo>
                    <a:pt x="600" y="836"/>
                  </a:lnTo>
                  <a:lnTo>
                    <a:pt x="618" y="818"/>
                  </a:lnTo>
                  <a:lnTo>
                    <a:pt x="609" y="802"/>
                  </a:lnTo>
                  <a:lnTo>
                    <a:pt x="625" y="794"/>
                  </a:lnTo>
                  <a:lnTo>
                    <a:pt x="634" y="827"/>
                  </a:lnTo>
                  <a:lnTo>
                    <a:pt x="641" y="836"/>
                  </a:lnTo>
                  <a:lnTo>
                    <a:pt x="659" y="827"/>
                  </a:lnTo>
                  <a:lnTo>
                    <a:pt x="659" y="794"/>
                  </a:lnTo>
                  <a:lnTo>
                    <a:pt x="625" y="746"/>
                  </a:lnTo>
                  <a:lnTo>
                    <a:pt x="659" y="762"/>
                  </a:lnTo>
                  <a:lnTo>
                    <a:pt x="659" y="730"/>
                  </a:lnTo>
                  <a:lnTo>
                    <a:pt x="641" y="722"/>
                  </a:lnTo>
                  <a:lnTo>
                    <a:pt x="666" y="705"/>
                  </a:lnTo>
                  <a:lnTo>
                    <a:pt x="674" y="705"/>
                  </a:lnTo>
                  <a:lnTo>
                    <a:pt x="674" y="688"/>
                  </a:lnTo>
                  <a:lnTo>
                    <a:pt x="666" y="681"/>
                  </a:lnTo>
                  <a:lnTo>
                    <a:pt x="690" y="672"/>
                  </a:lnTo>
                  <a:lnTo>
                    <a:pt x="699" y="649"/>
                  </a:lnTo>
                  <a:lnTo>
                    <a:pt x="682" y="649"/>
                  </a:lnTo>
                  <a:lnTo>
                    <a:pt x="690" y="625"/>
                  </a:lnTo>
                  <a:lnTo>
                    <a:pt x="682" y="575"/>
                  </a:lnTo>
                  <a:lnTo>
                    <a:pt x="666" y="568"/>
                  </a:lnTo>
                  <a:lnTo>
                    <a:pt x="666" y="544"/>
                  </a:lnTo>
                  <a:lnTo>
                    <a:pt x="674" y="535"/>
                  </a:lnTo>
                  <a:lnTo>
                    <a:pt x="699" y="544"/>
                  </a:lnTo>
                  <a:lnTo>
                    <a:pt x="706" y="528"/>
                  </a:lnTo>
                  <a:lnTo>
                    <a:pt x="690" y="470"/>
                  </a:lnTo>
                  <a:lnTo>
                    <a:pt x="690" y="445"/>
                  </a:lnTo>
                  <a:lnTo>
                    <a:pt x="690" y="413"/>
                  </a:lnTo>
                  <a:lnTo>
                    <a:pt x="739" y="301"/>
                  </a:lnTo>
                  <a:lnTo>
                    <a:pt x="787" y="227"/>
                  </a:lnTo>
                  <a:lnTo>
                    <a:pt x="771" y="202"/>
                  </a:lnTo>
                  <a:lnTo>
                    <a:pt x="731" y="187"/>
                  </a:lnTo>
                  <a:lnTo>
                    <a:pt x="706" y="221"/>
                  </a:lnTo>
                  <a:lnTo>
                    <a:pt x="690" y="211"/>
                  </a:lnTo>
                  <a:lnTo>
                    <a:pt x="650" y="252"/>
                  </a:lnTo>
                  <a:lnTo>
                    <a:pt x="618" y="268"/>
                  </a:lnTo>
                  <a:lnTo>
                    <a:pt x="634" y="227"/>
                  </a:lnTo>
                  <a:lnTo>
                    <a:pt x="666" y="187"/>
                  </a:lnTo>
                  <a:lnTo>
                    <a:pt x="659" y="162"/>
                  </a:lnTo>
                  <a:lnTo>
                    <a:pt x="634" y="171"/>
                  </a:lnTo>
                  <a:lnTo>
                    <a:pt x="634" y="196"/>
                  </a:lnTo>
                  <a:lnTo>
                    <a:pt x="618" y="202"/>
                  </a:lnTo>
                  <a:lnTo>
                    <a:pt x="618" y="162"/>
                  </a:lnTo>
                  <a:lnTo>
                    <a:pt x="553" y="162"/>
                  </a:lnTo>
                  <a:lnTo>
                    <a:pt x="577" y="146"/>
                  </a:lnTo>
                  <a:lnTo>
                    <a:pt x="609" y="155"/>
                  </a:lnTo>
                  <a:lnTo>
                    <a:pt x="659" y="137"/>
                  </a:lnTo>
                  <a:lnTo>
                    <a:pt x="682" y="114"/>
                  </a:lnTo>
                  <a:lnTo>
                    <a:pt x="659" y="90"/>
                  </a:lnTo>
                  <a:lnTo>
                    <a:pt x="634" y="74"/>
                  </a:lnTo>
                  <a:lnTo>
                    <a:pt x="618" y="50"/>
                  </a:lnTo>
                  <a:lnTo>
                    <a:pt x="585" y="16"/>
                  </a:lnTo>
                  <a:lnTo>
                    <a:pt x="479" y="0"/>
                  </a:lnTo>
                  <a:lnTo>
                    <a:pt x="373" y="50"/>
                  </a:lnTo>
                  <a:lnTo>
                    <a:pt x="341" y="90"/>
                  </a:lnTo>
                  <a:lnTo>
                    <a:pt x="333" y="130"/>
                  </a:lnTo>
                  <a:lnTo>
                    <a:pt x="293" y="130"/>
                  </a:lnTo>
                  <a:lnTo>
                    <a:pt x="284" y="171"/>
                  </a:lnTo>
                  <a:lnTo>
                    <a:pt x="244" y="137"/>
                  </a:lnTo>
                  <a:lnTo>
                    <a:pt x="179" y="162"/>
                  </a:lnTo>
                  <a:lnTo>
                    <a:pt x="147" y="196"/>
                  </a:lnTo>
                  <a:lnTo>
                    <a:pt x="155" y="221"/>
                  </a:lnTo>
                  <a:lnTo>
                    <a:pt x="147" y="243"/>
                  </a:lnTo>
                  <a:lnTo>
                    <a:pt x="122" y="243"/>
                  </a:lnTo>
                  <a:lnTo>
                    <a:pt x="82" y="292"/>
                  </a:lnTo>
                  <a:lnTo>
                    <a:pt x="74" y="333"/>
                  </a:lnTo>
                  <a:lnTo>
                    <a:pt x="106" y="333"/>
                  </a:lnTo>
                  <a:lnTo>
                    <a:pt x="115" y="358"/>
                  </a:lnTo>
                  <a:lnTo>
                    <a:pt x="99" y="389"/>
                  </a:lnTo>
                  <a:lnTo>
                    <a:pt x="57" y="405"/>
                  </a:lnTo>
                  <a:lnTo>
                    <a:pt x="9" y="429"/>
                  </a:lnTo>
                  <a:lnTo>
                    <a:pt x="0" y="463"/>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08" name="Freeform 205">
              <a:extLst>
                <a:ext uri="{FF2B5EF4-FFF2-40B4-BE49-F238E27FC236}">
                  <a16:creationId xmlns:a16="http://schemas.microsoft.com/office/drawing/2014/main" id="{AD9ED829-DC3C-B543-AEC8-6514B74F38A6}"/>
                </a:ext>
              </a:extLst>
            </p:cNvPr>
            <p:cNvSpPr>
              <a:spLocks noChangeAspect="1"/>
            </p:cNvSpPr>
            <p:nvPr/>
          </p:nvSpPr>
          <p:spPr bwMode="gray">
            <a:xfrm>
              <a:off x="8089223" y="1799902"/>
              <a:ext cx="132940" cy="174910"/>
            </a:xfrm>
            <a:custGeom>
              <a:avLst/>
              <a:gdLst>
                <a:gd name="T0" fmla="*/ 0 w 75"/>
                <a:gd name="T1" fmla="*/ 99 h 98"/>
                <a:gd name="T2" fmla="*/ 25 w 75"/>
                <a:gd name="T3" fmla="*/ 92 h 98"/>
                <a:gd name="T4" fmla="*/ 50 w 75"/>
                <a:gd name="T5" fmla="*/ 92 h 98"/>
                <a:gd name="T6" fmla="*/ 75 w 75"/>
                <a:gd name="T7" fmla="*/ 73 h 98"/>
                <a:gd name="T8" fmla="*/ 75 w 75"/>
                <a:gd name="T9" fmla="*/ 41 h 98"/>
                <a:gd name="T10" fmla="*/ 41 w 75"/>
                <a:gd name="T11" fmla="*/ 0 h 98"/>
                <a:gd name="T12" fmla="*/ 25 w 75"/>
                <a:gd name="T13" fmla="*/ 16 h 98"/>
                <a:gd name="T14" fmla="*/ 0 w 75"/>
                <a:gd name="T15" fmla="*/ 99 h 9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5" h="98">
                  <a:moveTo>
                    <a:pt x="0" y="97"/>
                  </a:moveTo>
                  <a:lnTo>
                    <a:pt x="25" y="90"/>
                  </a:lnTo>
                  <a:lnTo>
                    <a:pt x="49" y="90"/>
                  </a:lnTo>
                  <a:lnTo>
                    <a:pt x="74" y="72"/>
                  </a:lnTo>
                  <a:lnTo>
                    <a:pt x="74" y="40"/>
                  </a:lnTo>
                  <a:lnTo>
                    <a:pt x="40" y="0"/>
                  </a:lnTo>
                  <a:lnTo>
                    <a:pt x="25" y="16"/>
                  </a:lnTo>
                  <a:lnTo>
                    <a:pt x="0" y="9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09" name="Freeform 206">
              <a:extLst>
                <a:ext uri="{FF2B5EF4-FFF2-40B4-BE49-F238E27FC236}">
                  <a16:creationId xmlns:a16="http://schemas.microsoft.com/office/drawing/2014/main" id="{28EFE34A-966D-A248-9A8B-B4D60C82A8FC}"/>
                </a:ext>
              </a:extLst>
            </p:cNvPr>
            <p:cNvSpPr>
              <a:spLocks noChangeAspect="1"/>
            </p:cNvSpPr>
            <p:nvPr/>
          </p:nvSpPr>
          <p:spPr bwMode="gray">
            <a:xfrm>
              <a:off x="7902057" y="1556778"/>
              <a:ext cx="216903" cy="334077"/>
            </a:xfrm>
            <a:custGeom>
              <a:avLst/>
              <a:gdLst>
                <a:gd name="T0" fmla="*/ 0 w 122"/>
                <a:gd name="T1" fmla="*/ 99 h 188"/>
                <a:gd name="T2" fmla="*/ 8 w 122"/>
                <a:gd name="T3" fmla="*/ 124 h 188"/>
                <a:gd name="T4" fmla="*/ 41 w 122"/>
                <a:gd name="T5" fmla="*/ 139 h 188"/>
                <a:gd name="T6" fmla="*/ 50 w 122"/>
                <a:gd name="T7" fmla="*/ 165 h 188"/>
                <a:gd name="T8" fmla="*/ 100 w 122"/>
                <a:gd name="T9" fmla="*/ 190 h 188"/>
                <a:gd name="T10" fmla="*/ 116 w 122"/>
                <a:gd name="T11" fmla="*/ 180 h 188"/>
                <a:gd name="T12" fmla="*/ 116 w 122"/>
                <a:gd name="T13" fmla="*/ 155 h 188"/>
                <a:gd name="T14" fmla="*/ 123 w 122"/>
                <a:gd name="T15" fmla="*/ 124 h 188"/>
                <a:gd name="T16" fmla="*/ 107 w 122"/>
                <a:gd name="T17" fmla="*/ 99 h 188"/>
                <a:gd name="T18" fmla="*/ 81 w 122"/>
                <a:gd name="T19" fmla="*/ 89 h 188"/>
                <a:gd name="T20" fmla="*/ 81 w 122"/>
                <a:gd name="T21" fmla="*/ 66 h 188"/>
                <a:gd name="T22" fmla="*/ 81 w 122"/>
                <a:gd name="T23" fmla="*/ 41 h 188"/>
                <a:gd name="T24" fmla="*/ 57 w 122"/>
                <a:gd name="T25" fmla="*/ 0 h 188"/>
                <a:gd name="T26" fmla="*/ 34 w 122"/>
                <a:gd name="T27" fmla="*/ 33 h 188"/>
                <a:gd name="T28" fmla="*/ 25 w 122"/>
                <a:gd name="T29" fmla="*/ 66 h 188"/>
                <a:gd name="T30" fmla="*/ 0 w 122"/>
                <a:gd name="T31" fmla="*/ 99 h 18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22" h="188">
                  <a:moveTo>
                    <a:pt x="0" y="97"/>
                  </a:moveTo>
                  <a:lnTo>
                    <a:pt x="8" y="122"/>
                  </a:lnTo>
                  <a:lnTo>
                    <a:pt x="40" y="137"/>
                  </a:lnTo>
                  <a:lnTo>
                    <a:pt x="49" y="162"/>
                  </a:lnTo>
                  <a:lnTo>
                    <a:pt x="98" y="187"/>
                  </a:lnTo>
                  <a:lnTo>
                    <a:pt x="114" y="177"/>
                  </a:lnTo>
                  <a:lnTo>
                    <a:pt x="114" y="153"/>
                  </a:lnTo>
                  <a:lnTo>
                    <a:pt x="121" y="122"/>
                  </a:lnTo>
                  <a:lnTo>
                    <a:pt x="105" y="97"/>
                  </a:lnTo>
                  <a:lnTo>
                    <a:pt x="80" y="88"/>
                  </a:lnTo>
                  <a:lnTo>
                    <a:pt x="80" y="65"/>
                  </a:lnTo>
                  <a:lnTo>
                    <a:pt x="80" y="40"/>
                  </a:lnTo>
                  <a:lnTo>
                    <a:pt x="56" y="0"/>
                  </a:lnTo>
                  <a:lnTo>
                    <a:pt x="33" y="32"/>
                  </a:lnTo>
                  <a:lnTo>
                    <a:pt x="25" y="65"/>
                  </a:lnTo>
                  <a:lnTo>
                    <a:pt x="0" y="9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10" name="Freeform 207">
              <a:extLst>
                <a:ext uri="{FF2B5EF4-FFF2-40B4-BE49-F238E27FC236}">
                  <a16:creationId xmlns:a16="http://schemas.microsoft.com/office/drawing/2014/main" id="{B8C1C87F-B5D8-154B-9B3A-1A7E66A3AB4A}"/>
                </a:ext>
              </a:extLst>
            </p:cNvPr>
            <p:cNvSpPr>
              <a:spLocks noChangeAspect="1"/>
            </p:cNvSpPr>
            <p:nvPr/>
          </p:nvSpPr>
          <p:spPr bwMode="gray">
            <a:xfrm>
              <a:off x="7111412" y="1530541"/>
              <a:ext cx="201160" cy="185404"/>
            </a:xfrm>
            <a:custGeom>
              <a:avLst/>
              <a:gdLst>
                <a:gd name="T0" fmla="*/ 0 w 114"/>
                <a:gd name="T1" fmla="*/ 105 h 104"/>
                <a:gd name="T2" fmla="*/ 25 w 114"/>
                <a:gd name="T3" fmla="*/ 105 h 104"/>
                <a:gd name="T4" fmla="*/ 41 w 114"/>
                <a:gd name="T5" fmla="*/ 82 h 104"/>
                <a:gd name="T6" fmla="*/ 74 w 114"/>
                <a:gd name="T7" fmla="*/ 89 h 104"/>
                <a:gd name="T8" fmla="*/ 82 w 114"/>
                <a:gd name="T9" fmla="*/ 82 h 104"/>
                <a:gd name="T10" fmla="*/ 82 w 114"/>
                <a:gd name="T11" fmla="*/ 48 h 104"/>
                <a:gd name="T12" fmla="*/ 98 w 114"/>
                <a:gd name="T13" fmla="*/ 48 h 104"/>
                <a:gd name="T14" fmla="*/ 114 w 114"/>
                <a:gd name="T15" fmla="*/ 41 h 104"/>
                <a:gd name="T16" fmla="*/ 107 w 114"/>
                <a:gd name="T17" fmla="*/ 0 h 104"/>
                <a:gd name="T18" fmla="*/ 89 w 114"/>
                <a:gd name="T19" fmla="*/ 22 h 104"/>
                <a:gd name="T20" fmla="*/ 82 w 114"/>
                <a:gd name="T21" fmla="*/ 48 h 104"/>
                <a:gd name="T22" fmla="*/ 48 w 114"/>
                <a:gd name="T23" fmla="*/ 56 h 104"/>
                <a:gd name="T24" fmla="*/ 41 w 114"/>
                <a:gd name="T25" fmla="*/ 82 h 104"/>
                <a:gd name="T26" fmla="*/ 16 w 114"/>
                <a:gd name="T27" fmla="*/ 82 h 104"/>
                <a:gd name="T28" fmla="*/ 0 w 114"/>
                <a:gd name="T29" fmla="*/ 105 h 10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14" h="104">
                  <a:moveTo>
                    <a:pt x="0" y="103"/>
                  </a:moveTo>
                  <a:lnTo>
                    <a:pt x="25" y="103"/>
                  </a:lnTo>
                  <a:lnTo>
                    <a:pt x="41" y="80"/>
                  </a:lnTo>
                  <a:lnTo>
                    <a:pt x="73" y="87"/>
                  </a:lnTo>
                  <a:lnTo>
                    <a:pt x="81" y="80"/>
                  </a:lnTo>
                  <a:lnTo>
                    <a:pt x="81" y="47"/>
                  </a:lnTo>
                  <a:lnTo>
                    <a:pt x="97" y="47"/>
                  </a:lnTo>
                  <a:lnTo>
                    <a:pt x="113" y="40"/>
                  </a:lnTo>
                  <a:lnTo>
                    <a:pt x="106" y="0"/>
                  </a:lnTo>
                  <a:lnTo>
                    <a:pt x="88" y="22"/>
                  </a:lnTo>
                  <a:lnTo>
                    <a:pt x="81" y="47"/>
                  </a:lnTo>
                  <a:lnTo>
                    <a:pt x="48" y="55"/>
                  </a:lnTo>
                  <a:lnTo>
                    <a:pt x="41" y="80"/>
                  </a:lnTo>
                  <a:lnTo>
                    <a:pt x="16" y="80"/>
                  </a:lnTo>
                  <a:lnTo>
                    <a:pt x="0" y="103"/>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11" name="Freeform 208">
              <a:extLst>
                <a:ext uri="{FF2B5EF4-FFF2-40B4-BE49-F238E27FC236}">
                  <a16:creationId xmlns:a16="http://schemas.microsoft.com/office/drawing/2014/main" id="{05001454-DBE4-B24B-8D3D-DD6D90FE1171}"/>
                </a:ext>
              </a:extLst>
            </p:cNvPr>
            <p:cNvSpPr>
              <a:spLocks noChangeAspect="1"/>
            </p:cNvSpPr>
            <p:nvPr/>
          </p:nvSpPr>
          <p:spPr bwMode="gray">
            <a:xfrm>
              <a:off x="7067682" y="1486814"/>
              <a:ext cx="101454" cy="157419"/>
            </a:xfrm>
            <a:custGeom>
              <a:avLst/>
              <a:gdLst>
                <a:gd name="T0" fmla="*/ 0 w 57"/>
                <a:gd name="T1" fmla="*/ 81 h 89"/>
                <a:gd name="T2" fmla="*/ 24 w 57"/>
                <a:gd name="T3" fmla="*/ 89 h 89"/>
                <a:gd name="T4" fmla="*/ 57 w 57"/>
                <a:gd name="T5" fmla="*/ 81 h 89"/>
                <a:gd name="T6" fmla="*/ 50 w 57"/>
                <a:gd name="T7" fmla="*/ 66 h 89"/>
                <a:gd name="T8" fmla="*/ 57 w 57"/>
                <a:gd name="T9" fmla="*/ 31 h 89"/>
                <a:gd name="T10" fmla="*/ 57 w 57"/>
                <a:gd name="T11" fmla="*/ 0 h 89"/>
                <a:gd name="T12" fmla="*/ 33 w 57"/>
                <a:gd name="T13" fmla="*/ 25 h 89"/>
                <a:gd name="T14" fmla="*/ 33 w 57"/>
                <a:gd name="T15" fmla="*/ 57 h 89"/>
                <a:gd name="T16" fmla="*/ 7 w 57"/>
                <a:gd name="T17" fmla="*/ 57 h 89"/>
                <a:gd name="T18" fmla="*/ 0 w 57"/>
                <a:gd name="T19" fmla="*/ 81 h 8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89">
                  <a:moveTo>
                    <a:pt x="0" y="80"/>
                  </a:moveTo>
                  <a:lnTo>
                    <a:pt x="24" y="88"/>
                  </a:lnTo>
                  <a:lnTo>
                    <a:pt x="56" y="80"/>
                  </a:lnTo>
                  <a:lnTo>
                    <a:pt x="49" y="65"/>
                  </a:lnTo>
                  <a:lnTo>
                    <a:pt x="56" y="31"/>
                  </a:lnTo>
                  <a:lnTo>
                    <a:pt x="56" y="0"/>
                  </a:lnTo>
                  <a:lnTo>
                    <a:pt x="32" y="25"/>
                  </a:lnTo>
                  <a:lnTo>
                    <a:pt x="32" y="56"/>
                  </a:lnTo>
                  <a:lnTo>
                    <a:pt x="7" y="56"/>
                  </a:lnTo>
                  <a:lnTo>
                    <a:pt x="0" y="8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12" name="Freeform 209">
              <a:extLst>
                <a:ext uri="{FF2B5EF4-FFF2-40B4-BE49-F238E27FC236}">
                  <a16:creationId xmlns:a16="http://schemas.microsoft.com/office/drawing/2014/main" id="{A4EA0696-C9E8-9140-9C93-05A0504C2ACA}"/>
                </a:ext>
              </a:extLst>
            </p:cNvPr>
            <p:cNvSpPr>
              <a:spLocks noChangeAspect="1"/>
            </p:cNvSpPr>
            <p:nvPr/>
          </p:nvSpPr>
          <p:spPr bwMode="gray">
            <a:xfrm>
              <a:off x="7039694" y="1673967"/>
              <a:ext cx="43730" cy="27986"/>
            </a:xfrm>
            <a:custGeom>
              <a:avLst/>
              <a:gdLst>
                <a:gd name="T0" fmla="*/ 0 w 24"/>
                <a:gd name="T1" fmla="*/ 15 h 17"/>
                <a:gd name="T2" fmla="*/ 24 w 24"/>
                <a:gd name="T3" fmla="*/ 15 h 17"/>
                <a:gd name="T4" fmla="*/ 17 w 24"/>
                <a:gd name="T5" fmla="*/ 0 h 17"/>
                <a:gd name="T6" fmla="*/ 0 w 24"/>
                <a:gd name="T7" fmla="*/ 15 h 1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4" h="17">
                  <a:moveTo>
                    <a:pt x="0" y="16"/>
                  </a:moveTo>
                  <a:lnTo>
                    <a:pt x="23" y="16"/>
                  </a:lnTo>
                  <a:lnTo>
                    <a:pt x="16" y="0"/>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13" name="Freeform 210">
              <a:extLst>
                <a:ext uri="{FF2B5EF4-FFF2-40B4-BE49-F238E27FC236}">
                  <a16:creationId xmlns:a16="http://schemas.microsoft.com/office/drawing/2014/main" id="{D684EF0B-24DB-434C-A880-909AC6758012}"/>
                </a:ext>
              </a:extLst>
            </p:cNvPr>
            <p:cNvSpPr>
              <a:spLocks noChangeAspect="1"/>
            </p:cNvSpPr>
            <p:nvPr/>
          </p:nvSpPr>
          <p:spPr bwMode="gray">
            <a:xfrm>
              <a:off x="6852528" y="1614498"/>
              <a:ext cx="146934" cy="117189"/>
            </a:xfrm>
            <a:custGeom>
              <a:avLst/>
              <a:gdLst>
                <a:gd name="T0" fmla="*/ 0 w 83"/>
                <a:gd name="T1" fmla="*/ 24 h 66"/>
                <a:gd name="T2" fmla="*/ 16 w 83"/>
                <a:gd name="T3" fmla="*/ 34 h 66"/>
                <a:gd name="T4" fmla="*/ 32 w 83"/>
                <a:gd name="T5" fmla="*/ 34 h 66"/>
                <a:gd name="T6" fmla="*/ 32 w 83"/>
                <a:gd name="T7" fmla="*/ 57 h 66"/>
                <a:gd name="T8" fmla="*/ 49 w 83"/>
                <a:gd name="T9" fmla="*/ 66 h 66"/>
                <a:gd name="T10" fmla="*/ 66 w 83"/>
                <a:gd name="T11" fmla="*/ 57 h 66"/>
                <a:gd name="T12" fmla="*/ 66 w 83"/>
                <a:gd name="T13" fmla="*/ 41 h 66"/>
                <a:gd name="T14" fmla="*/ 83 w 83"/>
                <a:gd name="T15" fmla="*/ 16 h 66"/>
                <a:gd name="T16" fmla="*/ 73 w 83"/>
                <a:gd name="T17" fmla="*/ 8 h 66"/>
                <a:gd name="T18" fmla="*/ 40 w 83"/>
                <a:gd name="T19" fmla="*/ 24 h 66"/>
                <a:gd name="T20" fmla="*/ 40 w 83"/>
                <a:gd name="T21" fmla="*/ 8 h 66"/>
                <a:gd name="T22" fmla="*/ 32 w 83"/>
                <a:gd name="T23" fmla="*/ 0 h 66"/>
                <a:gd name="T24" fmla="*/ 0 w 83"/>
                <a:gd name="T25" fmla="*/ 24 h 6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66">
                  <a:moveTo>
                    <a:pt x="0" y="24"/>
                  </a:moveTo>
                  <a:lnTo>
                    <a:pt x="16" y="33"/>
                  </a:lnTo>
                  <a:lnTo>
                    <a:pt x="32" y="33"/>
                  </a:lnTo>
                  <a:lnTo>
                    <a:pt x="32" y="56"/>
                  </a:lnTo>
                  <a:lnTo>
                    <a:pt x="48" y="65"/>
                  </a:lnTo>
                  <a:lnTo>
                    <a:pt x="65" y="56"/>
                  </a:lnTo>
                  <a:lnTo>
                    <a:pt x="65" y="40"/>
                  </a:lnTo>
                  <a:lnTo>
                    <a:pt x="82" y="16"/>
                  </a:lnTo>
                  <a:lnTo>
                    <a:pt x="72" y="8"/>
                  </a:lnTo>
                  <a:lnTo>
                    <a:pt x="40" y="24"/>
                  </a:lnTo>
                  <a:lnTo>
                    <a:pt x="40" y="8"/>
                  </a:lnTo>
                  <a:lnTo>
                    <a:pt x="32" y="0"/>
                  </a:lnTo>
                  <a:lnTo>
                    <a:pt x="0" y="24"/>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14" name="Freeform 211">
              <a:extLst>
                <a:ext uri="{FF2B5EF4-FFF2-40B4-BE49-F238E27FC236}">
                  <a16:creationId xmlns:a16="http://schemas.microsoft.com/office/drawing/2014/main" id="{BB968014-FB1B-A34D-9614-7693E623D2CC}"/>
                </a:ext>
              </a:extLst>
            </p:cNvPr>
            <p:cNvSpPr>
              <a:spLocks noChangeAspect="1"/>
            </p:cNvSpPr>
            <p:nvPr/>
          </p:nvSpPr>
          <p:spPr bwMode="gray">
            <a:xfrm>
              <a:off x="6086372" y="1673967"/>
              <a:ext cx="363837" cy="460012"/>
            </a:xfrm>
            <a:custGeom>
              <a:avLst/>
              <a:gdLst>
                <a:gd name="T0" fmla="*/ 0 w 205"/>
                <a:gd name="T1" fmla="*/ 58 h 260"/>
                <a:gd name="T2" fmla="*/ 9 w 205"/>
                <a:gd name="T3" fmla="*/ 123 h 260"/>
                <a:gd name="T4" fmla="*/ 25 w 205"/>
                <a:gd name="T5" fmla="*/ 155 h 260"/>
                <a:gd name="T6" fmla="*/ 51 w 205"/>
                <a:gd name="T7" fmla="*/ 155 h 260"/>
                <a:gd name="T8" fmla="*/ 33 w 205"/>
                <a:gd name="T9" fmla="*/ 171 h 260"/>
                <a:gd name="T10" fmla="*/ 42 w 205"/>
                <a:gd name="T11" fmla="*/ 204 h 260"/>
                <a:gd name="T12" fmla="*/ 76 w 205"/>
                <a:gd name="T13" fmla="*/ 262 h 260"/>
                <a:gd name="T14" fmla="*/ 108 w 205"/>
                <a:gd name="T15" fmla="*/ 146 h 260"/>
                <a:gd name="T16" fmla="*/ 117 w 205"/>
                <a:gd name="T17" fmla="*/ 129 h 260"/>
                <a:gd name="T18" fmla="*/ 123 w 205"/>
                <a:gd name="T19" fmla="*/ 155 h 260"/>
                <a:gd name="T20" fmla="*/ 141 w 205"/>
                <a:gd name="T21" fmla="*/ 171 h 260"/>
                <a:gd name="T22" fmla="*/ 123 w 205"/>
                <a:gd name="T23" fmla="*/ 204 h 260"/>
                <a:gd name="T24" fmla="*/ 148 w 205"/>
                <a:gd name="T25" fmla="*/ 211 h 260"/>
                <a:gd name="T26" fmla="*/ 183 w 205"/>
                <a:gd name="T27" fmla="*/ 188 h 260"/>
                <a:gd name="T28" fmla="*/ 157 w 205"/>
                <a:gd name="T29" fmla="*/ 164 h 260"/>
                <a:gd name="T30" fmla="*/ 132 w 205"/>
                <a:gd name="T31" fmla="*/ 113 h 260"/>
                <a:gd name="T32" fmla="*/ 108 w 205"/>
                <a:gd name="T33" fmla="*/ 98 h 260"/>
                <a:gd name="T34" fmla="*/ 99 w 205"/>
                <a:gd name="T35" fmla="*/ 58 h 260"/>
                <a:gd name="T36" fmla="*/ 132 w 205"/>
                <a:gd name="T37" fmla="*/ 82 h 260"/>
                <a:gd name="T38" fmla="*/ 164 w 205"/>
                <a:gd name="T39" fmla="*/ 98 h 260"/>
                <a:gd name="T40" fmla="*/ 190 w 205"/>
                <a:gd name="T41" fmla="*/ 73 h 260"/>
                <a:gd name="T42" fmla="*/ 207 w 205"/>
                <a:gd name="T43" fmla="*/ 40 h 260"/>
                <a:gd name="T44" fmla="*/ 207 w 205"/>
                <a:gd name="T45" fmla="*/ 23 h 260"/>
                <a:gd name="T46" fmla="*/ 157 w 205"/>
                <a:gd name="T47" fmla="*/ 0 h 260"/>
                <a:gd name="T48" fmla="*/ 132 w 205"/>
                <a:gd name="T49" fmla="*/ 23 h 260"/>
                <a:gd name="T50" fmla="*/ 117 w 205"/>
                <a:gd name="T51" fmla="*/ 0 h 260"/>
                <a:gd name="T52" fmla="*/ 91 w 205"/>
                <a:gd name="T53" fmla="*/ 15 h 260"/>
                <a:gd name="T54" fmla="*/ 91 w 205"/>
                <a:gd name="T55" fmla="*/ 40 h 260"/>
                <a:gd name="T56" fmla="*/ 66 w 205"/>
                <a:gd name="T57" fmla="*/ 32 h 260"/>
                <a:gd name="T58" fmla="*/ 59 w 205"/>
                <a:gd name="T59" fmla="*/ 58 h 260"/>
                <a:gd name="T60" fmla="*/ 33 w 205"/>
                <a:gd name="T61" fmla="*/ 49 h 260"/>
                <a:gd name="T62" fmla="*/ 0 w 205"/>
                <a:gd name="T63" fmla="*/ 58 h 2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05" h="260">
                  <a:moveTo>
                    <a:pt x="0" y="57"/>
                  </a:moveTo>
                  <a:lnTo>
                    <a:pt x="9" y="122"/>
                  </a:lnTo>
                  <a:lnTo>
                    <a:pt x="25" y="153"/>
                  </a:lnTo>
                  <a:lnTo>
                    <a:pt x="50" y="153"/>
                  </a:lnTo>
                  <a:lnTo>
                    <a:pt x="33" y="169"/>
                  </a:lnTo>
                  <a:lnTo>
                    <a:pt x="41" y="202"/>
                  </a:lnTo>
                  <a:lnTo>
                    <a:pt x="75" y="259"/>
                  </a:lnTo>
                  <a:lnTo>
                    <a:pt x="106" y="144"/>
                  </a:lnTo>
                  <a:lnTo>
                    <a:pt x="115" y="128"/>
                  </a:lnTo>
                  <a:lnTo>
                    <a:pt x="121" y="153"/>
                  </a:lnTo>
                  <a:lnTo>
                    <a:pt x="139" y="169"/>
                  </a:lnTo>
                  <a:lnTo>
                    <a:pt x="121" y="202"/>
                  </a:lnTo>
                  <a:lnTo>
                    <a:pt x="146" y="209"/>
                  </a:lnTo>
                  <a:lnTo>
                    <a:pt x="180" y="186"/>
                  </a:lnTo>
                  <a:lnTo>
                    <a:pt x="155" y="162"/>
                  </a:lnTo>
                  <a:lnTo>
                    <a:pt x="130" y="112"/>
                  </a:lnTo>
                  <a:lnTo>
                    <a:pt x="106" y="97"/>
                  </a:lnTo>
                  <a:lnTo>
                    <a:pt x="98" y="57"/>
                  </a:lnTo>
                  <a:lnTo>
                    <a:pt x="130" y="81"/>
                  </a:lnTo>
                  <a:lnTo>
                    <a:pt x="162" y="97"/>
                  </a:lnTo>
                  <a:lnTo>
                    <a:pt x="187" y="72"/>
                  </a:lnTo>
                  <a:lnTo>
                    <a:pt x="204" y="40"/>
                  </a:lnTo>
                  <a:lnTo>
                    <a:pt x="204" y="23"/>
                  </a:lnTo>
                  <a:lnTo>
                    <a:pt x="155" y="0"/>
                  </a:lnTo>
                  <a:lnTo>
                    <a:pt x="130" y="23"/>
                  </a:lnTo>
                  <a:lnTo>
                    <a:pt x="115" y="0"/>
                  </a:lnTo>
                  <a:lnTo>
                    <a:pt x="90" y="15"/>
                  </a:lnTo>
                  <a:lnTo>
                    <a:pt x="90" y="40"/>
                  </a:lnTo>
                  <a:lnTo>
                    <a:pt x="65" y="32"/>
                  </a:lnTo>
                  <a:lnTo>
                    <a:pt x="58" y="57"/>
                  </a:lnTo>
                  <a:lnTo>
                    <a:pt x="33" y="48"/>
                  </a:lnTo>
                  <a:lnTo>
                    <a:pt x="0" y="5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15" name="Freeform 212">
              <a:extLst>
                <a:ext uri="{FF2B5EF4-FFF2-40B4-BE49-F238E27FC236}">
                  <a16:creationId xmlns:a16="http://schemas.microsoft.com/office/drawing/2014/main" id="{0341F802-42F2-364A-9D53-605B3FDD9434}"/>
                </a:ext>
              </a:extLst>
            </p:cNvPr>
            <p:cNvSpPr>
              <a:spLocks noChangeAspect="1"/>
            </p:cNvSpPr>
            <p:nvPr/>
          </p:nvSpPr>
          <p:spPr bwMode="gray">
            <a:xfrm>
              <a:off x="3640969" y="2219685"/>
              <a:ext cx="73467" cy="71713"/>
            </a:xfrm>
            <a:custGeom>
              <a:avLst/>
              <a:gdLst>
                <a:gd name="T0" fmla="*/ 0 w 41"/>
                <a:gd name="T1" fmla="*/ 23 h 41"/>
                <a:gd name="T2" fmla="*/ 41 w 41"/>
                <a:gd name="T3" fmla="*/ 40 h 41"/>
                <a:gd name="T4" fmla="*/ 41 w 41"/>
                <a:gd name="T5" fmla="*/ 16 h 41"/>
                <a:gd name="T6" fmla="*/ 24 w 41"/>
                <a:gd name="T7" fmla="*/ 0 h 41"/>
                <a:gd name="T8" fmla="*/ 16 w 41"/>
                <a:gd name="T9" fmla="*/ 0 h 41"/>
                <a:gd name="T10" fmla="*/ 0 w 41"/>
                <a:gd name="T11" fmla="*/ 23 h 4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1" h="41">
                  <a:moveTo>
                    <a:pt x="0" y="23"/>
                  </a:moveTo>
                  <a:lnTo>
                    <a:pt x="40" y="40"/>
                  </a:lnTo>
                  <a:lnTo>
                    <a:pt x="40" y="16"/>
                  </a:lnTo>
                  <a:lnTo>
                    <a:pt x="23" y="0"/>
                  </a:lnTo>
                  <a:lnTo>
                    <a:pt x="16" y="0"/>
                  </a:lnTo>
                  <a:lnTo>
                    <a:pt x="0" y="23"/>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16" name="Freeform 213">
              <a:extLst>
                <a:ext uri="{FF2B5EF4-FFF2-40B4-BE49-F238E27FC236}">
                  <a16:creationId xmlns:a16="http://schemas.microsoft.com/office/drawing/2014/main" id="{D80CEA46-E08F-2D4C-B1A2-7BEEED92880F}"/>
                </a:ext>
              </a:extLst>
            </p:cNvPr>
            <p:cNvSpPr>
              <a:spLocks noChangeAspect="1"/>
            </p:cNvSpPr>
            <p:nvPr/>
          </p:nvSpPr>
          <p:spPr bwMode="gray">
            <a:xfrm>
              <a:off x="3654962" y="2074510"/>
              <a:ext cx="377831" cy="246622"/>
            </a:xfrm>
            <a:custGeom>
              <a:avLst/>
              <a:gdLst>
                <a:gd name="T0" fmla="*/ 0 w 212"/>
                <a:gd name="T1" fmla="*/ 0 h 138"/>
                <a:gd name="T2" fmla="*/ 0 w 212"/>
                <a:gd name="T3" fmla="*/ 16 h 138"/>
                <a:gd name="T4" fmla="*/ 15 w 212"/>
                <a:gd name="T5" fmla="*/ 41 h 138"/>
                <a:gd name="T6" fmla="*/ 33 w 212"/>
                <a:gd name="T7" fmla="*/ 41 h 138"/>
                <a:gd name="T8" fmla="*/ 50 w 212"/>
                <a:gd name="T9" fmla="*/ 48 h 138"/>
                <a:gd name="T10" fmla="*/ 50 w 212"/>
                <a:gd name="T11" fmla="*/ 124 h 138"/>
                <a:gd name="T12" fmla="*/ 122 w 212"/>
                <a:gd name="T13" fmla="*/ 140 h 138"/>
                <a:gd name="T14" fmla="*/ 148 w 212"/>
                <a:gd name="T15" fmla="*/ 140 h 138"/>
                <a:gd name="T16" fmla="*/ 164 w 212"/>
                <a:gd name="T17" fmla="*/ 124 h 138"/>
                <a:gd name="T18" fmla="*/ 182 w 212"/>
                <a:gd name="T19" fmla="*/ 132 h 138"/>
                <a:gd name="T20" fmla="*/ 206 w 212"/>
                <a:gd name="T21" fmla="*/ 124 h 138"/>
                <a:gd name="T22" fmla="*/ 215 w 212"/>
                <a:gd name="T23" fmla="*/ 83 h 138"/>
                <a:gd name="T24" fmla="*/ 190 w 212"/>
                <a:gd name="T25" fmla="*/ 74 h 138"/>
                <a:gd name="T26" fmla="*/ 148 w 212"/>
                <a:gd name="T27" fmla="*/ 64 h 138"/>
                <a:gd name="T28" fmla="*/ 122 w 212"/>
                <a:gd name="T29" fmla="*/ 83 h 138"/>
                <a:gd name="T30" fmla="*/ 98 w 212"/>
                <a:gd name="T31" fmla="*/ 74 h 138"/>
                <a:gd name="T32" fmla="*/ 74 w 212"/>
                <a:gd name="T33" fmla="*/ 57 h 138"/>
                <a:gd name="T34" fmla="*/ 82 w 212"/>
                <a:gd name="T35" fmla="*/ 48 h 138"/>
                <a:gd name="T36" fmla="*/ 65 w 212"/>
                <a:gd name="T37" fmla="*/ 24 h 138"/>
                <a:gd name="T38" fmla="*/ 41 w 212"/>
                <a:gd name="T39" fmla="*/ 24 h 138"/>
                <a:gd name="T40" fmla="*/ 24 w 212"/>
                <a:gd name="T41" fmla="*/ 7 h 138"/>
                <a:gd name="T42" fmla="*/ 0 w 212"/>
                <a:gd name="T43" fmla="*/ 0 h 1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12" h="138">
                  <a:moveTo>
                    <a:pt x="0" y="0"/>
                  </a:moveTo>
                  <a:lnTo>
                    <a:pt x="0" y="16"/>
                  </a:lnTo>
                  <a:lnTo>
                    <a:pt x="15" y="40"/>
                  </a:lnTo>
                  <a:lnTo>
                    <a:pt x="32" y="40"/>
                  </a:lnTo>
                  <a:lnTo>
                    <a:pt x="49" y="47"/>
                  </a:lnTo>
                  <a:lnTo>
                    <a:pt x="49" y="121"/>
                  </a:lnTo>
                  <a:lnTo>
                    <a:pt x="120" y="137"/>
                  </a:lnTo>
                  <a:lnTo>
                    <a:pt x="145" y="137"/>
                  </a:lnTo>
                  <a:lnTo>
                    <a:pt x="161" y="121"/>
                  </a:lnTo>
                  <a:lnTo>
                    <a:pt x="179" y="129"/>
                  </a:lnTo>
                  <a:lnTo>
                    <a:pt x="202" y="121"/>
                  </a:lnTo>
                  <a:lnTo>
                    <a:pt x="211" y="81"/>
                  </a:lnTo>
                  <a:lnTo>
                    <a:pt x="186" y="72"/>
                  </a:lnTo>
                  <a:lnTo>
                    <a:pt x="145" y="63"/>
                  </a:lnTo>
                  <a:lnTo>
                    <a:pt x="120" y="81"/>
                  </a:lnTo>
                  <a:lnTo>
                    <a:pt x="96" y="72"/>
                  </a:lnTo>
                  <a:lnTo>
                    <a:pt x="73" y="56"/>
                  </a:lnTo>
                  <a:lnTo>
                    <a:pt x="80" y="47"/>
                  </a:lnTo>
                  <a:lnTo>
                    <a:pt x="64" y="23"/>
                  </a:lnTo>
                  <a:lnTo>
                    <a:pt x="40" y="23"/>
                  </a:lnTo>
                  <a:lnTo>
                    <a:pt x="24" y="7"/>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17" name="Freeform 214">
              <a:extLst>
                <a:ext uri="{FF2B5EF4-FFF2-40B4-BE49-F238E27FC236}">
                  <a16:creationId xmlns:a16="http://schemas.microsoft.com/office/drawing/2014/main" id="{9027C182-7845-7549-A7C7-0BF52F79EE90}"/>
                </a:ext>
              </a:extLst>
            </p:cNvPr>
            <p:cNvSpPr>
              <a:spLocks noChangeAspect="1"/>
            </p:cNvSpPr>
            <p:nvPr/>
          </p:nvSpPr>
          <p:spPr bwMode="gray">
            <a:xfrm>
              <a:off x="3681201" y="1556778"/>
              <a:ext cx="206407" cy="405790"/>
            </a:xfrm>
            <a:custGeom>
              <a:avLst/>
              <a:gdLst>
                <a:gd name="T0" fmla="*/ 0 w 115"/>
                <a:gd name="T1" fmla="*/ 99 h 228"/>
                <a:gd name="T2" fmla="*/ 26 w 115"/>
                <a:gd name="T3" fmla="*/ 149 h 228"/>
                <a:gd name="T4" fmla="*/ 17 w 115"/>
                <a:gd name="T5" fmla="*/ 172 h 228"/>
                <a:gd name="T6" fmla="*/ 17 w 115"/>
                <a:gd name="T7" fmla="*/ 206 h 228"/>
                <a:gd name="T8" fmla="*/ 35 w 115"/>
                <a:gd name="T9" fmla="*/ 231 h 228"/>
                <a:gd name="T10" fmla="*/ 76 w 115"/>
                <a:gd name="T11" fmla="*/ 231 h 228"/>
                <a:gd name="T12" fmla="*/ 102 w 115"/>
                <a:gd name="T13" fmla="*/ 172 h 228"/>
                <a:gd name="T14" fmla="*/ 117 w 115"/>
                <a:gd name="T15" fmla="*/ 156 h 228"/>
                <a:gd name="T16" fmla="*/ 117 w 115"/>
                <a:gd name="T17" fmla="*/ 130 h 228"/>
                <a:gd name="T18" fmla="*/ 92 w 115"/>
                <a:gd name="T19" fmla="*/ 124 h 228"/>
                <a:gd name="T20" fmla="*/ 102 w 115"/>
                <a:gd name="T21" fmla="*/ 90 h 228"/>
                <a:gd name="T22" fmla="*/ 92 w 115"/>
                <a:gd name="T23" fmla="*/ 66 h 228"/>
                <a:gd name="T24" fmla="*/ 60 w 115"/>
                <a:gd name="T25" fmla="*/ 66 h 228"/>
                <a:gd name="T26" fmla="*/ 41 w 115"/>
                <a:gd name="T27" fmla="*/ 41 h 228"/>
                <a:gd name="T28" fmla="*/ 35 w 115"/>
                <a:gd name="T29" fmla="*/ 0 h 228"/>
                <a:gd name="T30" fmla="*/ 17 w 115"/>
                <a:gd name="T31" fmla="*/ 0 h 228"/>
                <a:gd name="T32" fmla="*/ 17 w 115"/>
                <a:gd name="T33" fmla="*/ 41 h 228"/>
                <a:gd name="T34" fmla="*/ 0 w 115"/>
                <a:gd name="T35" fmla="*/ 66 h 228"/>
                <a:gd name="T36" fmla="*/ 0 w 115"/>
                <a:gd name="T37" fmla="*/ 99 h 22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15" h="228">
                  <a:moveTo>
                    <a:pt x="0" y="97"/>
                  </a:moveTo>
                  <a:lnTo>
                    <a:pt x="25" y="146"/>
                  </a:lnTo>
                  <a:lnTo>
                    <a:pt x="17" y="169"/>
                  </a:lnTo>
                  <a:lnTo>
                    <a:pt x="17" y="202"/>
                  </a:lnTo>
                  <a:lnTo>
                    <a:pt x="34" y="227"/>
                  </a:lnTo>
                  <a:lnTo>
                    <a:pt x="74" y="227"/>
                  </a:lnTo>
                  <a:lnTo>
                    <a:pt x="99" y="169"/>
                  </a:lnTo>
                  <a:lnTo>
                    <a:pt x="114" y="153"/>
                  </a:lnTo>
                  <a:lnTo>
                    <a:pt x="114" y="128"/>
                  </a:lnTo>
                  <a:lnTo>
                    <a:pt x="90" y="122"/>
                  </a:lnTo>
                  <a:lnTo>
                    <a:pt x="99" y="88"/>
                  </a:lnTo>
                  <a:lnTo>
                    <a:pt x="90" y="65"/>
                  </a:lnTo>
                  <a:lnTo>
                    <a:pt x="58" y="65"/>
                  </a:lnTo>
                  <a:lnTo>
                    <a:pt x="40" y="40"/>
                  </a:lnTo>
                  <a:lnTo>
                    <a:pt x="34" y="0"/>
                  </a:lnTo>
                  <a:lnTo>
                    <a:pt x="17" y="0"/>
                  </a:lnTo>
                  <a:lnTo>
                    <a:pt x="17" y="40"/>
                  </a:lnTo>
                  <a:lnTo>
                    <a:pt x="0" y="65"/>
                  </a:lnTo>
                  <a:lnTo>
                    <a:pt x="0" y="9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18" name="Freeform 215">
              <a:extLst>
                <a:ext uri="{FF2B5EF4-FFF2-40B4-BE49-F238E27FC236}">
                  <a16:creationId xmlns:a16="http://schemas.microsoft.com/office/drawing/2014/main" id="{ED792F6B-853D-4F4B-90E1-4E4B8A3F94F7}"/>
                </a:ext>
              </a:extLst>
            </p:cNvPr>
            <p:cNvSpPr>
              <a:spLocks noChangeAspect="1"/>
            </p:cNvSpPr>
            <p:nvPr/>
          </p:nvSpPr>
          <p:spPr bwMode="gray">
            <a:xfrm>
              <a:off x="3786154" y="1254184"/>
              <a:ext cx="662953" cy="907781"/>
            </a:xfrm>
            <a:custGeom>
              <a:avLst/>
              <a:gdLst>
                <a:gd name="T0" fmla="*/ 0 w 374"/>
                <a:gd name="T1" fmla="*/ 158 h 511"/>
                <a:gd name="T2" fmla="*/ 7 w 374"/>
                <a:gd name="T3" fmla="*/ 199 h 511"/>
                <a:gd name="T4" fmla="*/ 23 w 374"/>
                <a:gd name="T5" fmla="*/ 222 h 511"/>
                <a:gd name="T6" fmla="*/ 67 w 374"/>
                <a:gd name="T7" fmla="*/ 222 h 511"/>
                <a:gd name="T8" fmla="*/ 89 w 374"/>
                <a:gd name="T9" fmla="*/ 214 h 511"/>
                <a:gd name="T10" fmla="*/ 164 w 374"/>
                <a:gd name="T11" fmla="*/ 206 h 511"/>
                <a:gd name="T12" fmla="*/ 140 w 374"/>
                <a:gd name="T13" fmla="*/ 222 h 511"/>
                <a:gd name="T14" fmla="*/ 98 w 374"/>
                <a:gd name="T15" fmla="*/ 240 h 511"/>
                <a:gd name="T16" fmla="*/ 89 w 374"/>
                <a:gd name="T17" fmla="*/ 255 h 511"/>
                <a:gd name="T18" fmla="*/ 57 w 374"/>
                <a:gd name="T19" fmla="*/ 240 h 511"/>
                <a:gd name="T20" fmla="*/ 48 w 374"/>
                <a:gd name="T21" fmla="*/ 280 h 511"/>
                <a:gd name="T22" fmla="*/ 67 w 374"/>
                <a:gd name="T23" fmla="*/ 298 h 511"/>
                <a:gd name="T24" fmla="*/ 73 w 374"/>
                <a:gd name="T25" fmla="*/ 353 h 511"/>
                <a:gd name="T26" fmla="*/ 57 w 374"/>
                <a:gd name="T27" fmla="*/ 364 h 511"/>
                <a:gd name="T28" fmla="*/ 32 w 374"/>
                <a:gd name="T29" fmla="*/ 404 h 511"/>
                <a:gd name="T30" fmla="*/ 67 w 374"/>
                <a:gd name="T31" fmla="*/ 411 h 511"/>
                <a:gd name="T32" fmla="*/ 32 w 374"/>
                <a:gd name="T33" fmla="*/ 419 h 511"/>
                <a:gd name="T34" fmla="*/ 32 w 374"/>
                <a:gd name="T35" fmla="*/ 445 h 511"/>
                <a:gd name="T36" fmla="*/ 42 w 374"/>
                <a:gd name="T37" fmla="*/ 452 h 511"/>
                <a:gd name="T38" fmla="*/ 7 w 374"/>
                <a:gd name="T39" fmla="*/ 477 h 511"/>
                <a:gd name="T40" fmla="*/ 7 w 374"/>
                <a:gd name="T41" fmla="*/ 503 h 511"/>
                <a:gd name="T42" fmla="*/ 67 w 374"/>
                <a:gd name="T43" fmla="*/ 511 h 511"/>
                <a:gd name="T44" fmla="*/ 82 w 374"/>
                <a:gd name="T45" fmla="*/ 503 h 511"/>
                <a:gd name="T46" fmla="*/ 98 w 374"/>
                <a:gd name="T47" fmla="*/ 511 h 511"/>
                <a:gd name="T48" fmla="*/ 115 w 374"/>
                <a:gd name="T49" fmla="*/ 503 h 511"/>
                <a:gd name="T50" fmla="*/ 123 w 374"/>
                <a:gd name="T51" fmla="*/ 518 h 511"/>
                <a:gd name="T52" fmla="*/ 148 w 374"/>
                <a:gd name="T53" fmla="*/ 503 h 511"/>
                <a:gd name="T54" fmla="*/ 164 w 374"/>
                <a:gd name="T55" fmla="*/ 477 h 511"/>
                <a:gd name="T56" fmla="*/ 148 w 374"/>
                <a:gd name="T57" fmla="*/ 452 h 511"/>
                <a:gd name="T58" fmla="*/ 164 w 374"/>
                <a:gd name="T59" fmla="*/ 437 h 511"/>
                <a:gd name="T60" fmla="*/ 164 w 374"/>
                <a:gd name="T61" fmla="*/ 411 h 511"/>
                <a:gd name="T62" fmla="*/ 188 w 374"/>
                <a:gd name="T63" fmla="*/ 411 h 511"/>
                <a:gd name="T64" fmla="*/ 212 w 374"/>
                <a:gd name="T65" fmla="*/ 313 h 511"/>
                <a:gd name="T66" fmla="*/ 246 w 374"/>
                <a:gd name="T67" fmla="*/ 298 h 511"/>
                <a:gd name="T68" fmla="*/ 279 w 374"/>
                <a:gd name="T69" fmla="*/ 231 h 511"/>
                <a:gd name="T70" fmla="*/ 337 w 374"/>
                <a:gd name="T71" fmla="*/ 158 h 511"/>
                <a:gd name="T72" fmla="*/ 337 w 374"/>
                <a:gd name="T73" fmla="*/ 139 h 511"/>
                <a:gd name="T74" fmla="*/ 378 w 374"/>
                <a:gd name="T75" fmla="*/ 91 h 511"/>
                <a:gd name="T76" fmla="*/ 378 w 374"/>
                <a:gd name="T77" fmla="*/ 66 h 511"/>
                <a:gd name="T78" fmla="*/ 354 w 374"/>
                <a:gd name="T79" fmla="*/ 58 h 511"/>
                <a:gd name="T80" fmla="*/ 337 w 374"/>
                <a:gd name="T81" fmla="*/ 25 h 511"/>
                <a:gd name="T82" fmla="*/ 272 w 374"/>
                <a:gd name="T83" fmla="*/ 0 h 511"/>
                <a:gd name="T84" fmla="*/ 230 w 374"/>
                <a:gd name="T85" fmla="*/ 0 h 511"/>
                <a:gd name="T86" fmla="*/ 206 w 374"/>
                <a:gd name="T87" fmla="*/ 9 h 511"/>
                <a:gd name="T88" fmla="*/ 171 w 374"/>
                <a:gd name="T89" fmla="*/ 0 h 511"/>
                <a:gd name="T90" fmla="*/ 123 w 374"/>
                <a:gd name="T91" fmla="*/ 17 h 511"/>
                <a:gd name="T92" fmla="*/ 98 w 374"/>
                <a:gd name="T93" fmla="*/ 50 h 511"/>
                <a:gd name="T94" fmla="*/ 48 w 374"/>
                <a:gd name="T95" fmla="*/ 91 h 511"/>
                <a:gd name="T96" fmla="*/ 48 w 374"/>
                <a:gd name="T97" fmla="*/ 115 h 511"/>
                <a:gd name="T98" fmla="*/ 16 w 374"/>
                <a:gd name="T99" fmla="*/ 115 h 511"/>
                <a:gd name="T100" fmla="*/ 0 w 374"/>
                <a:gd name="T101" fmla="*/ 158 h 511"/>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74" h="511">
                  <a:moveTo>
                    <a:pt x="0" y="156"/>
                  </a:moveTo>
                  <a:lnTo>
                    <a:pt x="7" y="196"/>
                  </a:lnTo>
                  <a:lnTo>
                    <a:pt x="23" y="219"/>
                  </a:lnTo>
                  <a:lnTo>
                    <a:pt x="66" y="219"/>
                  </a:lnTo>
                  <a:lnTo>
                    <a:pt x="88" y="211"/>
                  </a:lnTo>
                  <a:lnTo>
                    <a:pt x="162" y="203"/>
                  </a:lnTo>
                  <a:lnTo>
                    <a:pt x="138" y="219"/>
                  </a:lnTo>
                  <a:lnTo>
                    <a:pt x="97" y="236"/>
                  </a:lnTo>
                  <a:lnTo>
                    <a:pt x="88" y="251"/>
                  </a:lnTo>
                  <a:lnTo>
                    <a:pt x="56" y="236"/>
                  </a:lnTo>
                  <a:lnTo>
                    <a:pt x="47" y="276"/>
                  </a:lnTo>
                  <a:lnTo>
                    <a:pt x="66" y="293"/>
                  </a:lnTo>
                  <a:lnTo>
                    <a:pt x="72" y="348"/>
                  </a:lnTo>
                  <a:lnTo>
                    <a:pt x="56" y="358"/>
                  </a:lnTo>
                  <a:lnTo>
                    <a:pt x="32" y="398"/>
                  </a:lnTo>
                  <a:lnTo>
                    <a:pt x="66" y="405"/>
                  </a:lnTo>
                  <a:lnTo>
                    <a:pt x="32" y="413"/>
                  </a:lnTo>
                  <a:lnTo>
                    <a:pt x="32" y="438"/>
                  </a:lnTo>
                  <a:lnTo>
                    <a:pt x="41" y="445"/>
                  </a:lnTo>
                  <a:lnTo>
                    <a:pt x="7" y="470"/>
                  </a:lnTo>
                  <a:lnTo>
                    <a:pt x="7" y="495"/>
                  </a:lnTo>
                  <a:lnTo>
                    <a:pt x="66" y="503"/>
                  </a:lnTo>
                  <a:lnTo>
                    <a:pt x="81" y="495"/>
                  </a:lnTo>
                  <a:lnTo>
                    <a:pt x="97" y="503"/>
                  </a:lnTo>
                  <a:lnTo>
                    <a:pt x="113" y="495"/>
                  </a:lnTo>
                  <a:lnTo>
                    <a:pt x="121" y="510"/>
                  </a:lnTo>
                  <a:lnTo>
                    <a:pt x="146" y="495"/>
                  </a:lnTo>
                  <a:lnTo>
                    <a:pt x="162" y="470"/>
                  </a:lnTo>
                  <a:lnTo>
                    <a:pt x="146" y="445"/>
                  </a:lnTo>
                  <a:lnTo>
                    <a:pt x="162" y="430"/>
                  </a:lnTo>
                  <a:lnTo>
                    <a:pt x="162" y="405"/>
                  </a:lnTo>
                  <a:lnTo>
                    <a:pt x="186" y="405"/>
                  </a:lnTo>
                  <a:lnTo>
                    <a:pt x="209" y="308"/>
                  </a:lnTo>
                  <a:lnTo>
                    <a:pt x="243" y="293"/>
                  </a:lnTo>
                  <a:lnTo>
                    <a:pt x="275" y="227"/>
                  </a:lnTo>
                  <a:lnTo>
                    <a:pt x="333" y="156"/>
                  </a:lnTo>
                  <a:lnTo>
                    <a:pt x="333" y="137"/>
                  </a:lnTo>
                  <a:lnTo>
                    <a:pt x="373" y="90"/>
                  </a:lnTo>
                  <a:lnTo>
                    <a:pt x="373" y="65"/>
                  </a:lnTo>
                  <a:lnTo>
                    <a:pt x="349" y="57"/>
                  </a:lnTo>
                  <a:lnTo>
                    <a:pt x="333" y="25"/>
                  </a:lnTo>
                  <a:lnTo>
                    <a:pt x="268" y="0"/>
                  </a:lnTo>
                  <a:lnTo>
                    <a:pt x="227" y="0"/>
                  </a:lnTo>
                  <a:lnTo>
                    <a:pt x="203" y="9"/>
                  </a:lnTo>
                  <a:lnTo>
                    <a:pt x="169" y="0"/>
                  </a:lnTo>
                  <a:lnTo>
                    <a:pt x="121" y="17"/>
                  </a:lnTo>
                  <a:lnTo>
                    <a:pt x="97" y="49"/>
                  </a:lnTo>
                  <a:lnTo>
                    <a:pt x="47" y="90"/>
                  </a:lnTo>
                  <a:lnTo>
                    <a:pt x="47" y="113"/>
                  </a:lnTo>
                  <a:lnTo>
                    <a:pt x="16" y="113"/>
                  </a:lnTo>
                  <a:lnTo>
                    <a:pt x="0" y="15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19" name="Freeform 216">
              <a:extLst>
                <a:ext uri="{FF2B5EF4-FFF2-40B4-BE49-F238E27FC236}">
                  <a16:creationId xmlns:a16="http://schemas.microsoft.com/office/drawing/2014/main" id="{2B96A2D3-1F6F-584F-B2AE-BAAC7D656FC8}"/>
                </a:ext>
              </a:extLst>
            </p:cNvPr>
            <p:cNvSpPr>
              <a:spLocks noChangeAspect="1"/>
            </p:cNvSpPr>
            <p:nvPr/>
          </p:nvSpPr>
          <p:spPr bwMode="gray">
            <a:xfrm>
              <a:off x="3424066" y="1817393"/>
              <a:ext cx="246639" cy="187153"/>
            </a:xfrm>
            <a:custGeom>
              <a:avLst/>
              <a:gdLst>
                <a:gd name="T0" fmla="*/ 0 w 140"/>
                <a:gd name="T1" fmla="*/ 7 h 106"/>
                <a:gd name="T2" fmla="*/ 0 w 140"/>
                <a:gd name="T3" fmla="*/ 23 h 106"/>
                <a:gd name="T4" fmla="*/ 24 w 140"/>
                <a:gd name="T5" fmla="*/ 31 h 106"/>
                <a:gd name="T6" fmla="*/ 18 w 140"/>
                <a:gd name="T7" fmla="*/ 57 h 106"/>
                <a:gd name="T8" fmla="*/ 24 w 140"/>
                <a:gd name="T9" fmla="*/ 73 h 106"/>
                <a:gd name="T10" fmla="*/ 65 w 140"/>
                <a:gd name="T11" fmla="*/ 82 h 106"/>
                <a:gd name="T12" fmla="*/ 84 w 140"/>
                <a:gd name="T13" fmla="*/ 106 h 106"/>
                <a:gd name="T14" fmla="*/ 99 w 140"/>
                <a:gd name="T15" fmla="*/ 89 h 106"/>
                <a:gd name="T16" fmla="*/ 132 w 140"/>
                <a:gd name="T17" fmla="*/ 89 h 106"/>
                <a:gd name="T18" fmla="*/ 140 w 140"/>
                <a:gd name="T19" fmla="*/ 73 h 106"/>
                <a:gd name="T20" fmla="*/ 132 w 140"/>
                <a:gd name="T21" fmla="*/ 57 h 106"/>
                <a:gd name="T22" fmla="*/ 107 w 140"/>
                <a:gd name="T23" fmla="*/ 31 h 106"/>
                <a:gd name="T24" fmla="*/ 99 w 140"/>
                <a:gd name="T25" fmla="*/ 82 h 106"/>
                <a:gd name="T26" fmla="*/ 84 w 140"/>
                <a:gd name="T27" fmla="*/ 82 h 106"/>
                <a:gd name="T28" fmla="*/ 84 w 140"/>
                <a:gd name="T29" fmla="*/ 31 h 106"/>
                <a:gd name="T30" fmla="*/ 65 w 140"/>
                <a:gd name="T31" fmla="*/ 7 h 106"/>
                <a:gd name="T32" fmla="*/ 9 w 140"/>
                <a:gd name="T33" fmla="*/ 0 h 106"/>
                <a:gd name="T34" fmla="*/ 0 w 140"/>
                <a:gd name="T35" fmla="*/ 7 h 10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40" h="106">
                  <a:moveTo>
                    <a:pt x="0" y="7"/>
                  </a:moveTo>
                  <a:lnTo>
                    <a:pt x="0" y="23"/>
                  </a:lnTo>
                  <a:lnTo>
                    <a:pt x="24" y="31"/>
                  </a:lnTo>
                  <a:lnTo>
                    <a:pt x="18" y="56"/>
                  </a:lnTo>
                  <a:lnTo>
                    <a:pt x="24" y="72"/>
                  </a:lnTo>
                  <a:lnTo>
                    <a:pt x="65" y="81"/>
                  </a:lnTo>
                  <a:lnTo>
                    <a:pt x="83" y="105"/>
                  </a:lnTo>
                  <a:lnTo>
                    <a:pt x="98" y="88"/>
                  </a:lnTo>
                  <a:lnTo>
                    <a:pt x="131" y="88"/>
                  </a:lnTo>
                  <a:lnTo>
                    <a:pt x="139" y="72"/>
                  </a:lnTo>
                  <a:lnTo>
                    <a:pt x="131" y="56"/>
                  </a:lnTo>
                  <a:lnTo>
                    <a:pt x="106" y="31"/>
                  </a:lnTo>
                  <a:lnTo>
                    <a:pt x="98" y="81"/>
                  </a:lnTo>
                  <a:lnTo>
                    <a:pt x="83" y="81"/>
                  </a:lnTo>
                  <a:lnTo>
                    <a:pt x="83" y="31"/>
                  </a:lnTo>
                  <a:lnTo>
                    <a:pt x="65" y="7"/>
                  </a:lnTo>
                  <a:lnTo>
                    <a:pt x="9" y="0"/>
                  </a:lnTo>
                  <a:lnTo>
                    <a:pt x="0" y="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20" name="Freeform 217">
              <a:extLst>
                <a:ext uri="{FF2B5EF4-FFF2-40B4-BE49-F238E27FC236}">
                  <a16:creationId xmlns:a16="http://schemas.microsoft.com/office/drawing/2014/main" id="{DFB7F5A6-3CA1-B34F-923D-61280F6E65F0}"/>
                </a:ext>
              </a:extLst>
            </p:cNvPr>
            <p:cNvSpPr>
              <a:spLocks noChangeAspect="1"/>
            </p:cNvSpPr>
            <p:nvPr/>
          </p:nvSpPr>
          <p:spPr bwMode="gray">
            <a:xfrm>
              <a:off x="3640969" y="1987055"/>
              <a:ext cx="103204" cy="59469"/>
            </a:xfrm>
            <a:custGeom>
              <a:avLst/>
              <a:gdLst>
                <a:gd name="T0" fmla="*/ 0 w 58"/>
                <a:gd name="T1" fmla="*/ 9 h 33"/>
                <a:gd name="T2" fmla="*/ 49 w 58"/>
                <a:gd name="T3" fmla="*/ 33 h 33"/>
                <a:gd name="T4" fmla="*/ 58 w 58"/>
                <a:gd name="T5" fmla="*/ 18 h 33"/>
                <a:gd name="T6" fmla="*/ 58 w 58"/>
                <a:gd name="T7" fmla="*/ 0 h 33"/>
                <a:gd name="T8" fmla="*/ 23 w 58"/>
                <a:gd name="T9" fmla="*/ 0 h 33"/>
                <a:gd name="T10" fmla="*/ 0 w 58"/>
                <a:gd name="T11" fmla="*/ 9 h 3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8" h="33">
                  <a:moveTo>
                    <a:pt x="0" y="9"/>
                  </a:moveTo>
                  <a:lnTo>
                    <a:pt x="48" y="32"/>
                  </a:lnTo>
                  <a:lnTo>
                    <a:pt x="57" y="17"/>
                  </a:lnTo>
                  <a:lnTo>
                    <a:pt x="57" y="0"/>
                  </a:lnTo>
                  <a:lnTo>
                    <a:pt x="23" y="0"/>
                  </a:lnTo>
                  <a:lnTo>
                    <a:pt x="0" y="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21" name="Freeform 218">
              <a:extLst>
                <a:ext uri="{FF2B5EF4-FFF2-40B4-BE49-F238E27FC236}">
                  <a16:creationId xmlns:a16="http://schemas.microsoft.com/office/drawing/2014/main" id="{F33C408B-C435-324C-9DA2-AEDE8D80734A}"/>
                </a:ext>
              </a:extLst>
            </p:cNvPr>
            <p:cNvSpPr>
              <a:spLocks noChangeAspect="1"/>
            </p:cNvSpPr>
            <p:nvPr/>
          </p:nvSpPr>
          <p:spPr bwMode="gray">
            <a:xfrm>
              <a:off x="3439809" y="2002797"/>
              <a:ext cx="45480" cy="73462"/>
            </a:xfrm>
            <a:custGeom>
              <a:avLst/>
              <a:gdLst>
                <a:gd name="T0" fmla="*/ 0 w 26"/>
                <a:gd name="T1" fmla="*/ 0 h 42"/>
                <a:gd name="T2" fmla="*/ 0 w 26"/>
                <a:gd name="T3" fmla="*/ 33 h 42"/>
                <a:gd name="T4" fmla="*/ 25 w 26"/>
                <a:gd name="T5" fmla="*/ 41 h 42"/>
                <a:gd name="T6" fmla="*/ 9 w 26"/>
                <a:gd name="T7" fmla="*/ 0 h 42"/>
                <a:gd name="T8" fmla="*/ 0 w 26"/>
                <a:gd name="T9" fmla="*/ 0 h 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42">
                  <a:moveTo>
                    <a:pt x="0" y="0"/>
                  </a:moveTo>
                  <a:lnTo>
                    <a:pt x="0" y="33"/>
                  </a:lnTo>
                  <a:lnTo>
                    <a:pt x="25" y="41"/>
                  </a:lnTo>
                  <a:lnTo>
                    <a:pt x="9"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22" name="Freeform 219">
              <a:extLst>
                <a:ext uri="{FF2B5EF4-FFF2-40B4-BE49-F238E27FC236}">
                  <a16:creationId xmlns:a16="http://schemas.microsoft.com/office/drawing/2014/main" id="{2CDB31A2-22F5-7745-A987-FAD9081C6F6D}"/>
                </a:ext>
              </a:extLst>
            </p:cNvPr>
            <p:cNvSpPr>
              <a:spLocks noChangeAspect="1"/>
            </p:cNvSpPr>
            <p:nvPr/>
          </p:nvSpPr>
          <p:spPr bwMode="gray">
            <a:xfrm>
              <a:off x="3455552" y="2104245"/>
              <a:ext cx="157429" cy="157419"/>
            </a:xfrm>
            <a:custGeom>
              <a:avLst/>
              <a:gdLst>
                <a:gd name="T0" fmla="*/ 0 w 89"/>
                <a:gd name="T1" fmla="*/ 7 h 89"/>
                <a:gd name="T2" fmla="*/ 24 w 89"/>
                <a:gd name="T3" fmla="*/ 72 h 89"/>
                <a:gd name="T4" fmla="*/ 40 w 89"/>
                <a:gd name="T5" fmla="*/ 57 h 89"/>
                <a:gd name="T6" fmla="*/ 57 w 89"/>
                <a:gd name="T7" fmla="*/ 89 h 89"/>
                <a:gd name="T8" fmla="*/ 81 w 89"/>
                <a:gd name="T9" fmla="*/ 89 h 89"/>
                <a:gd name="T10" fmla="*/ 89 w 89"/>
                <a:gd name="T11" fmla="*/ 66 h 89"/>
                <a:gd name="T12" fmla="*/ 89 w 89"/>
                <a:gd name="T13" fmla="*/ 16 h 89"/>
                <a:gd name="T14" fmla="*/ 72 w 89"/>
                <a:gd name="T15" fmla="*/ 0 h 89"/>
                <a:gd name="T16" fmla="*/ 48 w 89"/>
                <a:gd name="T17" fmla="*/ 0 h 89"/>
                <a:gd name="T18" fmla="*/ 40 w 89"/>
                <a:gd name="T19" fmla="*/ 40 h 89"/>
                <a:gd name="T20" fmla="*/ 16 w 89"/>
                <a:gd name="T21" fmla="*/ 7 h 89"/>
                <a:gd name="T22" fmla="*/ 0 w 89"/>
                <a:gd name="T23" fmla="*/ 7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9" h="89">
                  <a:moveTo>
                    <a:pt x="0" y="7"/>
                  </a:moveTo>
                  <a:lnTo>
                    <a:pt x="24" y="71"/>
                  </a:lnTo>
                  <a:lnTo>
                    <a:pt x="40" y="56"/>
                  </a:lnTo>
                  <a:lnTo>
                    <a:pt x="56" y="88"/>
                  </a:lnTo>
                  <a:lnTo>
                    <a:pt x="80" y="88"/>
                  </a:lnTo>
                  <a:lnTo>
                    <a:pt x="88" y="65"/>
                  </a:lnTo>
                  <a:lnTo>
                    <a:pt x="88" y="16"/>
                  </a:lnTo>
                  <a:lnTo>
                    <a:pt x="71" y="0"/>
                  </a:lnTo>
                  <a:lnTo>
                    <a:pt x="47" y="0"/>
                  </a:lnTo>
                  <a:lnTo>
                    <a:pt x="40" y="40"/>
                  </a:lnTo>
                  <a:lnTo>
                    <a:pt x="16" y="7"/>
                  </a:lnTo>
                  <a:lnTo>
                    <a:pt x="0" y="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23" name="Freeform 220">
              <a:extLst>
                <a:ext uri="{FF2B5EF4-FFF2-40B4-BE49-F238E27FC236}">
                  <a16:creationId xmlns:a16="http://schemas.microsoft.com/office/drawing/2014/main" id="{E17D5C50-9D2F-094A-962A-DD0A8964A9AE}"/>
                </a:ext>
              </a:extLst>
            </p:cNvPr>
            <p:cNvSpPr>
              <a:spLocks noChangeAspect="1"/>
            </p:cNvSpPr>
            <p:nvPr/>
          </p:nvSpPr>
          <p:spPr bwMode="gray">
            <a:xfrm>
              <a:off x="3250894" y="1899601"/>
              <a:ext cx="118947" cy="47226"/>
            </a:xfrm>
            <a:custGeom>
              <a:avLst/>
              <a:gdLst>
                <a:gd name="T0" fmla="*/ 0 w 67"/>
                <a:gd name="T1" fmla="*/ 26 h 26"/>
                <a:gd name="T2" fmla="*/ 57 w 67"/>
                <a:gd name="T3" fmla="*/ 26 h 26"/>
                <a:gd name="T4" fmla="*/ 67 w 67"/>
                <a:gd name="T5" fmla="*/ 17 h 26"/>
                <a:gd name="T6" fmla="*/ 42 w 67"/>
                <a:gd name="T7" fmla="*/ 0 h 26"/>
                <a:gd name="T8" fmla="*/ 9 w 67"/>
                <a:gd name="T9" fmla="*/ 9 h 26"/>
                <a:gd name="T10" fmla="*/ 0 w 67"/>
                <a:gd name="T11" fmla="*/ 26 h 2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7" h="26">
                  <a:moveTo>
                    <a:pt x="0" y="25"/>
                  </a:moveTo>
                  <a:lnTo>
                    <a:pt x="56" y="25"/>
                  </a:lnTo>
                  <a:lnTo>
                    <a:pt x="66" y="16"/>
                  </a:lnTo>
                  <a:lnTo>
                    <a:pt x="41" y="0"/>
                  </a:lnTo>
                  <a:lnTo>
                    <a:pt x="9" y="9"/>
                  </a:lnTo>
                  <a:lnTo>
                    <a:pt x="0"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24" name="Freeform 221">
              <a:extLst>
                <a:ext uri="{FF2B5EF4-FFF2-40B4-BE49-F238E27FC236}">
                  <a16:creationId xmlns:a16="http://schemas.microsoft.com/office/drawing/2014/main" id="{CD16E267-27BC-6048-87F2-B34A27035DEE}"/>
                </a:ext>
              </a:extLst>
            </p:cNvPr>
            <p:cNvSpPr>
              <a:spLocks noChangeAspect="1"/>
            </p:cNvSpPr>
            <p:nvPr/>
          </p:nvSpPr>
          <p:spPr bwMode="gray">
            <a:xfrm>
              <a:off x="3208913" y="1959070"/>
              <a:ext cx="43730" cy="45476"/>
            </a:xfrm>
            <a:custGeom>
              <a:avLst/>
              <a:gdLst>
                <a:gd name="T0" fmla="*/ 0 w 25"/>
                <a:gd name="T1" fmla="*/ 7 h 25"/>
                <a:gd name="T2" fmla="*/ 8 w 25"/>
                <a:gd name="T3" fmla="*/ 25 h 25"/>
                <a:gd name="T4" fmla="*/ 24 w 25"/>
                <a:gd name="T5" fmla="*/ 25 h 25"/>
                <a:gd name="T6" fmla="*/ 16 w 25"/>
                <a:gd name="T7" fmla="*/ 0 h 25"/>
                <a:gd name="T8" fmla="*/ 0 w 25"/>
                <a:gd name="T9" fmla="*/ 7 h 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 h="25">
                  <a:moveTo>
                    <a:pt x="0" y="7"/>
                  </a:moveTo>
                  <a:lnTo>
                    <a:pt x="8" y="24"/>
                  </a:lnTo>
                  <a:lnTo>
                    <a:pt x="24" y="24"/>
                  </a:lnTo>
                  <a:lnTo>
                    <a:pt x="16" y="0"/>
                  </a:lnTo>
                  <a:lnTo>
                    <a:pt x="0" y="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25" name="Freeform 222">
              <a:extLst>
                <a:ext uri="{FF2B5EF4-FFF2-40B4-BE49-F238E27FC236}">
                  <a16:creationId xmlns:a16="http://schemas.microsoft.com/office/drawing/2014/main" id="{C226161B-FF69-7D42-B937-E44FE3703184}"/>
                </a:ext>
              </a:extLst>
            </p:cNvPr>
            <p:cNvSpPr>
              <a:spLocks noChangeAspect="1"/>
            </p:cNvSpPr>
            <p:nvPr/>
          </p:nvSpPr>
          <p:spPr bwMode="gray">
            <a:xfrm>
              <a:off x="3250894" y="1973063"/>
              <a:ext cx="89210" cy="73462"/>
            </a:xfrm>
            <a:custGeom>
              <a:avLst/>
              <a:gdLst>
                <a:gd name="T0" fmla="*/ 0 w 50"/>
                <a:gd name="T1" fmla="*/ 17 h 41"/>
                <a:gd name="T2" fmla="*/ 9 w 50"/>
                <a:gd name="T3" fmla="*/ 34 h 41"/>
                <a:gd name="T4" fmla="*/ 24 w 50"/>
                <a:gd name="T5" fmla="*/ 41 h 41"/>
                <a:gd name="T6" fmla="*/ 50 w 50"/>
                <a:gd name="T7" fmla="*/ 26 h 41"/>
                <a:gd name="T8" fmla="*/ 50 w 50"/>
                <a:gd name="T9" fmla="*/ 0 h 41"/>
                <a:gd name="T10" fmla="*/ 0 w 50"/>
                <a:gd name="T11" fmla="*/ 17 h 4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0" h="41">
                  <a:moveTo>
                    <a:pt x="0" y="17"/>
                  </a:moveTo>
                  <a:lnTo>
                    <a:pt x="9" y="33"/>
                  </a:lnTo>
                  <a:lnTo>
                    <a:pt x="24" y="40"/>
                  </a:lnTo>
                  <a:lnTo>
                    <a:pt x="49" y="25"/>
                  </a:lnTo>
                  <a:lnTo>
                    <a:pt x="49" y="0"/>
                  </a:lnTo>
                  <a:lnTo>
                    <a:pt x="0" y="1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26" name="Freeform 223">
              <a:extLst>
                <a:ext uri="{FF2B5EF4-FFF2-40B4-BE49-F238E27FC236}">
                  <a16:creationId xmlns:a16="http://schemas.microsoft.com/office/drawing/2014/main" id="{453AC8F0-14B9-6F46-B629-773EA78C5E04}"/>
                </a:ext>
              </a:extLst>
            </p:cNvPr>
            <p:cNvSpPr>
              <a:spLocks noChangeAspect="1"/>
            </p:cNvSpPr>
            <p:nvPr/>
          </p:nvSpPr>
          <p:spPr bwMode="gray">
            <a:xfrm>
              <a:off x="3019997" y="2016790"/>
              <a:ext cx="188915" cy="173160"/>
            </a:xfrm>
            <a:custGeom>
              <a:avLst/>
              <a:gdLst>
                <a:gd name="T0" fmla="*/ 0 w 107"/>
                <a:gd name="T1" fmla="*/ 75 h 97"/>
                <a:gd name="T2" fmla="*/ 9 w 107"/>
                <a:gd name="T3" fmla="*/ 98 h 97"/>
                <a:gd name="T4" fmla="*/ 40 w 107"/>
                <a:gd name="T5" fmla="*/ 98 h 97"/>
                <a:gd name="T6" fmla="*/ 66 w 107"/>
                <a:gd name="T7" fmla="*/ 66 h 97"/>
                <a:gd name="T8" fmla="*/ 82 w 107"/>
                <a:gd name="T9" fmla="*/ 75 h 97"/>
                <a:gd name="T10" fmla="*/ 100 w 107"/>
                <a:gd name="T11" fmla="*/ 50 h 97"/>
                <a:gd name="T12" fmla="*/ 100 w 107"/>
                <a:gd name="T13" fmla="*/ 34 h 97"/>
                <a:gd name="T14" fmla="*/ 107 w 107"/>
                <a:gd name="T15" fmla="*/ 15 h 97"/>
                <a:gd name="T16" fmla="*/ 91 w 107"/>
                <a:gd name="T17" fmla="*/ 0 h 97"/>
                <a:gd name="T18" fmla="*/ 82 w 107"/>
                <a:gd name="T19" fmla="*/ 15 h 97"/>
                <a:gd name="T20" fmla="*/ 59 w 107"/>
                <a:gd name="T21" fmla="*/ 15 h 97"/>
                <a:gd name="T22" fmla="*/ 0 w 107"/>
                <a:gd name="T23" fmla="*/ 75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7" h="97">
                  <a:moveTo>
                    <a:pt x="0" y="73"/>
                  </a:moveTo>
                  <a:lnTo>
                    <a:pt x="9" y="96"/>
                  </a:lnTo>
                  <a:lnTo>
                    <a:pt x="40" y="96"/>
                  </a:lnTo>
                  <a:lnTo>
                    <a:pt x="65" y="65"/>
                  </a:lnTo>
                  <a:lnTo>
                    <a:pt x="81" y="73"/>
                  </a:lnTo>
                  <a:lnTo>
                    <a:pt x="99" y="49"/>
                  </a:lnTo>
                  <a:lnTo>
                    <a:pt x="99" y="33"/>
                  </a:lnTo>
                  <a:lnTo>
                    <a:pt x="106" y="15"/>
                  </a:lnTo>
                  <a:lnTo>
                    <a:pt x="90" y="0"/>
                  </a:lnTo>
                  <a:lnTo>
                    <a:pt x="81" y="15"/>
                  </a:lnTo>
                  <a:lnTo>
                    <a:pt x="58" y="15"/>
                  </a:lnTo>
                  <a:lnTo>
                    <a:pt x="0" y="73"/>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27" name="Freeform 224">
              <a:extLst>
                <a:ext uri="{FF2B5EF4-FFF2-40B4-BE49-F238E27FC236}">
                  <a16:creationId xmlns:a16="http://schemas.microsoft.com/office/drawing/2014/main" id="{01DA4283-0EFD-484D-8826-BB287E8942EF}"/>
                </a:ext>
              </a:extLst>
            </p:cNvPr>
            <p:cNvSpPr>
              <a:spLocks noChangeAspect="1"/>
            </p:cNvSpPr>
            <p:nvPr/>
          </p:nvSpPr>
          <p:spPr bwMode="gray">
            <a:xfrm>
              <a:off x="3163433" y="2104245"/>
              <a:ext cx="278125" cy="216888"/>
            </a:xfrm>
            <a:custGeom>
              <a:avLst/>
              <a:gdLst>
                <a:gd name="T0" fmla="*/ 0 w 156"/>
                <a:gd name="T1" fmla="*/ 82 h 122"/>
                <a:gd name="T2" fmla="*/ 34 w 156"/>
                <a:gd name="T3" fmla="*/ 89 h 122"/>
                <a:gd name="T4" fmla="*/ 42 w 156"/>
                <a:gd name="T5" fmla="*/ 82 h 122"/>
                <a:gd name="T6" fmla="*/ 59 w 156"/>
                <a:gd name="T7" fmla="*/ 98 h 122"/>
                <a:gd name="T8" fmla="*/ 42 w 156"/>
                <a:gd name="T9" fmla="*/ 107 h 122"/>
                <a:gd name="T10" fmla="*/ 50 w 156"/>
                <a:gd name="T11" fmla="*/ 115 h 122"/>
                <a:gd name="T12" fmla="*/ 66 w 156"/>
                <a:gd name="T13" fmla="*/ 123 h 122"/>
                <a:gd name="T14" fmla="*/ 107 w 156"/>
                <a:gd name="T15" fmla="*/ 89 h 122"/>
                <a:gd name="T16" fmla="*/ 149 w 156"/>
                <a:gd name="T17" fmla="*/ 89 h 122"/>
                <a:gd name="T18" fmla="*/ 158 w 156"/>
                <a:gd name="T19" fmla="*/ 48 h 122"/>
                <a:gd name="T20" fmla="*/ 117 w 156"/>
                <a:gd name="T21" fmla="*/ 24 h 122"/>
                <a:gd name="T22" fmla="*/ 107 w 156"/>
                <a:gd name="T23" fmla="*/ 0 h 122"/>
                <a:gd name="T24" fmla="*/ 92 w 156"/>
                <a:gd name="T25" fmla="*/ 24 h 122"/>
                <a:gd name="T26" fmla="*/ 100 w 156"/>
                <a:gd name="T27" fmla="*/ 32 h 122"/>
                <a:gd name="T28" fmla="*/ 100 w 156"/>
                <a:gd name="T29" fmla="*/ 48 h 122"/>
                <a:gd name="T30" fmla="*/ 107 w 156"/>
                <a:gd name="T31" fmla="*/ 66 h 122"/>
                <a:gd name="T32" fmla="*/ 83 w 156"/>
                <a:gd name="T33" fmla="*/ 66 h 122"/>
                <a:gd name="T34" fmla="*/ 66 w 156"/>
                <a:gd name="T35" fmla="*/ 32 h 122"/>
                <a:gd name="T36" fmla="*/ 25 w 156"/>
                <a:gd name="T37" fmla="*/ 16 h 122"/>
                <a:gd name="T38" fmla="*/ 0 w 156"/>
                <a:gd name="T39" fmla="*/ 82 h 12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56" h="122">
                  <a:moveTo>
                    <a:pt x="0" y="81"/>
                  </a:moveTo>
                  <a:lnTo>
                    <a:pt x="33" y="88"/>
                  </a:lnTo>
                  <a:lnTo>
                    <a:pt x="41" y="81"/>
                  </a:lnTo>
                  <a:lnTo>
                    <a:pt x="58" y="96"/>
                  </a:lnTo>
                  <a:lnTo>
                    <a:pt x="41" y="105"/>
                  </a:lnTo>
                  <a:lnTo>
                    <a:pt x="49" y="113"/>
                  </a:lnTo>
                  <a:lnTo>
                    <a:pt x="65" y="121"/>
                  </a:lnTo>
                  <a:lnTo>
                    <a:pt x="105" y="88"/>
                  </a:lnTo>
                  <a:lnTo>
                    <a:pt x="146" y="88"/>
                  </a:lnTo>
                  <a:lnTo>
                    <a:pt x="155" y="47"/>
                  </a:lnTo>
                  <a:lnTo>
                    <a:pt x="115" y="24"/>
                  </a:lnTo>
                  <a:lnTo>
                    <a:pt x="105" y="0"/>
                  </a:lnTo>
                  <a:lnTo>
                    <a:pt x="90" y="24"/>
                  </a:lnTo>
                  <a:lnTo>
                    <a:pt x="98" y="31"/>
                  </a:lnTo>
                  <a:lnTo>
                    <a:pt x="98" y="47"/>
                  </a:lnTo>
                  <a:lnTo>
                    <a:pt x="105" y="65"/>
                  </a:lnTo>
                  <a:lnTo>
                    <a:pt x="81" y="65"/>
                  </a:lnTo>
                  <a:lnTo>
                    <a:pt x="65" y="31"/>
                  </a:lnTo>
                  <a:lnTo>
                    <a:pt x="25" y="16"/>
                  </a:lnTo>
                  <a:lnTo>
                    <a:pt x="0" y="81"/>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28" name="Freeform 225">
              <a:extLst>
                <a:ext uri="{FF2B5EF4-FFF2-40B4-BE49-F238E27FC236}">
                  <a16:creationId xmlns:a16="http://schemas.microsoft.com/office/drawing/2014/main" id="{EE2F9941-A51A-444B-90DD-FCF64771664A}"/>
                </a:ext>
              </a:extLst>
            </p:cNvPr>
            <p:cNvSpPr>
              <a:spLocks noChangeAspect="1"/>
            </p:cNvSpPr>
            <p:nvPr/>
          </p:nvSpPr>
          <p:spPr bwMode="gray">
            <a:xfrm>
              <a:off x="3497533" y="2329878"/>
              <a:ext cx="160928" cy="218637"/>
            </a:xfrm>
            <a:custGeom>
              <a:avLst/>
              <a:gdLst>
                <a:gd name="T0" fmla="*/ 0 w 90"/>
                <a:gd name="T1" fmla="*/ 59 h 123"/>
                <a:gd name="T2" fmla="*/ 16 w 90"/>
                <a:gd name="T3" fmla="*/ 91 h 123"/>
                <a:gd name="T4" fmla="*/ 24 w 90"/>
                <a:gd name="T5" fmla="*/ 91 h 123"/>
                <a:gd name="T6" fmla="*/ 48 w 90"/>
                <a:gd name="T7" fmla="*/ 124 h 123"/>
                <a:gd name="T8" fmla="*/ 65 w 90"/>
                <a:gd name="T9" fmla="*/ 116 h 123"/>
                <a:gd name="T10" fmla="*/ 83 w 90"/>
                <a:gd name="T11" fmla="*/ 107 h 123"/>
                <a:gd name="T12" fmla="*/ 91 w 90"/>
                <a:gd name="T13" fmla="*/ 82 h 123"/>
                <a:gd name="T14" fmla="*/ 83 w 90"/>
                <a:gd name="T15" fmla="*/ 59 h 123"/>
                <a:gd name="T16" fmla="*/ 65 w 90"/>
                <a:gd name="T17" fmla="*/ 51 h 123"/>
                <a:gd name="T18" fmla="*/ 74 w 90"/>
                <a:gd name="T19" fmla="*/ 25 h 123"/>
                <a:gd name="T20" fmla="*/ 65 w 90"/>
                <a:gd name="T21" fmla="*/ 0 h 123"/>
                <a:gd name="T22" fmla="*/ 57 w 90"/>
                <a:gd name="T23" fmla="*/ 16 h 123"/>
                <a:gd name="T24" fmla="*/ 33 w 90"/>
                <a:gd name="T25" fmla="*/ 9 h 123"/>
                <a:gd name="T26" fmla="*/ 24 w 90"/>
                <a:gd name="T27" fmla="*/ 16 h 123"/>
                <a:gd name="T28" fmla="*/ 16 w 90"/>
                <a:gd name="T29" fmla="*/ 34 h 123"/>
                <a:gd name="T30" fmla="*/ 33 w 90"/>
                <a:gd name="T31" fmla="*/ 51 h 123"/>
                <a:gd name="T32" fmla="*/ 16 w 90"/>
                <a:gd name="T33" fmla="*/ 51 h 123"/>
                <a:gd name="T34" fmla="*/ 0 w 90"/>
                <a:gd name="T35" fmla="*/ 59 h 12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0" h="123">
                  <a:moveTo>
                    <a:pt x="0" y="58"/>
                  </a:moveTo>
                  <a:lnTo>
                    <a:pt x="16" y="90"/>
                  </a:lnTo>
                  <a:lnTo>
                    <a:pt x="23" y="90"/>
                  </a:lnTo>
                  <a:lnTo>
                    <a:pt x="47" y="122"/>
                  </a:lnTo>
                  <a:lnTo>
                    <a:pt x="64" y="114"/>
                  </a:lnTo>
                  <a:lnTo>
                    <a:pt x="81" y="105"/>
                  </a:lnTo>
                  <a:lnTo>
                    <a:pt x="89" y="81"/>
                  </a:lnTo>
                  <a:lnTo>
                    <a:pt x="81" y="58"/>
                  </a:lnTo>
                  <a:lnTo>
                    <a:pt x="64" y="50"/>
                  </a:lnTo>
                  <a:lnTo>
                    <a:pt x="72" y="25"/>
                  </a:lnTo>
                  <a:lnTo>
                    <a:pt x="64" y="0"/>
                  </a:lnTo>
                  <a:lnTo>
                    <a:pt x="56" y="16"/>
                  </a:lnTo>
                  <a:lnTo>
                    <a:pt x="32" y="9"/>
                  </a:lnTo>
                  <a:lnTo>
                    <a:pt x="23" y="16"/>
                  </a:lnTo>
                  <a:lnTo>
                    <a:pt x="16" y="33"/>
                  </a:lnTo>
                  <a:lnTo>
                    <a:pt x="32" y="50"/>
                  </a:lnTo>
                  <a:lnTo>
                    <a:pt x="16" y="50"/>
                  </a:lnTo>
                  <a:lnTo>
                    <a:pt x="0" y="5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29" name="Freeform 226">
              <a:extLst>
                <a:ext uri="{FF2B5EF4-FFF2-40B4-BE49-F238E27FC236}">
                  <a16:creationId xmlns:a16="http://schemas.microsoft.com/office/drawing/2014/main" id="{3062CEEA-7800-2940-BF7A-B96A61D8393F}"/>
                </a:ext>
              </a:extLst>
            </p:cNvPr>
            <p:cNvSpPr>
              <a:spLocks noChangeAspect="1"/>
            </p:cNvSpPr>
            <p:nvPr/>
          </p:nvSpPr>
          <p:spPr bwMode="gray">
            <a:xfrm>
              <a:off x="2992010" y="2303642"/>
              <a:ext cx="232646" cy="260615"/>
            </a:xfrm>
            <a:custGeom>
              <a:avLst/>
              <a:gdLst>
                <a:gd name="T0" fmla="*/ 0 w 131"/>
                <a:gd name="T1" fmla="*/ 107 h 146"/>
                <a:gd name="T2" fmla="*/ 16 w 131"/>
                <a:gd name="T3" fmla="*/ 132 h 146"/>
                <a:gd name="T4" fmla="*/ 25 w 131"/>
                <a:gd name="T5" fmla="*/ 148 h 146"/>
                <a:gd name="T6" fmla="*/ 57 w 131"/>
                <a:gd name="T7" fmla="*/ 140 h 146"/>
                <a:gd name="T8" fmla="*/ 75 w 131"/>
                <a:gd name="T9" fmla="*/ 116 h 146"/>
                <a:gd name="T10" fmla="*/ 75 w 131"/>
                <a:gd name="T11" fmla="*/ 91 h 146"/>
                <a:gd name="T12" fmla="*/ 132 w 131"/>
                <a:gd name="T13" fmla="*/ 49 h 146"/>
                <a:gd name="T14" fmla="*/ 117 w 131"/>
                <a:gd name="T15" fmla="*/ 32 h 146"/>
                <a:gd name="T16" fmla="*/ 98 w 131"/>
                <a:gd name="T17" fmla="*/ 15 h 146"/>
                <a:gd name="T18" fmla="*/ 75 w 131"/>
                <a:gd name="T19" fmla="*/ 15 h 146"/>
                <a:gd name="T20" fmla="*/ 51 w 131"/>
                <a:gd name="T21" fmla="*/ 0 h 146"/>
                <a:gd name="T22" fmla="*/ 9 w 131"/>
                <a:gd name="T23" fmla="*/ 24 h 146"/>
                <a:gd name="T24" fmla="*/ 16 w 131"/>
                <a:gd name="T25" fmla="*/ 49 h 146"/>
                <a:gd name="T26" fmla="*/ 16 w 131"/>
                <a:gd name="T27" fmla="*/ 75 h 146"/>
                <a:gd name="T28" fmla="*/ 0 w 131"/>
                <a:gd name="T29" fmla="*/ 107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1" h="146">
                  <a:moveTo>
                    <a:pt x="0" y="105"/>
                  </a:moveTo>
                  <a:lnTo>
                    <a:pt x="16" y="129"/>
                  </a:lnTo>
                  <a:lnTo>
                    <a:pt x="25" y="145"/>
                  </a:lnTo>
                  <a:lnTo>
                    <a:pt x="56" y="137"/>
                  </a:lnTo>
                  <a:lnTo>
                    <a:pt x="74" y="114"/>
                  </a:lnTo>
                  <a:lnTo>
                    <a:pt x="74" y="89"/>
                  </a:lnTo>
                  <a:lnTo>
                    <a:pt x="130" y="48"/>
                  </a:lnTo>
                  <a:lnTo>
                    <a:pt x="115" y="31"/>
                  </a:lnTo>
                  <a:lnTo>
                    <a:pt x="97" y="15"/>
                  </a:lnTo>
                  <a:lnTo>
                    <a:pt x="74" y="15"/>
                  </a:lnTo>
                  <a:lnTo>
                    <a:pt x="50" y="0"/>
                  </a:lnTo>
                  <a:lnTo>
                    <a:pt x="9" y="24"/>
                  </a:lnTo>
                  <a:lnTo>
                    <a:pt x="16" y="48"/>
                  </a:lnTo>
                  <a:lnTo>
                    <a:pt x="16" y="73"/>
                  </a:lnTo>
                  <a:lnTo>
                    <a:pt x="0" y="105"/>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30" name="Freeform 227">
              <a:extLst>
                <a:ext uri="{FF2B5EF4-FFF2-40B4-BE49-F238E27FC236}">
                  <a16:creationId xmlns:a16="http://schemas.microsoft.com/office/drawing/2014/main" id="{349EF479-9639-A046-9EE3-304359499435}"/>
                </a:ext>
              </a:extLst>
            </p:cNvPr>
            <p:cNvSpPr>
              <a:spLocks noChangeAspect="1"/>
            </p:cNvSpPr>
            <p:nvPr/>
          </p:nvSpPr>
          <p:spPr bwMode="gray">
            <a:xfrm>
              <a:off x="10120062" y="3006778"/>
              <a:ext cx="45480" cy="31484"/>
            </a:xfrm>
            <a:custGeom>
              <a:avLst/>
              <a:gdLst>
                <a:gd name="T0" fmla="*/ 0 w 26"/>
                <a:gd name="T1" fmla="*/ 0 h 18"/>
                <a:gd name="T2" fmla="*/ 9 w 26"/>
                <a:gd name="T3" fmla="*/ 0 h 18"/>
                <a:gd name="T4" fmla="*/ 25 w 26"/>
                <a:gd name="T5" fmla="*/ 8 h 18"/>
                <a:gd name="T6" fmla="*/ 25 w 26"/>
                <a:gd name="T7" fmla="*/ 17 h 18"/>
                <a:gd name="T8" fmla="*/ 9 w 26"/>
                <a:gd name="T9" fmla="*/ 8 h 18"/>
                <a:gd name="T10" fmla="*/ 0 w 26"/>
                <a:gd name="T11" fmla="*/ 8 h 18"/>
                <a:gd name="T12" fmla="*/ 0 w 26"/>
                <a:gd name="T13" fmla="*/ 0 h 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 h="18">
                  <a:moveTo>
                    <a:pt x="0" y="0"/>
                  </a:moveTo>
                  <a:lnTo>
                    <a:pt x="9" y="0"/>
                  </a:lnTo>
                  <a:lnTo>
                    <a:pt x="25" y="8"/>
                  </a:lnTo>
                  <a:lnTo>
                    <a:pt x="25" y="17"/>
                  </a:lnTo>
                  <a:lnTo>
                    <a:pt x="9" y="8"/>
                  </a:lnTo>
                  <a:lnTo>
                    <a:pt x="0" y="8"/>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31" name="Freeform 228">
              <a:extLst>
                <a:ext uri="{FF2B5EF4-FFF2-40B4-BE49-F238E27FC236}">
                  <a16:creationId xmlns:a16="http://schemas.microsoft.com/office/drawing/2014/main" id="{1F7F1D1B-51D9-9749-8DE7-C47E9F5EF6CC}"/>
                </a:ext>
              </a:extLst>
            </p:cNvPr>
            <p:cNvSpPr>
              <a:spLocks noChangeAspect="1"/>
            </p:cNvSpPr>
            <p:nvPr/>
          </p:nvSpPr>
          <p:spPr bwMode="gray">
            <a:xfrm>
              <a:off x="2026443" y="3164197"/>
              <a:ext cx="45480" cy="33233"/>
            </a:xfrm>
            <a:custGeom>
              <a:avLst/>
              <a:gdLst>
                <a:gd name="T0" fmla="*/ 0 w 26"/>
                <a:gd name="T1" fmla="*/ 8 h 18"/>
                <a:gd name="T2" fmla="*/ 18 w 26"/>
                <a:gd name="T3" fmla="*/ 18 h 18"/>
                <a:gd name="T4" fmla="*/ 25 w 26"/>
                <a:gd name="T5" fmla="*/ 8 h 18"/>
                <a:gd name="T6" fmla="*/ 18 w 26"/>
                <a:gd name="T7" fmla="*/ 0 h 18"/>
                <a:gd name="T8" fmla="*/ 0 w 26"/>
                <a:gd name="T9" fmla="*/ 8 h 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18">
                  <a:moveTo>
                    <a:pt x="0" y="8"/>
                  </a:moveTo>
                  <a:lnTo>
                    <a:pt x="18" y="17"/>
                  </a:lnTo>
                  <a:lnTo>
                    <a:pt x="25" y="8"/>
                  </a:lnTo>
                  <a:lnTo>
                    <a:pt x="18" y="0"/>
                  </a:lnTo>
                  <a:lnTo>
                    <a:pt x="0"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32" name="Freeform 229">
              <a:extLst>
                <a:ext uri="{FF2B5EF4-FFF2-40B4-BE49-F238E27FC236}">
                  <a16:creationId xmlns:a16="http://schemas.microsoft.com/office/drawing/2014/main" id="{8789861E-4F93-D449-983A-D46A5214BC02}"/>
                </a:ext>
              </a:extLst>
            </p:cNvPr>
            <p:cNvSpPr>
              <a:spLocks noChangeAspect="1"/>
            </p:cNvSpPr>
            <p:nvPr/>
          </p:nvSpPr>
          <p:spPr bwMode="gray">
            <a:xfrm>
              <a:off x="2026443" y="3164197"/>
              <a:ext cx="45480" cy="33233"/>
            </a:xfrm>
            <a:custGeom>
              <a:avLst/>
              <a:gdLst>
                <a:gd name="T0" fmla="*/ 0 w 26"/>
                <a:gd name="T1" fmla="*/ 8 h 18"/>
                <a:gd name="T2" fmla="*/ 18 w 26"/>
                <a:gd name="T3" fmla="*/ 18 h 18"/>
                <a:gd name="T4" fmla="*/ 25 w 26"/>
                <a:gd name="T5" fmla="*/ 8 h 18"/>
                <a:gd name="T6" fmla="*/ 18 w 26"/>
                <a:gd name="T7" fmla="*/ 0 h 18"/>
                <a:gd name="T8" fmla="*/ 0 w 26"/>
                <a:gd name="T9" fmla="*/ 8 h 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18">
                  <a:moveTo>
                    <a:pt x="0" y="8"/>
                  </a:moveTo>
                  <a:lnTo>
                    <a:pt x="18" y="17"/>
                  </a:lnTo>
                  <a:lnTo>
                    <a:pt x="25" y="8"/>
                  </a:lnTo>
                  <a:lnTo>
                    <a:pt x="18" y="0"/>
                  </a:lnTo>
                  <a:lnTo>
                    <a:pt x="0" y="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33" name="Freeform 230">
              <a:extLst>
                <a:ext uri="{FF2B5EF4-FFF2-40B4-BE49-F238E27FC236}">
                  <a16:creationId xmlns:a16="http://schemas.microsoft.com/office/drawing/2014/main" id="{F008092E-E310-C64B-8446-A16E80663302}"/>
                </a:ext>
              </a:extLst>
            </p:cNvPr>
            <p:cNvSpPr>
              <a:spLocks noChangeAspect="1"/>
            </p:cNvSpPr>
            <p:nvPr/>
          </p:nvSpPr>
          <p:spPr bwMode="gray">
            <a:xfrm>
              <a:off x="2315064" y="3251651"/>
              <a:ext cx="71718" cy="75211"/>
            </a:xfrm>
            <a:custGeom>
              <a:avLst/>
              <a:gdLst>
                <a:gd name="T0" fmla="*/ 0 w 41"/>
                <a:gd name="T1" fmla="*/ 33 h 43"/>
                <a:gd name="T2" fmla="*/ 9 w 41"/>
                <a:gd name="T3" fmla="*/ 42 h 43"/>
                <a:gd name="T4" fmla="*/ 25 w 41"/>
                <a:gd name="T5" fmla="*/ 25 h 43"/>
                <a:gd name="T6" fmla="*/ 34 w 41"/>
                <a:gd name="T7" fmla="*/ 25 h 43"/>
                <a:gd name="T8" fmla="*/ 34 w 41"/>
                <a:gd name="T9" fmla="*/ 17 h 43"/>
                <a:gd name="T10" fmla="*/ 25 w 41"/>
                <a:gd name="T11" fmla="*/ 17 h 43"/>
                <a:gd name="T12" fmla="*/ 40 w 41"/>
                <a:gd name="T13" fmla="*/ 10 h 43"/>
                <a:gd name="T14" fmla="*/ 34 w 41"/>
                <a:gd name="T15" fmla="*/ 0 h 43"/>
                <a:gd name="T16" fmla="*/ 0 w 41"/>
                <a:gd name="T17" fmla="*/ 33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1" h="43">
                  <a:moveTo>
                    <a:pt x="0" y="33"/>
                  </a:moveTo>
                  <a:lnTo>
                    <a:pt x="9" y="42"/>
                  </a:lnTo>
                  <a:lnTo>
                    <a:pt x="25" y="25"/>
                  </a:lnTo>
                  <a:lnTo>
                    <a:pt x="34" y="25"/>
                  </a:lnTo>
                  <a:lnTo>
                    <a:pt x="34" y="17"/>
                  </a:lnTo>
                  <a:lnTo>
                    <a:pt x="25" y="17"/>
                  </a:lnTo>
                  <a:lnTo>
                    <a:pt x="40" y="10"/>
                  </a:lnTo>
                  <a:lnTo>
                    <a:pt x="34" y="0"/>
                  </a:lnTo>
                  <a:lnTo>
                    <a:pt x="0" y="33"/>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34" name="Freeform 231">
              <a:extLst>
                <a:ext uri="{FF2B5EF4-FFF2-40B4-BE49-F238E27FC236}">
                  <a16:creationId xmlns:a16="http://schemas.microsoft.com/office/drawing/2014/main" id="{1A72AE7F-1895-7C4A-81F0-3D023CF3F853}"/>
                </a:ext>
              </a:extLst>
            </p:cNvPr>
            <p:cNvSpPr>
              <a:spLocks noChangeAspect="1"/>
            </p:cNvSpPr>
            <p:nvPr/>
          </p:nvSpPr>
          <p:spPr bwMode="gray">
            <a:xfrm>
              <a:off x="2315064" y="3251651"/>
              <a:ext cx="71718" cy="75211"/>
            </a:xfrm>
            <a:custGeom>
              <a:avLst/>
              <a:gdLst>
                <a:gd name="T0" fmla="*/ 0 w 41"/>
                <a:gd name="T1" fmla="*/ 33 h 43"/>
                <a:gd name="T2" fmla="*/ 9 w 41"/>
                <a:gd name="T3" fmla="*/ 42 h 43"/>
                <a:gd name="T4" fmla="*/ 25 w 41"/>
                <a:gd name="T5" fmla="*/ 25 h 43"/>
                <a:gd name="T6" fmla="*/ 34 w 41"/>
                <a:gd name="T7" fmla="*/ 25 h 43"/>
                <a:gd name="T8" fmla="*/ 34 w 41"/>
                <a:gd name="T9" fmla="*/ 17 h 43"/>
                <a:gd name="T10" fmla="*/ 25 w 41"/>
                <a:gd name="T11" fmla="*/ 17 h 43"/>
                <a:gd name="T12" fmla="*/ 40 w 41"/>
                <a:gd name="T13" fmla="*/ 10 h 43"/>
                <a:gd name="T14" fmla="*/ 34 w 41"/>
                <a:gd name="T15" fmla="*/ 0 h 43"/>
                <a:gd name="T16" fmla="*/ 0 w 41"/>
                <a:gd name="T17" fmla="*/ 33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1" h="43">
                  <a:moveTo>
                    <a:pt x="0" y="33"/>
                  </a:moveTo>
                  <a:lnTo>
                    <a:pt x="9" y="42"/>
                  </a:lnTo>
                  <a:lnTo>
                    <a:pt x="25" y="25"/>
                  </a:lnTo>
                  <a:lnTo>
                    <a:pt x="34" y="25"/>
                  </a:lnTo>
                  <a:lnTo>
                    <a:pt x="34" y="17"/>
                  </a:lnTo>
                  <a:lnTo>
                    <a:pt x="25" y="17"/>
                  </a:lnTo>
                  <a:lnTo>
                    <a:pt x="40" y="10"/>
                  </a:lnTo>
                  <a:lnTo>
                    <a:pt x="34" y="0"/>
                  </a:lnTo>
                  <a:lnTo>
                    <a:pt x="0" y="33"/>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35" name="Freeform 232">
              <a:extLst>
                <a:ext uri="{FF2B5EF4-FFF2-40B4-BE49-F238E27FC236}">
                  <a16:creationId xmlns:a16="http://schemas.microsoft.com/office/drawing/2014/main" id="{4B674806-7B7B-914D-972C-A36F9A85263D}"/>
                </a:ext>
              </a:extLst>
            </p:cNvPr>
            <p:cNvSpPr>
              <a:spLocks noChangeAspect="1"/>
            </p:cNvSpPr>
            <p:nvPr/>
          </p:nvSpPr>
          <p:spPr bwMode="gray">
            <a:xfrm>
              <a:off x="2818838" y="3423063"/>
              <a:ext cx="47229" cy="89204"/>
            </a:xfrm>
            <a:custGeom>
              <a:avLst/>
              <a:gdLst>
                <a:gd name="T0" fmla="*/ 0 w 26"/>
                <a:gd name="T1" fmla="*/ 0 h 51"/>
                <a:gd name="T2" fmla="*/ 0 w 26"/>
                <a:gd name="T3" fmla="*/ 18 h 51"/>
                <a:gd name="T4" fmla="*/ 8 w 26"/>
                <a:gd name="T5" fmla="*/ 41 h 51"/>
                <a:gd name="T6" fmla="*/ 26 w 26"/>
                <a:gd name="T7" fmla="*/ 50 h 51"/>
                <a:gd name="T8" fmla="*/ 8 w 26"/>
                <a:gd name="T9" fmla="*/ 34 h 51"/>
                <a:gd name="T10" fmla="*/ 17 w 26"/>
                <a:gd name="T11" fmla="*/ 25 h 51"/>
                <a:gd name="T12" fmla="*/ 8 w 26"/>
                <a:gd name="T13" fmla="*/ 18 h 51"/>
                <a:gd name="T14" fmla="*/ 17 w 26"/>
                <a:gd name="T15" fmla="*/ 0 h 51"/>
                <a:gd name="T16" fmla="*/ 0 w 26"/>
                <a:gd name="T17" fmla="*/ 0 h 5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 h="51">
                  <a:moveTo>
                    <a:pt x="0" y="0"/>
                  </a:moveTo>
                  <a:lnTo>
                    <a:pt x="0" y="18"/>
                  </a:lnTo>
                  <a:lnTo>
                    <a:pt x="8" y="41"/>
                  </a:lnTo>
                  <a:lnTo>
                    <a:pt x="25" y="50"/>
                  </a:lnTo>
                  <a:lnTo>
                    <a:pt x="8" y="34"/>
                  </a:lnTo>
                  <a:lnTo>
                    <a:pt x="16" y="25"/>
                  </a:lnTo>
                  <a:lnTo>
                    <a:pt x="8" y="18"/>
                  </a:lnTo>
                  <a:lnTo>
                    <a:pt x="16"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36" name="Freeform 233">
              <a:extLst>
                <a:ext uri="{FF2B5EF4-FFF2-40B4-BE49-F238E27FC236}">
                  <a16:creationId xmlns:a16="http://schemas.microsoft.com/office/drawing/2014/main" id="{3B2808A1-9DA0-0048-AF6F-7730FEAEA92F}"/>
                </a:ext>
              </a:extLst>
            </p:cNvPr>
            <p:cNvSpPr>
              <a:spLocks noChangeAspect="1"/>
            </p:cNvSpPr>
            <p:nvPr/>
          </p:nvSpPr>
          <p:spPr bwMode="gray">
            <a:xfrm>
              <a:off x="2818838" y="3423063"/>
              <a:ext cx="47229" cy="89204"/>
            </a:xfrm>
            <a:custGeom>
              <a:avLst/>
              <a:gdLst>
                <a:gd name="T0" fmla="*/ 0 w 26"/>
                <a:gd name="T1" fmla="*/ 0 h 51"/>
                <a:gd name="T2" fmla="*/ 0 w 26"/>
                <a:gd name="T3" fmla="*/ 18 h 51"/>
                <a:gd name="T4" fmla="*/ 8 w 26"/>
                <a:gd name="T5" fmla="*/ 41 h 51"/>
                <a:gd name="T6" fmla="*/ 26 w 26"/>
                <a:gd name="T7" fmla="*/ 50 h 51"/>
                <a:gd name="T8" fmla="*/ 8 w 26"/>
                <a:gd name="T9" fmla="*/ 34 h 51"/>
                <a:gd name="T10" fmla="*/ 17 w 26"/>
                <a:gd name="T11" fmla="*/ 25 h 51"/>
                <a:gd name="T12" fmla="*/ 8 w 26"/>
                <a:gd name="T13" fmla="*/ 18 h 51"/>
                <a:gd name="T14" fmla="*/ 17 w 26"/>
                <a:gd name="T15" fmla="*/ 0 h 51"/>
                <a:gd name="T16" fmla="*/ 0 w 26"/>
                <a:gd name="T17" fmla="*/ 0 h 5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 h="51">
                  <a:moveTo>
                    <a:pt x="0" y="0"/>
                  </a:moveTo>
                  <a:lnTo>
                    <a:pt x="0" y="18"/>
                  </a:lnTo>
                  <a:lnTo>
                    <a:pt x="8" y="41"/>
                  </a:lnTo>
                  <a:lnTo>
                    <a:pt x="25" y="50"/>
                  </a:lnTo>
                  <a:lnTo>
                    <a:pt x="8" y="34"/>
                  </a:lnTo>
                  <a:lnTo>
                    <a:pt x="16" y="25"/>
                  </a:lnTo>
                  <a:lnTo>
                    <a:pt x="8" y="18"/>
                  </a:lnTo>
                  <a:lnTo>
                    <a:pt x="16" y="0"/>
                  </a:lnTo>
                  <a:lnTo>
                    <a:pt x="0"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37" name="Freeform 234">
              <a:extLst>
                <a:ext uri="{FF2B5EF4-FFF2-40B4-BE49-F238E27FC236}">
                  <a16:creationId xmlns:a16="http://schemas.microsoft.com/office/drawing/2014/main" id="{0CC3D25D-274E-8246-9411-92425880DBD8}"/>
                </a:ext>
              </a:extLst>
            </p:cNvPr>
            <p:cNvSpPr>
              <a:spLocks noChangeAspect="1"/>
            </p:cNvSpPr>
            <p:nvPr/>
          </p:nvSpPr>
          <p:spPr bwMode="gray">
            <a:xfrm>
              <a:off x="2918543" y="3554245"/>
              <a:ext cx="118947" cy="87455"/>
            </a:xfrm>
            <a:custGeom>
              <a:avLst/>
              <a:gdLst>
                <a:gd name="T0" fmla="*/ 0 w 67"/>
                <a:gd name="T1" fmla="*/ 0 h 49"/>
                <a:gd name="T2" fmla="*/ 9 w 67"/>
                <a:gd name="T3" fmla="*/ 16 h 49"/>
                <a:gd name="T4" fmla="*/ 25 w 67"/>
                <a:gd name="T5" fmla="*/ 26 h 49"/>
                <a:gd name="T6" fmla="*/ 42 w 67"/>
                <a:gd name="T7" fmla="*/ 34 h 49"/>
                <a:gd name="T8" fmla="*/ 42 w 67"/>
                <a:gd name="T9" fmla="*/ 42 h 49"/>
                <a:gd name="T10" fmla="*/ 58 w 67"/>
                <a:gd name="T11" fmla="*/ 49 h 49"/>
                <a:gd name="T12" fmla="*/ 67 w 67"/>
                <a:gd name="T13" fmla="*/ 49 h 49"/>
                <a:gd name="T14" fmla="*/ 35 w 67"/>
                <a:gd name="T15" fmla="*/ 8 h 49"/>
                <a:gd name="T16" fmla="*/ 9 w 67"/>
                <a:gd name="T17" fmla="*/ 0 h 49"/>
                <a:gd name="T18" fmla="*/ 0 w 67"/>
                <a:gd name="T19" fmla="*/ 0 h 4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7" h="49">
                  <a:moveTo>
                    <a:pt x="0" y="0"/>
                  </a:moveTo>
                  <a:lnTo>
                    <a:pt x="9" y="16"/>
                  </a:lnTo>
                  <a:lnTo>
                    <a:pt x="25" y="25"/>
                  </a:lnTo>
                  <a:lnTo>
                    <a:pt x="41" y="33"/>
                  </a:lnTo>
                  <a:lnTo>
                    <a:pt x="41" y="41"/>
                  </a:lnTo>
                  <a:lnTo>
                    <a:pt x="57" y="48"/>
                  </a:lnTo>
                  <a:lnTo>
                    <a:pt x="66" y="48"/>
                  </a:lnTo>
                  <a:lnTo>
                    <a:pt x="34" y="8"/>
                  </a:lnTo>
                  <a:lnTo>
                    <a:pt x="9"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38" name="Freeform 235">
              <a:extLst>
                <a:ext uri="{FF2B5EF4-FFF2-40B4-BE49-F238E27FC236}">
                  <a16:creationId xmlns:a16="http://schemas.microsoft.com/office/drawing/2014/main" id="{C046448E-2062-E04E-B00E-7AF1F1241BEC}"/>
                </a:ext>
              </a:extLst>
            </p:cNvPr>
            <p:cNvSpPr>
              <a:spLocks noChangeAspect="1"/>
            </p:cNvSpPr>
            <p:nvPr/>
          </p:nvSpPr>
          <p:spPr bwMode="gray">
            <a:xfrm>
              <a:off x="2918543" y="3554245"/>
              <a:ext cx="118947" cy="87455"/>
            </a:xfrm>
            <a:custGeom>
              <a:avLst/>
              <a:gdLst>
                <a:gd name="T0" fmla="*/ 0 w 67"/>
                <a:gd name="T1" fmla="*/ 0 h 49"/>
                <a:gd name="T2" fmla="*/ 9 w 67"/>
                <a:gd name="T3" fmla="*/ 16 h 49"/>
                <a:gd name="T4" fmla="*/ 25 w 67"/>
                <a:gd name="T5" fmla="*/ 26 h 49"/>
                <a:gd name="T6" fmla="*/ 42 w 67"/>
                <a:gd name="T7" fmla="*/ 34 h 49"/>
                <a:gd name="T8" fmla="*/ 42 w 67"/>
                <a:gd name="T9" fmla="*/ 42 h 49"/>
                <a:gd name="T10" fmla="*/ 58 w 67"/>
                <a:gd name="T11" fmla="*/ 49 h 49"/>
                <a:gd name="T12" fmla="*/ 67 w 67"/>
                <a:gd name="T13" fmla="*/ 49 h 49"/>
                <a:gd name="T14" fmla="*/ 35 w 67"/>
                <a:gd name="T15" fmla="*/ 8 h 49"/>
                <a:gd name="T16" fmla="*/ 9 w 67"/>
                <a:gd name="T17" fmla="*/ 0 h 49"/>
                <a:gd name="T18" fmla="*/ 0 w 67"/>
                <a:gd name="T19" fmla="*/ 0 h 4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7" h="49">
                  <a:moveTo>
                    <a:pt x="0" y="0"/>
                  </a:moveTo>
                  <a:lnTo>
                    <a:pt x="9" y="16"/>
                  </a:lnTo>
                  <a:lnTo>
                    <a:pt x="25" y="25"/>
                  </a:lnTo>
                  <a:lnTo>
                    <a:pt x="41" y="33"/>
                  </a:lnTo>
                  <a:lnTo>
                    <a:pt x="41" y="41"/>
                  </a:lnTo>
                  <a:lnTo>
                    <a:pt x="57" y="48"/>
                  </a:lnTo>
                  <a:lnTo>
                    <a:pt x="66" y="48"/>
                  </a:lnTo>
                  <a:lnTo>
                    <a:pt x="34" y="8"/>
                  </a:lnTo>
                  <a:lnTo>
                    <a:pt x="9" y="0"/>
                  </a:lnTo>
                  <a:lnTo>
                    <a:pt x="0"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39" name="Freeform 236">
              <a:extLst>
                <a:ext uri="{FF2B5EF4-FFF2-40B4-BE49-F238E27FC236}">
                  <a16:creationId xmlns:a16="http://schemas.microsoft.com/office/drawing/2014/main" id="{08180286-F996-5941-AB3D-3490001F4565}"/>
                </a:ext>
              </a:extLst>
            </p:cNvPr>
            <p:cNvSpPr>
              <a:spLocks noChangeAspect="1"/>
            </p:cNvSpPr>
            <p:nvPr/>
          </p:nvSpPr>
          <p:spPr bwMode="gray">
            <a:xfrm>
              <a:off x="5281733" y="2849359"/>
              <a:ext cx="244890" cy="174910"/>
            </a:xfrm>
            <a:custGeom>
              <a:avLst/>
              <a:gdLst>
                <a:gd name="T0" fmla="*/ 0 w 138"/>
                <a:gd name="T1" fmla="*/ 33 h 98"/>
                <a:gd name="T2" fmla="*/ 9 w 138"/>
                <a:gd name="T3" fmla="*/ 42 h 98"/>
                <a:gd name="T4" fmla="*/ 25 w 138"/>
                <a:gd name="T5" fmla="*/ 33 h 98"/>
                <a:gd name="T6" fmla="*/ 34 w 138"/>
                <a:gd name="T7" fmla="*/ 42 h 98"/>
                <a:gd name="T8" fmla="*/ 9 w 138"/>
                <a:gd name="T9" fmla="*/ 57 h 98"/>
                <a:gd name="T10" fmla="*/ 25 w 138"/>
                <a:gd name="T11" fmla="*/ 57 h 98"/>
                <a:gd name="T12" fmla="*/ 34 w 138"/>
                <a:gd name="T13" fmla="*/ 76 h 98"/>
                <a:gd name="T14" fmla="*/ 25 w 138"/>
                <a:gd name="T15" fmla="*/ 83 h 98"/>
                <a:gd name="T16" fmla="*/ 42 w 138"/>
                <a:gd name="T17" fmla="*/ 83 h 98"/>
                <a:gd name="T18" fmla="*/ 75 w 138"/>
                <a:gd name="T19" fmla="*/ 99 h 98"/>
                <a:gd name="T20" fmla="*/ 133 w 138"/>
                <a:gd name="T21" fmla="*/ 66 h 98"/>
                <a:gd name="T22" fmla="*/ 139 w 138"/>
                <a:gd name="T23" fmla="*/ 57 h 98"/>
                <a:gd name="T24" fmla="*/ 139 w 138"/>
                <a:gd name="T25" fmla="*/ 33 h 98"/>
                <a:gd name="T26" fmla="*/ 123 w 138"/>
                <a:gd name="T27" fmla="*/ 24 h 98"/>
                <a:gd name="T28" fmla="*/ 123 w 138"/>
                <a:gd name="T29" fmla="*/ 9 h 98"/>
                <a:gd name="T30" fmla="*/ 116 w 138"/>
                <a:gd name="T31" fmla="*/ 9 h 98"/>
                <a:gd name="T32" fmla="*/ 108 w 138"/>
                <a:gd name="T33" fmla="*/ 0 h 98"/>
                <a:gd name="T34" fmla="*/ 90 w 138"/>
                <a:gd name="T35" fmla="*/ 16 h 98"/>
                <a:gd name="T36" fmla="*/ 82 w 138"/>
                <a:gd name="T37" fmla="*/ 16 h 98"/>
                <a:gd name="T38" fmla="*/ 66 w 138"/>
                <a:gd name="T39" fmla="*/ 16 h 98"/>
                <a:gd name="T40" fmla="*/ 58 w 138"/>
                <a:gd name="T41" fmla="*/ 24 h 98"/>
                <a:gd name="T42" fmla="*/ 58 w 138"/>
                <a:gd name="T43" fmla="*/ 16 h 98"/>
                <a:gd name="T44" fmla="*/ 50 w 138"/>
                <a:gd name="T45" fmla="*/ 33 h 98"/>
                <a:gd name="T46" fmla="*/ 42 w 138"/>
                <a:gd name="T47" fmla="*/ 42 h 98"/>
                <a:gd name="T48" fmla="*/ 42 w 138"/>
                <a:gd name="T49" fmla="*/ 16 h 98"/>
                <a:gd name="T50" fmla="*/ 25 w 138"/>
                <a:gd name="T51" fmla="*/ 9 h 98"/>
                <a:gd name="T52" fmla="*/ 16 w 138"/>
                <a:gd name="T53" fmla="*/ 9 h 98"/>
                <a:gd name="T54" fmla="*/ 16 w 138"/>
                <a:gd name="T55" fmla="*/ 16 h 98"/>
                <a:gd name="T56" fmla="*/ 9 w 138"/>
                <a:gd name="T57" fmla="*/ 16 h 98"/>
                <a:gd name="T58" fmla="*/ 9 w 138"/>
                <a:gd name="T59" fmla="*/ 24 h 98"/>
                <a:gd name="T60" fmla="*/ 0 w 138"/>
                <a:gd name="T61" fmla="*/ 33 h 98"/>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138" h="98">
                  <a:moveTo>
                    <a:pt x="0" y="32"/>
                  </a:moveTo>
                  <a:lnTo>
                    <a:pt x="9" y="41"/>
                  </a:lnTo>
                  <a:lnTo>
                    <a:pt x="25" y="32"/>
                  </a:lnTo>
                  <a:lnTo>
                    <a:pt x="34" y="41"/>
                  </a:lnTo>
                  <a:lnTo>
                    <a:pt x="9" y="56"/>
                  </a:lnTo>
                  <a:lnTo>
                    <a:pt x="25" y="56"/>
                  </a:lnTo>
                  <a:lnTo>
                    <a:pt x="34" y="74"/>
                  </a:lnTo>
                  <a:lnTo>
                    <a:pt x="25" y="81"/>
                  </a:lnTo>
                  <a:lnTo>
                    <a:pt x="41" y="81"/>
                  </a:lnTo>
                  <a:lnTo>
                    <a:pt x="74" y="97"/>
                  </a:lnTo>
                  <a:lnTo>
                    <a:pt x="131" y="65"/>
                  </a:lnTo>
                  <a:lnTo>
                    <a:pt x="137" y="56"/>
                  </a:lnTo>
                  <a:lnTo>
                    <a:pt x="137" y="32"/>
                  </a:lnTo>
                  <a:lnTo>
                    <a:pt x="121" y="24"/>
                  </a:lnTo>
                  <a:lnTo>
                    <a:pt x="121" y="9"/>
                  </a:lnTo>
                  <a:lnTo>
                    <a:pt x="114" y="9"/>
                  </a:lnTo>
                  <a:lnTo>
                    <a:pt x="106" y="0"/>
                  </a:lnTo>
                  <a:lnTo>
                    <a:pt x="89" y="16"/>
                  </a:lnTo>
                  <a:lnTo>
                    <a:pt x="81" y="16"/>
                  </a:lnTo>
                  <a:lnTo>
                    <a:pt x="65" y="16"/>
                  </a:lnTo>
                  <a:lnTo>
                    <a:pt x="57" y="24"/>
                  </a:lnTo>
                  <a:lnTo>
                    <a:pt x="57" y="16"/>
                  </a:lnTo>
                  <a:lnTo>
                    <a:pt x="49" y="32"/>
                  </a:lnTo>
                  <a:lnTo>
                    <a:pt x="41" y="41"/>
                  </a:lnTo>
                  <a:lnTo>
                    <a:pt x="41" y="16"/>
                  </a:lnTo>
                  <a:lnTo>
                    <a:pt x="25" y="9"/>
                  </a:lnTo>
                  <a:lnTo>
                    <a:pt x="16" y="9"/>
                  </a:lnTo>
                  <a:lnTo>
                    <a:pt x="16" y="16"/>
                  </a:lnTo>
                  <a:lnTo>
                    <a:pt x="9" y="16"/>
                  </a:lnTo>
                  <a:lnTo>
                    <a:pt x="9" y="24"/>
                  </a:lnTo>
                  <a:lnTo>
                    <a:pt x="0" y="3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40" name="Freeform 237">
              <a:extLst>
                <a:ext uri="{FF2B5EF4-FFF2-40B4-BE49-F238E27FC236}">
                  <a16:creationId xmlns:a16="http://schemas.microsoft.com/office/drawing/2014/main" id="{C5D7CFF3-79C4-F74E-AA1E-B079687D7227}"/>
                </a:ext>
              </a:extLst>
            </p:cNvPr>
            <p:cNvSpPr>
              <a:spLocks noChangeAspect="1"/>
            </p:cNvSpPr>
            <p:nvPr/>
          </p:nvSpPr>
          <p:spPr bwMode="gray">
            <a:xfrm>
              <a:off x="5412924" y="2230180"/>
              <a:ext cx="29737" cy="31484"/>
            </a:xfrm>
            <a:custGeom>
              <a:avLst/>
              <a:gdLst>
                <a:gd name="T0" fmla="*/ 0 w 17"/>
                <a:gd name="T1" fmla="*/ 0 h 18"/>
                <a:gd name="T2" fmla="*/ 0 w 17"/>
                <a:gd name="T3" fmla="*/ 17 h 18"/>
                <a:gd name="T4" fmla="*/ 16 w 17"/>
                <a:gd name="T5" fmla="*/ 17 h 18"/>
                <a:gd name="T6" fmla="*/ 0 w 17"/>
                <a:gd name="T7" fmla="*/ 0 h 1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 h="18">
                  <a:moveTo>
                    <a:pt x="0" y="0"/>
                  </a:moveTo>
                  <a:lnTo>
                    <a:pt x="0" y="17"/>
                  </a:lnTo>
                  <a:lnTo>
                    <a:pt x="16" y="17"/>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41" name="Freeform 238">
              <a:extLst>
                <a:ext uri="{FF2B5EF4-FFF2-40B4-BE49-F238E27FC236}">
                  <a16:creationId xmlns:a16="http://schemas.microsoft.com/office/drawing/2014/main" id="{1DF79B0C-6B70-244B-BCAD-7368B0BF28AB}"/>
                </a:ext>
              </a:extLst>
            </p:cNvPr>
            <p:cNvSpPr>
              <a:spLocks noChangeAspect="1"/>
            </p:cNvSpPr>
            <p:nvPr/>
          </p:nvSpPr>
          <p:spPr bwMode="gray">
            <a:xfrm>
              <a:off x="5412924" y="2230180"/>
              <a:ext cx="29737" cy="31484"/>
            </a:xfrm>
            <a:custGeom>
              <a:avLst/>
              <a:gdLst>
                <a:gd name="T0" fmla="*/ 0 w 17"/>
                <a:gd name="T1" fmla="*/ 0 h 18"/>
                <a:gd name="T2" fmla="*/ 0 w 17"/>
                <a:gd name="T3" fmla="*/ 17 h 18"/>
                <a:gd name="T4" fmla="*/ 16 w 17"/>
                <a:gd name="T5" fmla="*/ 17 h 18"/>
                <a:gd name="T6" fmla="*/ 0 w 17"/>
                <a:gd name="T7" fmla="*/ 0 h 1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 h="18">
                  <a:moveTo>
                    <a:pt x="0" y="0"/>
                  </a:moveTo>
                  <a:lnTo>
                    <a:pt x="0" y="17"/>
                  </a:lnTo>
                  <a:lnTo>
                    <a:pt x="16" y="17"/>
                  </a:lnTo>
                  <a:lnTo>
                    <a:pt x="0"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42" name="Freeform 239">
              <a:extLst>
                <a:ext uri="{FF2B5EF4-FFF2-40B4-BE49-F238E27FC236}">
                  <a16:creationId xmlns:a16="http://schemas.microsoft.com/office/drawing/2014/main" id="{E4D33A23-EC10-7048-9B6F-88F1CCEB2854}"/>
                </a:ext>
              </a:extLst>
            </p:cNvPr>
            <p:cNvSpPr>
              <a:spLocks noChangeAspect="1"/>
            </p:cNvSpPr>
            <p:nvPr/>
          </p:nvSpPr>
          <p:spPr bwMode="gray">
            <a:xfrm>
              <a:off x="6822791" y="5163413"/>
              <a:ext cx="157429" cy="318335"/>
            </a:xfrm>
            <a:custGeom>
              <a:avLst/>
              <a:gdLst>
                <a:gd name="T0" fmla="*/ 0 w 90"/>
                <a:gd name="T1" fmla="*/ 130 h 180"/>
                <a:gd name="T2" fmla="*/ 9 w 90"/>
                <a:gd name="T3" fmla="*/ 165 h 180"/>
                <a:gd name="T4" fmla="*/ 17 w 90"/>
                <a:gd name="T5" fmla="*/ 181 h 180"/>
                <a:gd name="T6" fmla="*/ 40 w 90"/>
                <a:gd name="T7" fmla="*/ 181 h 180"/>
                <a:gd name="T8" fmla="*/ 49 w 90"/>
                <a:gd name="T9" fmla="*/ 172 h 180"/>
                <a:gd name="T10" fmla="*/ 74 w 90"/>
                <a:gd name="T11" fmla="*/ 81 h 180"/>
                <a:gd name="T12" fmla="*/ 82 w 90"/>
                <a:gd name="T13" fmla="*/ 40 h 180"/>
                <a:gd name="T14" fmla="*/ 89 w 90"/>
                <a:gd name="T15" fmla="*/ 50 h 180"/>
                <a:gd name="T16" fmla="*/ 89 w 90"/>
                <a:gd name="T17" fmla="*/ 40 h 180"/>
                <a:gd name="T18" fmla="*/ 82 w 90"/>
                <a:gd name="T19" fmla="*/ 8 h 180"/>
                <a:gd name="T20" fmla="*/ 74 w 90"/>
                <a:gd name="T21" fmla="*/ 0 h 180"/>
                <a:gd name="T22" fmla="*/ 65 w 90"/>
                <a:gd name="T23" fmla="*/ 17 h 180"/>
                <a:gd name="T24" fmla="*/ 57 w 90"/>
                <a:gd name="T25" fmla="*/ 17 h 180"/>
                <a:gd name="T26" fmla="*/ 57 w 90"/>
                <a:gd name="T27" fmla="*/ 32 h 180"/>
                <a:gd name="T28" fmla="*/ 17 w 90"/>
                <a:gd name="T29" fmla="*/ 58 h 180"/>
                <a:gd name="T30" fmla="*/ 9 w 90"/>
                <a:gd name="T31" fmla="*/ 74 h 180"/>
                <a:gd name="T32" fmla="*/ 17 w 90"/>
                <a:gd name="T33" fmla="*/ 106 h 180"/>
                <a:gd name="T34" fmla="*/ 0 w 90"/>
                <a:gd name="T35" fmla="*/ 130 h 18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0" h="180">
                  <a:moveTo>
                    <a:pt x="0" y="129"/>
                  </a:moveTo>
                  <a:lnTo>
                    <a:pt x="9" y="163"/>
                  </a:lnTo>
                  <a:lnTo>
                    <a:pt x="17" y="179"/>
                  </a:lnTo>
                  <a:lnTo>
                    <a:pt x="40" y="179"/>
                  </a:lnTo>
                  <a:lnTo>
                    <a:pt x="49" y="170"/>
                  </a:lnTo>
                  <a:lnTo>
                    <a:pt x="74" y="80"/>
                  </a:lnTo>
                  <a:lnTo>
                    <a:pt x="82" y="40"/>
                  </a:lnTo>
                  <a:lnTo>
                    <a:pt x="89" y="49"/>
                  </a:lnTo>
                  <a:lnTo>
                    <a:pt x="89" y="40"/>
                  </a:lnTo>
                  <a:lnTo>
                    <a:pt x="82" y="8"/>
                  </a:lnTo>
                  <a:lnTo>
                    <a:pt x="74" y="0"/>
                  </a:lnTo>
                  <a:lnTo>
                    <a:pt x="65" y="17"/>
                  </a:lnTo>
                  <a:lnTo>
                    <a:pt x="57" y="17"/>
                  </a:lnTo>
                  <a:lnTo>
                    <a:pt x="57" y="32"/>
                  </a:lnTo>
                  <a:lnTo>
                    <a:pt x="17" y="57"/>
                  </a:lnTo>
                  <a:lnTo>
                    <a:pt x="9" y="73"/>
                  </a:lnTo>
                  <a:lnTo>
                    <a:pt x="17" y="105"/>
                  </a:lnTo>
                  <a:lnTo>
                    <a:pt x="0" y="12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43" name="Freeform 240">
              <a:extLst>
                <a:ext uri="{FF2B5EF4-FFF2-40B4-BE49-F238E27FC236}">
                  <a16:creationId xmlns:a16="http://schemas.microsoft.com/office/drawing/2014/main" id="{8F473DDB-95B0-B844-BCCC-BD1D8051C0B2}"/>
                </a:ext>
              </a:extLst>
            </p:cNvPr>
            <p:cNvSpPr>
              <a:spLocks noChangeAspect="1"/>
            </p:cNvSpPr>
            <p:nvPr/>
          </p:nvSpPr>
          <p:spPr bwMode="gray">
            <a:xfrm>
              <a:off x="8045493" y="4845077"/>
              <a:ext cx="29737" cy="33233"/>
            </a:xfrm>
            <a:custGeom>
              <a:avLst/>
              <a:gdLst>
                <a:gd name="T0" fmla="*/ 0 w 17"/>
                <a:gd name="T1" fmla="*/ 10 h 18"/>
                <a:gd name="T2" fmla="*/ 16 w 17"/>
                <a:gd name="T3" fmla="*/ 18 h 18"/>
                <a:gd name="T4" fmla="*/ 0 w 17"/>
                <a:gd name="T5" fmla="*/ 0 h 18"/>
                <a:gd name="T6" fmla="*/ 0 w 17"/>
                <a:gd name="T7" fmla="*/ 10 h 1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 h="18">
                  <a:moveTo>
                    <a:pt x="0" y="9"/>
                  </a:moveTo>
                  <a:lnTo>
                    <a:pt x="16" y="17"/>
                  </a:lnTo>
                  <a:lnTo>
                    <a:pt x="0" y="0"/>
                  </a:lnTo>
                  <a:lnTo>
                    <a:pt x="0" y="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44" name="Freeform 241">
              <a:extLst>
                <a:ext uri="{FF2B5EF4-FFF2-40B4-BE49-F238E27FC236}">
                  <a16:creationId xmlns:a16="http://schemas.microsoft.com/office/drawing/2014/main" id="{E2424C0A-503E-414D-B094-ED4A26E5AE3F}"/>
                </a:ext>
              </a:extLst>
            </p:cNvPr>
            <p:cNvSpPr>
              <a:spLocks noChangeAspect="1"/>
            </p:cNvSpPr>
            <p:nvPr/>
          </p:nvSpPr>
          <p:spPr bwMode="gray">
            <a:xfrm>
              <a:off x="8045493" y="4845077"/>
              <a:ext cx="29737" cy="33233"/>
            </a:xfrm>
            <a:custGeom>
              <a:avLst/>
              <a:gdLst>
                <a:gd name="T0" fmla="*/ 0 w 17"/>
                <a:gd name="T1" fmla="*/ 10 h 18"/>
                <a:gd name="T2" fmla="*/ 16 w 17"/>
                <a:gd name="T3" fmla="*/ 18 h 18"/>
                <a:gd name="T4" fmla="*/ 0 w 17"/>
                <a:gd name="T5" fmla="*/ 0 h 18"/>
                <a:gd name="T6" fmla="*/ 0 w 17"/>
                <a:gd name="T7" fmla="*/ 10 h 1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 h="18">
                  <a:moveTo>
                    <a:pt x="0" y="9"/>
                  </a:moveTo>
                  <a:lnTo>
                    <a:pt x="16" y="17"/>
                  </a:lnTo>
                  <a:lnTo>
                    <a:pt x="0" y="0"/>
                  </a:lnTo>
                  <a:lnTo>
                    <a:pt x="0" y="9"/>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45" name="Freeform 242">
              <a:extLst>
                <a:ext uri="{FF2B5EF4-FFF2-40B4-BE49-F238E27FC236}">
                  <a16:creationId xmlns:a16="http://schemas.microsoft.com/office/drawing/2014/main" id="{4C092E7C-6FE5-F94E-B563-3BF5912539D2}"/>
                </a:ext>
              </a:extLst>
            </p:cNvPr>
            <p:cNvSpPr>
              <a:spLocks noChangeAspect="1"/>
            </p:cNvSpPr>
            <p:nvPr/>
          </p:nvSpPr>
          <p:spPr bwMode="gray">
            <a:xfrm>
              <a:off x="8076979" y="4906296"/>
              <a:ext cx="29737" cy="29735"/>
            </a:xfrm>
            <a:custGeom>
              <a:avLst/>
              <a:gdLst>
                <a:gd name="T0" fmla="*/ 0 w 17"/>
                <a:gd name="T1" fmla="*/ 0 h 17"/>
                <a:gd name="T2" fmla="*/ 16 w 17"/>
                <a:gd name="T3" fmla="*/ 16 h 17"/>
                <a:gd name="T4" fmla="*/ 16 w 17"/>
                <a:gd name="T5" fmla="*/ 7 h 17"/>
                <a:gd name="T6" fmla="*/ 16 w 17"/>
                <a:gd name="T7" fmla="*/ 0 h 17"/>
                <a:gd name="T8" fmla="*/ 0 w 17"/>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0"/>
                  </a:moveTo>
                  <a:lnTo>
                    <a:pt x="16" y="16"/>
                  </a:lnTo>
                  <a:lnTo>
                    <a:pt x="16" y="7"/>
                  </a:lnTo>
                  <a:lnTo>
                    <a:pt x="16"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46" name="Freeform 243">
              <a:extLst>
                <a:ext uri="{FF2B5EF4-FFF2-40B4-BE49-F238E27FC236}">
                  <a16:creationId xmlns:a16="http://schemas.microsoft.com/office/drawing/2014/main" id="{55E95028-B465-5544-880D-7E7E3D2CD7C5}"/>
                </a:ext>
              </a:extLst>
            </p:cNvPr>
            <p:cNvSpPr>
              <a:spLocks noChangeAspect="1"/>
            </p:cNvSpPr>
            <p:nvPr/>
          </p:nvSpPr>
          <p:spPr bwMode="gray">
            <a:xfrm>
              <a:off x="8076979" y="4906296"/>
              <a:ext cx="29737" cy="29735"/>
            </a:xfrm>
            <a:custGeom>
              <a:avLst/>
              <a:gdLst>
                <a:gd name="T0" fmla="*/ 0 w 17"/>
                <a:gd name="T1" fmla="*/ 0 h 17"/>
                <a:gd name="T2" fmla="*/ 16 w 17"/>
                <a:gd name="T3" fmla="*/ 16 h 17"/>
                <a:gd name="T4" fmla="*/ 16 w 17"/>
                <a:gd name="T5" fmla="*/ 7 h 17"/>
                <a:gd name="T6" fmla="*/ 16 w 17"/>
                <a:gd name="T7" fmla="*/ 0 h 17"/>
                <a:gd name="T8" fmla="*/ 0 w 17"/>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0"/>
                  </a:moveTo>
                  <a:lnTo>
                    <a:pt x="16" y="16"/>
                  </a:lnTo>
                  <a:lnTo>
                    <a:pt x="16" y="7"/>
                  </a:lnTo>
                  <a:lnTo>
                    <a:pt x="16" y="0"/>
                  </a:lnTo>
                  <a:lnTo>
                    <a:pt x="0"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47" name="Freeform 244">
              <a:extLst>
                <a:ext uri="{FF2B5EF4-FFF2-40B4-BE49-F238E27FC236}">
                  <a16:creationId xmlns:a16="http://schemas.microsoft.com/office/drawing/2014/main" id="{AD1E66D9-2627-464A-A0DF-6A1F51FD984A}"/>
                </a:ext>
              </a:extLst>
            </p:cNvPr>
            <p:cNvSpPr>
              <a:spLocks noChangeAspect="1"/>
            </p:cNvSpPr>
            <p:nvPr/>
          </p:nvSpPr>
          <p:spPr bwMode="gray">
            <a:xfrm>
              <a:off x="7643173" y="4659673"/>
              <a:ext cx="61223" cy="87455"/>
            </a:xfrm>
            <a:custGeom>
              <a:avLst/>
              <a:gdLst>
                <a:gd name="T0" fmla="*/ 0 w 34"/>
                <a:gd name="T1" fmla="*/ 25 h 50"/>
                <a:gd name="T2" fmla="*/ 9 w 34"/>
                <a:gd name="T3" fmla="*/ 49 h 50"/>
                <a:gd name="T4" fmla="*/ 25 w 34"/>
                <a:gd name="T5" fmla="*/ 49 h 50"/>
                <a:gd name="T6" fmla="*/ 34 w 34"/>
                <a:gd name="T7" fmla="*/ 34 h 50"/>
                <a:gd name="T8" fmla="*/ 15 w 34"/>
                <a:gd name="T9" fmla="*/ 9 h 50"/>
                <a:gd name="T10" fmla="*/ 9 w 34"/>
                <a:gd name="T11" fmla="*/ 0 h 50"/>
                <a:gd name="T12" fmla="*/ 0 w 34"/>
                <a:gd name="T13" fmla="*/ 25 h 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4" h="50">
                  <a:moveTo>
                    <a:pt x="0" y="25"/>
                  </a:moveTo>
                  <a:lnTo>
                    <a:pt x="9" y="49"/>
                  </a:lnTo>
                  <a:lnTo>
                    <a:pt x="24" y="49"/>
                  </a:lnTo>
                  <a:lnTo>
                    <a:pt x="33" y="34"/>
                  </a:lnTo>
                  <a:lnTo>
                    <a:pt x="15" y="9"/>
                  </a:lnTo>
                  <a:lnTo>
                    <a:pt x="9" y="0"/>
                  </a:lnTo>
                  <a:lnTo>
                    <a:pt x="0"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48" name="Freeform 245">
              <a:extLst>
                <a:ext uri="{FF2B5EF4-FFF2-40B4-BE49-F238E27FC236}">
                  <a16:creationId xmlns:a16="http://schemas.microsoft.com/office/drawing/2014/main" id="{4D670E25-73C4-4E41-87A9-AEDA7D5D1047}"/>
                </a:ext>
              </a:extLst>
            </p:cNvPr>
            <p:cNvSpPr>
              <a:spLocks noChangeAspect="1"/>
            </p:cNvSpPr>
            <p:nvPr/>
          </p:nvSpPr>
          <p:spPr bwMode="gray">
            <a:xfrm>
              <a:off x="8304377" y="4432291"/>
              <a:ext cx="62972" cy="41978"/>
            </a:xfrm>
            <a:custGeom>
              <a:avLst/>
              <a:gdLst>
                <a:gd name="T0" fmla="*/ 0 w 35"/>
                <a:gd name="T1" fmla="*/ 6 h 24"/>
                <a:gd name="T2" fmla="*/ 0 w 35"/>
                <a:gd name="T3" fmla="*/ 16 h 24"/>
                <a:gd name="T4" fmla="*/ 17 w 35"/>
                <a:gd name="T5" fmla="*/ 23 h 24"/>
                <a:gd name="T6" fmla="*/ 25 w 35"/>
                <a:gd name="T7" fmla="*/ 16 h 24"/>
                <a:gd name="T8" fmla="*/ 35 w 35"/>
                <a:gd name="T9" fmla="*/ 0 h 24"/>
                <a:gd name="T10" fmla="*/ 9 w 35"/>
                <a:gd name="T11" fmla="*/ 0 h 24"/>
                <a:gd name="T12" fmla="*/ 0 w 35"/>
                <a:gd name="T13" fmla="*/ 6 h 2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24">
                  <a:moveTo>
                    <a:pt x="0" y="6"/>
                  </a:moveTo>
                  <a:lnTo>
                    <a:pt x="0" y="16"/>
                  </a:lnTo>
                  <a:lnTo>
                    <a:pt x="17" y="23"/>
                  </a:lnTo>
                  <a:lnTo>
                    <a:pt x="24" y="16"/>
                  </a:lnTo>
                  <a:lnTo>
                    <a:pt x="34" y="0"/>
                  </a:lnTo>
                  <a:lnTo>
                    <a:pt x="9" y="0"/>
                  </a:lnTo>
                  <a:lnTo>
                    <a:pt x="0" y="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49" name="Freeform 246">
              <a:extLst>
                <a:ext uri="{FF2B5EF4-FFF2-40B4-BE49-F238E27FC236}">
                  <a16:creationId xmlns:a16="http://schemas.microsoft.com/office/drawing/2014/main" id="{67069BE6-5BA5-0848-A126-FA4D98F227CD}"/>
                </a:ext>
              </a:extLst>
            </p:cNvPr>
            <p:cNvSpPr>
              <a:spLocks noChangeAspect="1"/>
            </p:cNvSpPr>
            <p:nvPr/>
          </p:nvSpPr>
          <p:spPr bwMode="gray">
            <a:xfrm>
              <a:off x="8565010" y="4301109"/>
              <a:ext cx="45480" cy="71713"/>
            </a:xfrm>
            <a:custGeom>
              <a:avLst/>
              <a:gdLst>
                <a:gd name="T0" fmla="*/ 0 w 26"/>
                <a:gd name="T1" fmla="*/ 25 h 41"/>
                <a:gd name="T2" fmla="*/ 0 w 26"/>
                <a:gd name="T3" fmla="*/ 33 h 41"/>
                <a:gd name="T4" fmla="*/ 8 w 26"/>
                <a:gd name="T5" fmla="*/ 40 h 41"/>
                <a:gd name="T6" fmla="*/ 25 w 26"/>
                <a:gd name="T7" fmla="*/ 0 h 41"/>
                <a:gd name="T8" fmla="*/ 17 w 26"/>
                <a:gd name="T9" fmla="*/ 0 h 41"/>
                <a:gd name="T10" fmla="*/ 0 w 26"/>
                <a:gd name="T11" fmla="*/ 25 h 4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6" h="41">
                  <a:moveTo>
                    <a:pt x="0" y="25"/>
                  </a:moveTo>
                  <a:lnTo>
                    <a:pt x="0" y="33"/>
                  </a:lnTo>
                  <a:lnTo>
                    <a:pt x="8" y="40"/>
                  </a:lnTo>
                  <a:lnTo>
                    <a:pt x="25" y="0"/>
                  </a:lnTo>
                  <a:lnTo>
                    <a:pt x="17" y="0"/>
                  </a:lnTo>
                  <a:lnTo>
                    <a:pt x="0"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50" name="Freeform 247">
              <a:extLst>
                <a:ext uri="{FF2B5EF4-FFF2-40B4-BE49-F238E27FC236}">
                  <a16:creationId xmlns:a16="http://schemas.microsoft.com/office/drawing/2014/main" id="{DB84F37E-782A-8348-8846-F4ADD5C36E85}"/>
                </a:ext>
              </a:extLst>
            </p:cNvPr>
            <p:cNvSpPr>
              <a:spLocks noChangeAspect="1"/>
            </p:cNvSpPr>
            <p:nvPr/>
          </p:nvSpPr>
          <p:spPr bwMode="gray">
            <a:xfrm>
              <a:off x="8783662" y="4071977"/>
              <a:ext cx="57724" cy="87455"/>
            </a:xfrm>
            <a:custGeom>
              <a:avLst/>
              <a:gdLst>
                <a:gd name="T0" fmla="*/ 0 w 33"/>
                <a:gd name="T1" fmla="*/ 7 h 49"/>
                <a:gd name="T2" fmla="*/ 0 w 33"/>
                <a:gd name="T3" fmla="*/ 17 h 49"/>
                <a:gd name="T4" fmla="*/ 7 w 33"/>
                <a:gd name="T5" fmla="*/ 17 h 49"/>
                <a:gd name="T6" fmla="*/ 7 w 33"/>
                <a:gd name="T7" fmla="*/ 42 h 49"/>
                <a:gd name="T8" fmla="*/ 16 w 33"/>
                <a:gd name="T9" fmla="*/ 49 h 49"/>
                <a:gd name="T10" fmla="*/ 22 w 33"/>
                <a:gd name="T11" fmla="*/ 42 h 49"/>
                <a:gd name="T12" fmla="*/ 32 w 33"/>
                <a:gd name="T13" fmla="*/ 17 h 49"/>
                <a:gd name="T14" fmla="*/ 22 w 33"/>
                <a:gd name="T15" fmla="*/ 7 h 49"/>
                <a:gd name="T16" fmla="*/ 7 w 33"/>
                <a:gd name="T17" fmla="*/ 0 h 49"/>
                <a:gd name="T18" fmla="*/ 0 w 33"/>
                <a:gd name="T19" fmla="*/ 7 h 4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3" h="49">
                  <a:moveTo>
                    <a:pt x="0" y="7"/>
                  </a:moveTo>
                  <a:lnTo>
                    <a:pt x="0" y="17"/>
                  </a:lnTo>
                  <a:lnTo>
                    <a:pt x="7" y="17"/>
                  </a:lnTo>
                  <a:lnTo>
                    <a:pt x="7" y="41"/>
                  </a:lnTo>
                  <a:lnTo>
                    <a:pt x="16" y="48"/>
                  </a:lnTo>
                  <a:lnTo>
                    <a:pt x="22" y="41"/>
                  </a:lnTo>
                  <a:lnTo>
                    <a:pt x="32" y="17"/>
                  </a:lnTo>
                  <a:lnTo>
                    <a:pt x="22" y="7"/>
                  </a:lnTo>
                  <a:lnTo>
                    <a:pt x="7" y="0"/>
                  </a:lnTo>
                  <a:lnTo>
                    <a:pt x="0" y="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51" name="Freeform 248">
              <a:extLst>
                <a:ext uri="{FF2B5EF4-FFF2-40B4-BE49-F238E27FC236}">
                  <a16:creationId xmlns:a16="http://schemas.microsoft.com/office/drawing/2014/main" id="{5D56DD9D-E6FE-6F4C-B991-B5637AE8A04E}"/>
                </a:ext>
              </a:extLst>
            </p:cNvPr>
            <p:cNvSpPr>
              <a:spLocks noChangeAspect="1"/>
            </p:cNvSpPr>
            <p:nvPr/>
          </p:nvSpPr>
          <p:spPr bwMode="gray">
            <a:xfrm>
              <a:off x="8839637" y="4071977"/>
              <a:ext cx="59473" cy="33233"/>
            </a:xfrm>
            <a:custGeom>
              <a:avLst/>
              <a:gdLst>
                <a:gd name="T0" fmla="*/ 0 w 33"/>
                <a:gd name="T1" fmla="*/ 7 h 18"/>
                <a:gd name="T2" fmla="*/ 0 w 33"/>
                <a:gd name="T3" fmla="*/ 18 h 18"/>
                <a:gd name="T4" fmla="*/ 9 w 33"/>
                <a:gd name="T5" fmla="*/ 18 h 18"/>
                <a:gd name="T6" fmla="*/ 15 w 33"/>
                <a:gd name="T7" fmla="*/ 7 h 18"/>
                <a:gd name="T8" fmla="*/ 25 w 33"/>
                <a:gd name="T9" fmla="*/ 7 h 18"/>
                <a:gd name="T10" fmla="*/ 33 w 33"/>
                <a:gd name="T11" fmla="*/ 0 h 18"/>
                <a:gd name="T12" fmla="*/ 15 w 33"/>
                <a:gd name="T13" fmla="*/ 0 h 18"/>
                <a:gd name="T14" fmla="*/ 0 w 33"/>
                <a:gd name="T15" fmla="*/ 7 h 1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3" h="18">
                  <a:moveTo>
                    <a:pt x="0" y="7"/>
                  </a:moveTo>
                  <a:lnTo>
                    <a:pt x="0" y="17"/>
                  </a:lnTo>
                  <a:lnTo>
                    <a:pt x="9" y="17"/>
                  </a:lnTo>
                  <a:lnTo>
                    <a:pt x="15" y="7"/>
                  </a:lnTo>
                  <a:lnTo>
                    <a:pt x="24" y="7"/>
                  </a:lnTo>
                  <a:lnTo>
                    <a:pt x="32" y="0"/>
                  </a:lnTo>
                  <a:lnTo>
                    <a:pt x="15" y="0"/>
                  </a:lnTo>
                  <a:lnTo>
                    <a:pt x="0" y="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52" name="Freeform 249">
              <a:extLst>
                <a:ext uri="{FF2B5EF4-FFF2-40B4-BE49-F238E27FC236}">
                  <a16:creationId xmlns:a16="http://schemas.microsoft.com/office/drawing/2014/main" id="{BEF9C5EC-B22A-A44A-9B82-0441AA2C6332}"/>
                </a:ext>
              </a:extLst>
            </p:cNvPr>
            <p:cNvSpPr>
              <a:spLocks noChangeAspect="1"/>
            </p:cNvSpPr>
            <p:nvPr/>
          </p:nvSpPr>
          <p:spPr bwMode="gray">
            <a:xfrm>
              <a:off x="8811649" y="3855089"/>
              <a:ext cx="244890" cy="230881"/>
            </a:xfrm>
            <a:custGeom>
              <a:avLst/>
              <a:gdLst>
                <a:gd name="T0" fmla="*/ 0 w 138"/>
                <a:gd name="T1" fmla="*/ 116 h 130"/>
                <a:gd name="T2" fmla="*/ 0 w 138"/>
                <a:gd name="T3" fmla="*/ 124 h 130"/>
                <a:gd name="T4" fmla="*/ 16 w 138"/>
                <a:gd name="T5" fmla="*/ 124 h 130"/>
                <a:gd name="T6" fmla="*/ 49 w 138"/>
                <a:gd name="T7" fmla="*/ 107 h 130"/>
                <a:gd name="T8" fmla="*/ 57 w 138"/>
                <a:gd name="T9" fmla="*/ 116 h 130"/>
                <a:gd name="T10" fmla="*/ 57 w 138"/>
                <a:gd name="T11" fmla="*/ 124 h 130"/>
                <a:gd name="T12" fmla="*/ 66 w 138"/>
                <a:gd name="T13" fmla="*/ 131 h 130"/>
                <a:gd name="T14" fmla="*/ 73 w 138"/>
                <a:gd name="T15" fmla="*/ 116 h 130"/>
                <a:gd name="T16" fmla="*/ 73 w 138"/>
                <a:gd name="T17" fmla="*/ 107 h 130"/>
                <a:gd name="T18" fmla="*/ 81 w 138"/>
                <a:gd name="T19" fmla="*/ 116 h 130"/>
                <a:gd name="T20" fmla="*/ 89 w 138"/>
                <a:gd name="T21" fmla="*/ 116 h 130"/>
                <a:gd name="T22" fmla="*/ 98 w 138"/>
                <a:gd name="T23" fmla="*/ 107 h 130"/>
                <a:gd name="T24" fmla="*/ 107 w 138"/>
                <a:gd name="T25" fmla="*/ 116 h 130"/>
                <a:gd name="T26" fmla="*/ 107 w 138"/>
                <a:gd name="T27" fmla="*/ 107 h 130"/>
                <a:gd name="T28" fmla="*/ 114 w 138"/>
                <a:gd name="T29" fmla="*/ 98 h 130"/>
                <a:gd name="T30" fmla="*/ 114 w 138"/>
                <a:gd name="T31" fmla="*/ 107 h 130"/>
                <a:gd name="T32" fmla="*/ 123 w 138"/>
                <a:gd name="T33" fmla="*/ 107 h 130"/>
                <a:gd name="T34" fmla="*/ 132 w 138"/>
                <a:gd name="T35" fmla="*/ 98 h 130"/>
                <a:gd name="T36" fmla="*/ 132 w 138"/>
                <a:gd name="T37" fmla="*/ 58 h 130"/>
                <a:gd name="T38" fmla="*/ 139 w 138"/>
                <a:gd name="T39" fmla="*/ 58 h 130"/>
                <a:gd name="T40" fmla="*/ 139 w 138"/>
                <a:gd name="T41" fmla="*/ 8 h 130"/>
                <a:gd name="T42" fmla="*/ 132 w 138"/>
                <a:gd name="T43" fmla="*/ 0 h 130"/>
                <a:gd name="T44" fmla="*/ 132 w 138"/>
                <a:gd name="T45" fmla="*/ 8 h 130"/>
                <a:gd name="T46" fmla="*/ 123 w 138"/>
                <a:gd name="T47" fmla="*/ 8 h 130"/>
                <a:gd name="T48" fmla="*/ 114 w 138"/>
                <a:gd name="T49" fmla="*/ 41 h 130"/>
                <a:gd name="T50" fmla="*/ 98 w 138"/>
                <a:gd name="T51" fmla="*/ 66 h 130"/>
                <a:gd name="T52" fmla="*/ 81 w 138"/>
                <a:gd name="T53" fmla="*/ 83 h 130"/>
                <a:gd name="T54" fmla="*/ 81 w 138"/>
                <a:gd name="T55" fmla="*/ 66 h 130"/>
                <a:gd name="T56" fmla="*/ 73 w 138"/>
                <a:gd name="T57" fmla="*/ 74 h 130"/>
                <a:gd name="T58" fmla="*/ 66 w 138"/>
                <a:gd name="T59" fmla="*/ 98 h 130"/>
                <a:gd name="T60" fmla="*/ 57 w 138"/>
                <a:gd name="T61" fmla="*/ 98 h 130"/>
                <a:gd name="T62" fmla="*/ 25 w 138"/>
                <a:gd name="T63" fmla="*/ 98 h 130"/>
                <a:gd name="T64" fmla="*/ 0 w 138"/>
                <a:gd name="T65" fmla="*/ 116 h 13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38" h="130">
                  <a:moveTo>
                    <a:pt x="0" y="114"/>
                  </a:moveTo>
                  <a:lnTo>
                    <a:pt x="0" y="122"/>
                  </a:lnTo>
                  <a:lnTo>
                    <a:pt x="16" y="122"/>
                  </a:lnTo>
                  <a:lnTo>
                    <a:pt x="48" y="105"/>
                  </a:lnTo>
                  <a:lnTo>
                    <a:pt x="56" y="114"/>
                  </a:lnTo>
                  <a:lnTo>
                    <a:pt x="56" y="122"/>
                  </a:lnTo>
                  <a:lnTo>
                    <a:pt x="65" y="129"/>
                  </a:lnTo>
                  <a:lnTo>
                    <a:pt x="72" y="114"/>
                  </a:lnTo>
                  <a:lnTo>
                    <a:pt x="72" y="105"/>
                  </a:lnTo>
                  <a:lnTo>
                    <a:pt x="80" y="114"/>
                  </a:lnTo>
                  <a:lnTo>
                    <a:pt x="88" y="114"/>
                  </a:lnTo>
                  <a:lnTo>
                    <a:pt x="97" y="105"/>
                  </a:lnTo>
                  <a:lnTo>
                    <a:pt x="105" y="114"/>
                  </a:lnTo>
                  <a:lnTo>
                    <a:pt x="105" y="105"/>
                  </a:lnTo>
                  <a:lnTo>
                    <a:pt x="112" y="97"/>
                  </a:lnTo>
                  <a:lnTo>
                    <a:pt x="112" y="105"/>
                  </a:lnTo>
                  <a:lnTo>
                    <a:pt x="121" y="105"/>
                  </a:lnTo>
                  <a:lnTo>
                    <a:pt x="130" y="97"/>
                  </a:lnTo>
                  <a:lnTo>
                    <a:pt x="130" y="57"/>
                  </a:lnTo>
                  <a:lnTo>
                    <a:pt x="137" y="57"/>
                  </a:lnTo>
                  <a:lnTo>
                    <a:pt x="137" y="8"/>
                  </a:lnTo>
                  <a:lnTo>
                    <a:pt x="130" y="0"/>
                  </a:lnTo>
                  <a:lnTo>
                    <a:pt x="130" y="8"/>
                  </a:lnTo>
                  <a:lnTo>
                    <a:pt x="121" y="8"/>
                  </a:lnTo>
                  <a:lnTo>
                    <a:pt x="112" y="40"/>
                  </a:lnTo>
                  <a:lnTo>
                    <a:pt x="97" y="65"/>
                  </a:lnTo>
                  <a:lnTo>
                    <a:pt x="80" y="82"/>
                  </a:lnTo>
                  <a:lnTo>
                    <a:pt x="80" y="65"/>
                  </a:lnTo>
                  <a:lnTo>
                    <a:pt x="72" y="73"/>
                  </a:lnTo>
                  <a:lnTo>
                    <a:pt x="65" y="97"/>
                  </a:lnTo>
                  <a:lnTo>
                    <a:pt x="56" y="97"/>
                  </a:lnTo>
                  <a:lnTo>
                    <a:pt x="25" y="97"/>
                  </a:lnTo>
                  <a:lnTo>
                    <a:pt x="0" y="114"/>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53" name="Freeform 250">
              <a:extLst>
                <a:ext uri="{FF2B5EF4-FFF2-40B4-BE49-F238E27FC236}">
                  <a16:creationId xmlns:a16="http://schemas.microsoft.com/office/drawing/2014/main" id="{210CB39B-55D8-1D4D-8240-F65C1E5A52B7}"/>
                </a:ext>
              </a:extLst>
            </p:cNvPr>
            <p:cNvSpPr>
              <a:spLocks noChangeAspect="1"/>
            </p:cNvSpPr>
            <p:nvPr/>
          </p:nvSpPr>
          <p:spPr bwMode="gray">
            <a:xfrm>
              <a:off x="9011060" y="3725656"/>
              <a:ext cx="145185" cy="131182"/>
            </a:xfrm>
            <a:custGeom>
              <a:avLst/>
              <a:gdLst>
                <a:gd name="T0" fmla="*/ 0 w 82"/>
                <a:gd name="T1" fmla="*/ 57 h 74"/>
                <a:gd name="T2" fmla="*/ 0 w 82"/>
                <a:gd name="T3" fmla="*/ 74 h 74"/>
                <a:gd name="T4" fmla="*/ 18 w 82"/>
                <a:gd name="T5" fmla="*/ 66 h 74"/>
                <a:gd name="T6" fmla="*/ 9 w 82"/>
                <a:gd name="T7" fmla="*/ 66 h 74"/>
                <a:gd name="T8" fmla="*/ 9 w 82"/>
                <a:gd name="T9" fmla="*/ 57 h 74"/>
                <a:gd name="T10" fmla="*/ 25 w 82"/>
                <a:gd name="T11" fmla="*/ 57 h 74"/>
                <a:gd name="T12" fmla="*/ 51 w 82"/>
                <a:gd name="T13" fmla="*/ 66 h 74"/>
                <a:gd name="T14" fmla="*/ 59 w 82"/>
                <a:gd name="T15" fmla="*/ 51 h 74"/>
                <a:gd name="T16" fmla="*/ 66 w 82"/>
                <a:gd name="T17" fmla="*/ 51 h 74"/>
                <a:gd name="T18" fmla="*/ 82 w 82"/>
                <a:gd name="T19" fmla="*/ 42 h 74"/>
                <a:gd name="T20" fmla="*/ 76 w 82"/>
                <a:gd name="T21" fmla="*/ 42 h 74"/>
                <a:gd name="T22" fmla="*/ 66 w 82"/>
                <a:gd name="T23" fmla="*/ 31 h 74"/>
                <a:gd name="T24" fmla="*/ 76 w 82"/>
                <a:gd name="T25" fmla="*/ 25 h 74"/>
                <a:gd name="T26" fmla="*/ 66 w 82"/>
                <a:gd name="T27" fmla="*/ 31 h 74"/>
                <a:gd name="T28" fmla="*/ 51 w 82"/>
                <a:gd name="T29" fmla="*/ 25 h 74"/>
                <a:gd name="T30" fmla="*/ 25 w 82"/>
                <a:gd name="T31" fmla="*/ 0 h 74"/>
                <a:gd name="T32" fmla="*/ 25 w 82"/>
                <a:gd name="T33" fmla="*/ 9 h 74"/>
                <a:gd name="T34" fmla="*/ 25 w 82"/>
                <a:gd name="T35" fmla="*/ 16 h 74"/>
                <a:gd name="T36" fmla="*/ 18 w 82"/>
                <a:gd name="T37" fmla="*/ 51 h 74"/>
                <a:gd name="T38" fmla="*/ 9 w 82"/>
                <a:gd name="T39" fmla="*/ 42 h 74"/>
                <a:gd name="T40" fmla="*/ 9 w 82"/>
                <a:gd name="T41" fmla="*/ 51 h 74"/>
                <a:gd name="T42" fmla="*/ 0 w 82"/>
                <a:gd name="T43" fmla="*/ 57 h 7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82" h="74">
                  <a:moveTo>
                    <a:pt x="0" y="56"/>
                  </a:moveTo>
                  <a:lnTo>
                    <a:pt x="0" y="73"/>
                  </a:lnTo>
                  <a:lnTo>
                    <a:pt x="18" y="65"/>
                  </a:lnTo>
                  <a:lnTo>
                    <a:pt x="9" y="65"/>
                  </a:lnTo>
                  <a:lnTo>
                    <a:pt x="9" y="56"/>
                  </a:lnTo>
                  <a:lnTo>
                    <a:pt x="25" y="56"/>
                  </a:lnTo>
                  <a:lnTo>
                    <a:pt x="50" y="65"/>
                  </a:lnTo>
                  <a:lnTo>
                    <a:pt x="58" y="50"/>
                  </a:lnTo>
                  <a:lnTo>
                    <a:pt x="65" y="50"/>
                  </a:lnTo>
                  <a:lnTo>
                    <a:pt x="81" y="41"/>
                  </a:lnTo>
                  <a:lnTo>
                    <a:pt x="75" y="41"/>
                  </a:lnTo>
                  <a:lnTo>
                    <a:pt x="65" y="31"/>
                  </a:lnTo>
                  <a:lnTo>
                    <a:pt x="75" y="25"/>
                  </a:lnTo>
                  <a:lnTo>
                    <a:pt x="65" y="31"/>
                  </a:lnTo>
                  <a:lnTo>
                    <a:pt x="50" y="25"/>
                  </a:lnTo>
                  <a:lnTo>
                    <a:pt x="25" y="0"/>
                  </a:lnTo>
                  <a:lnTo>
                    <a:pt x="25" y="9"/>
                  </a:lnTo>
                  <a:lnTo>
                    <a:pt x="25" y="16"/>
                  </a:lnTo>
                  <a:lnTo>
                    <a:pt x="18" y="50"/>
                  </a:lnTo>
                  <a:lnTo>
                    <a:pt x="9" y="41"/>
                  </a:lnTo>
                  <a:lnTo>
                    <a:pt x="9" y="50"/>
                  </a:lnTo>
                  <a:lnTo>
                    <a:pt x="0" y="5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54" name="Freeform 251">
              <a:extLst>
                <a:ext uri="{FF2B5EF4-FFF2-40B4-BE49-F238E27FC236}">
                  <a16:creationId xmlns:a16="http://schemas.microsoft.com/office/drawing/2014/main" id="{7BB8744E-948E-5842-B625-C008AD75FFAE}"/>
                </a:ext>
              </a:extLst>
            </p:cNvPr>
            <p:cNvSpPr>
              <a:spLocks noChangeAspect="1"/>
            </p:cNvSpPr>
            <p:nvPr/>
          </p:nvSpPr>
          <p:spPr bwMode="gray">
            <a:xfrm>
              <a:off x="9355655" y="3554245"/>
              <a:ext cx="31486" cy="29735"/>
            </a:xfrm>
            <a:custGeom>
              <a:avLst/>
              <a:gdLst>
                <a:gd name="T0" fmla="*/ 0 w 18"/>
                <a:gd name="T1" fmla="*/ 8 h 17"/>
                <a:gd name="T2" fmla="*/ 0 w 18"/>
                <a:gd name="T3" fmla="*/ 16 h 17"/>
                <a:gd name="T4" fmla="*/ 8 w 18"/>
                <a:gd name="T5" fmla="*/ 8 h 17"/>
                <a:gd name="T6" fmla="*/ 17 w 18"/>
                <a:gd name="T7" fmla="*/ 0 h 17"/>
                <a:gd name="T8" fmla="*/ 0 w 18"/>
                <a:gd name="T9" fmla="*/ 8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 h="17">
                  <a:moveTo>
                    <a:pt x="0" y="8"/>
                  </a:moveTo>
                  <a:lnTo>
                    <a:pt x="0" y="16"/>
                  </a:lnTo>
                  <a:lnTo>
                    <a:pt x="8" y="8"/>
                  </a:lnTo>
                  <a:lnTo>
                    <a:pt x="17" y="0"/>
                  </a:lnTo>
                  <a:lnTo>
                    <a:pt x="0"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55" name="Freeform 252">
              <a:extLst>
                <a:ext uri="{FF2B5EF4-FFF2-40B4-BE49-F238E27FC236}">
                  <a16:creationId xmlns:a16="http://schemas.microsoft.com/office/drawing/2014/main" id="{6F8D1227-22CC-D645-B993-BF5C1B4196D9}"/>
                </a:ext>
              </a:extLst>
            </p:cNvPr>
            <p:cNvSpPr>
              <a:spLocks noChangeAspect="1"/>
            </p:cNvSpPr>
            <p:nvPr/>
          </p:nvSpPr>
          <p:spPr bwMode="gray">
            <a:xfrm>
              <a:off x="9355655" y="3554245"/>
              <a:ext cx="31486" cy="29735"/>
            </a:xfrm>
            <a:custGeom>
              <a:avLst/>
              <a:gdLst>
                <a:gd name="T0" fmla="*/ 0 w 18"/>
                <a:gd name="T1" fmla="*/ 8 h 17"/>
                <a:gd name="T2" fmla="*/ 0 w 18"/>
                <a:gd name="T3" fmla="*/ 16 h 17"/>
                <a:gd name="T4" fmla="*/ 8 w 18"/>
                <a:gd name="T5" fmla="*/ 8 h 17"/>
                <a:gd name="T6" fmla="*/ 17 w 18"/>
                <a:gd name="T7" fmla="*/ 0 h 17"/>
                <a:gd name="T8" fmla="*/ 0 w 18"/>
                <a:gd name="T9" fmla="*/ 8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 h="17">
                  <a:moveTo>
                    <a:pt x="0" y="8"/>
                  </a:moveTo>
                  <a:lnTo>
                    <a:pt x="0" y="16"/>
                  </a:lnTo>
                  <a:lnTo>
                    <a:pt x="8" y="8"/>
                  </a:lnTo>
                  <a:lnTo>
                    <a:pt x="17" y="0"/>
                  </a:lnTo>
                  <a:lnTo>
                    <a:pt x="0" y="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56" name="Freeform 253">
              <a:extLst>
                <a:ext uri="{FF2B5EF4-FFF2-40B4-BE49-F238E27FC236}">
                  <a16:creationId xmlns:a16="http://schemas.microsoft.com/office/drawing/2014/main" id="{9B1C71FA-6A3E-4147-90C4-AE14794E5D38}"/>
                </a:ext>
              </a:extLst>
            </p:cNvPr>
            <p:cNvSpPr>
              <a:spLocks noChangeAspect="1"/>
            </p:cNvSpPr>
            <p:nvPr/>
          </p:nvSpPr>
          <p:spPr bwMode="gray">
            <a:xfrm>
              <a:off x="9544571" y="3223666"/>
              <a:ext cx="29737" cy="29735"/>
            </a:xfrm>
            <a:custGeom>
              <a:avLst/>
              <a:gdLst>
                <a:gd name="T0" fmla="*/ 0 w 17"/>
                <a:gd name="T1" fmla="*/ 16 h 17"/>
                <a:gd name="T2" fmla="*/ 16 w 17"/>
                <a:gd name="T3" fmla="*/ 7 h 17"/>
                <a:gd name="T4" fmla="*/ 16 w 17"/>
                <a:gd name="T5" fmla="*/ 0 h 17"/>
                <a:gd name="T6" fmla="*/ 10 w 17"/>
                <a:gd name="T7" fmla="*/ 0 h 17"/>
                <a:gd name="T8" fmla="*/ 0 w 17"/>
                <a:gd name="T9" fmla="*/ 16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16"/>
                  </a:moveTo>
                  <a:lnTo>
                    <a:pt x="16" y="7"/>
                  </a:lnTo>
                  <a:lnTo>
                    <a:pt x="16" y="0"/>
                  </a:lnTo>
                  <a:lnTo>
                    <a:pt x="10" y="0"/>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57" name="Freeform 254">
              <a:extLst>
                <a:ext uri="{FF2B5EF4-FFF2-40B4-BE49-F238E27FC236}">
                  <a16:creationId xmlns:a16="http://schemas.microsoft.com/office/drawing/2014/main" id="{A09E64E9-0764-4A46-8D06-72EF334F4B4A}"/>
                </a:ext>
              </a:extLst>
            </p:cNvPr>
            <p:cNvSpPr>
              <a:spLocks noChangeAspect="1"/>
            </p:cNvSpPr>
            <p:nvPr/>
          </p:nvSpPr>
          <p:spPr bwMode="gray">
            <a:xfrm>
              <a:off x="9544571" y="3223666"/>
              <a:ext cx="29737" cy="29735"/>
            </a:xfrm>
            <a:custGeom>
              <a:avLst/>
              <a:gdLst>
                <a:gd name="T0" fmla="*/ 0 w 17"/>
                <a:gd name="T1" fmla="*/ 16 h 17"/>
                <a:gd name="T2" fmla="*/ 16 w 17"/>
                <a:gd name="T3" fmla="*/ 7 h 17"/>
                <a:gd name="T4" fmla="*/ 16 w 17"/>
                <a:gd name="T5" fmla="*/ 0 h 17"/>
                <a:gd name="T6" fmla="*/ 10 w 17"/>
                <a:gd name="T7" fmla="*/ 0 h 17"/>
                <a:gd name="T8" fmla="*/ 0 w 17"/>
                <a:gd name="T9" fmla="*/ 16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16"/>
                  </a:moveTo>
                  <a:lnTo>
                    <a:pt x="16" y="7"/>
                  </a:lnTo>
                  <a:lnTo>
                    <a:pt x="16" y="0"/>
                  </a:lnTo>
                  <a:lnTo>
                    <a:pt x="10" y="0"/>
                  </a:lnTo>
                  <a:lnTo>
                    <a:pt x="0" y="1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58" name="Freeform 255">
              <a:extLst>
                <a:ext uri="{FF2B5EF4-FFF2-40B4-BE49-F238E27FC236}">
                  <a16:creationId xmlns:a16="http://schemas.microsoft.com/office/drawing/2014/main" id="{E57A93B2-156A-3648-95C1-8B3D17A4EDAC}"/>
                </a:ext>
              </a:extLst>
            </p:cNvPr>
            <p:cNvSpPr>
              <a:spLocks noChangeAspect="1"/>
            </p:cNvSpPr>
            <p:nvPr/>
          </p:nvSpPr>
          <p:spPr bwMode="gray">
            <a:xfrm>
              <a:off x="9054790" y="3423063"/>
              <a:ext cx="59473" cy="304343"/>
            </a:xfrm>
            <a:custGeom>
              <a:avLst/>
              <a:gdLst>
                <a:gd name="T0" fmla="*/ 0 w 34"/>
                <a:gd name="T1" fmla="*/ 18 h 172"/>
                <a:gd name="T2" fmla="*/ 0 w 34"/>
                <a:gd name="T3" fmla="*/ 60 h 172"/>
                <a:gd name="T4" fmla="*/ 8 w 34"/>
                <a:gd name="T5" fmla="*/ 66 h 172"/>
                <a:gd name="T6" fmla="*/ 0 w 34"/>
                <a:gd name="T7" fmla="*/ 116 h 172"/>
                <a:gd name="T8" fmla="*/ 8 w 34"/>
                <a:gd name="T9" fmla="*/ 133 h 172"/>
                <a:gd name="T10" fmla="*/ 0 w 34"/>
                <a:gd name="T11" fmla="*/ 157 h 172"/>
                <a:gd name="T12" fmla="*/ 8 w 34"/>
                <a:gd name="T13" fmla="*/ 173 h 172"/>
                <a:gd name="T14" fmla="*/ 8 w 34"/>
                <a:gd name="T15" fmla="*/ 157 h 172"/>
                <a:gd name="T16" fmla="*/ 25 w 34"/>
                <a:gd name="T17" fmla="*/ 164 h 172"/>
                <a:gd name="T18" fmla="*/ 25 w 34"/>
                <a:gd name="T19" fmla="*/ 157 h 172"/>
                <a:gd name="T20" fmla="*/ 8 w 34"/>
                <a:gd name="T21" fmla="*/ 133 h 172"/>
                <a:gd name="T22" fmla="*/ 16 w 34"/>
                <a:gd name="T23" fmla="*/ 108 h 172"/>
                <a:gd name="T24" fmla="*/ 25 w 34"/>
                <a:gd name="T25" fmla="*/ 108 h 172"/>
                <a:gd name="T26" fmla="*/ 33 w 34"/>
                <a:gd name="T27" fmla="*/ 108 h 172"/>
                <a:gd name="T28" fmla="*/ 16 w 34"/>
                <a:gd name="T29" fmla="*/ 51 h 172"/>
                <a:gd name="T30" fmla="*/ 16 w 34"/>
                <a:gd name="T31" fmla="*/ 10 h 172"/>
                <a:gd name="T32" fmla="*/ 16 w 34"/>
                <a:gd name="T33" fmla="*/ 0 h 172"/>
                <a:gd name="T34" fmla="*/ 8 w 34"/>
                <a:gd name="T35" fmla="*/ 0 h 172"/>
                <a:gd name="T36" fmla="*/ 8 w 34"/>
                <a:gd name="T37" fmla="*/ 10 h 172"/>
                <a:gd name="T38" fmla="*/ 0 w 34"/>
                <a:gd name="T39" fmla="*/ 18 h 17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4" h="172">
                  <a:moveTo>
                    <a:pt x="0" y="18"/>
                  </a:moveTo>
                  <a:lnTo>
                    <a:pt x="0" y="59"/>
                  </a:lnTo>
                  <a:lnTo>
                    <a:pt x="8" y="65"/>
                  </a:lnTo>
                  <a:lnTo>
                    <a:pt x="0" y="115"/>
                  </a:lnTo>
                  <a:lnTo>
                    <a:pt x="8" y="131"/>
                  </a:lnTo>
                  <a:lnTo>
                    <a:pt x="0" y="155"/>
                  </a:lnTo>
                  <a:lnTo>
                    <a:pt x="8" y="171"/>
                  </a:lnTo>
                  <a:lnTo>
                    <a:pt x="8" y="155"/>
                  </a:lnTo>
                  <a:lnTo>
                    <a:pt x="25" y="162"/>
                  </a:lnTo>
                  <a:lnTo>
                    <a:pt x="25" y="155"/>
                  </a:lnTo>
                  <a:lnTo>
                    <a:pt x="8" y="131"/>
                  </a:lnTo>
                  <a:lnTo>
                    <a:pt x="16" y="107"/>
                  </a:lnTo>
                  <a:lnTo>
                    <a:pt x="25" y="107"/>
                  </a:lnTo>
                  <a:lnTo>
                    <a:pt x="33" y="107"/>
                  </a:lnTo>
                  <a:lnTo>
                    <a:pt x="16" y="50"/>
                  </a:lnTo>
                  <a:lnTo>
                    <a:pt x="16" y="10"/>
                  </a:lnTo>
                  <a:lnTo>
                    <a:pt x="16" y="0"/>
                  </a:lnTo>
                  <a:lnTo>
                    <a:pt x="8" y="0"/>
                  </a:lnTo>
                  <a:lnTo>
                    <a:pt x="8" y="10"/>
                  </a:lnTo>
                  <a:lnTo>
                    <a:pt x="0" y="1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59" name="Freeform 256">
              <a:extLst>
                <a:ext uri="{FF2B5EF4-FFF2-40B4-BE49-F238E27FC236}">
                  <a16:creationId xmlns:a16="http://schemas.microsoft.com/office/drawing/2014/main" id="{6489FB84-8774-1D48-910E-786CBF878044}"/>
                </a:ext>
              </a:extLst>
            </p:cNvPr>
            <p:cNvSpPr>
              <a:spLocks noChangeAspect="1"/>
            </p:cNvSpPr>
            <p:nvPr/>
          </p:nvSpPr>
          <p:spPr bwMode="gray">
            <a:xfrm>
              <a:off x="9889166" y="2534522"/>
              <a:ext cx="104953" cy="57720"/>
            </a:xfrm>
            <a:custGeom>
              <a:avLst/>
              <a:gdLst>
                <a:gd name="T0" fmla="*/ 18 w 59"/>
                <a:gd name="T1" fmla="*/ 25 h 33"/>
                <a:gd name="T2" fmla="*/ 34 w 59"/>
                <a:gd name="T3" fmla="*/ 25 h 33"/>
                <a:gd name="T4" fmla="*/ 59 w 59"/>
                <a:gd name="T5" fmla="*/ 16 h 33"/>
                <a:gd name="T6" fmla="*/ 43 w 59"/>
                <a:gd name="T7" fmla="*/ 0 h 33"/>
                <a:gd name="T8" fmla="*/ 18 w 59"/>
                <a:gd name="T9" fmla="*/ 0 h 33"/>
                <a:gd name="T10" fmla="*/ 0 w 59"/>
                <a:gd name="T11" fmla="*/ 16 h 33"/>
                <a:gd name="T12" fmla="*/ 8 w 59"/>
                <a:gd name="T13" fmla="*/ 32 h 33"/>
                <a:gd name="T14" fmla="*/ 18 w 59"/>
                <a:gd name="T15" fmla="*/ 25 h 3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9" h="33">
                  <a:moveTo>
                    <a:pt x="18" y="25"/>
                  </a:moveTo>
                  <a:lnTo>
                    <a:pt x="33" y="25"/>
                  </a:lnTo>
                  <a:lnTo>
                    <a:pt x="58" y="16"/>
                  </a:lnTo>
                  <a:lnTo>
                    <a:pt x="42" y="0"/>
                  </a:lnTo>
                  <a:lnTo>
                    <a:pt x="18" y="0"/>
                  </a:lnTo>
                  <a:lnTo>
                    <a:pt x="0" y="16"/>
                  </a:lnTo>
                  <a:lnTo>
                    <a:pt x="8" y="32"/>
                  </a:lnTo>
                  <a:lnTo>
                    <a:pt x="18" y="25"/>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60" name="Freeform 257">
              <a:extLst>
                <a:ext uri="{FF2B5EF4-FFF2-40B4-BE49-F238E27FC236}">
                  <a16:creationId xmlns:a16="http://schemas.microsoft.com/office/drawing/2014/main" id="{477DE373-462B-394D-9AFB-49B70B57AC95}"/>
                </a:ext>
              </a:extLst>
            </p:cNvPr>
            <p:cNvSpPr>
              <a:spLocks noChangeAspect="1"/>
            </p:cNvSpPr>
            <p:nvPr/>
          </p:nvSpPr>
          <p:spPr bwMode="gray">
            <a:xfrm>
              <a:off x="9026803" y="2359613"/>
              <a:ext cx="73467" cy="61218"/>
            </a:xfrm>
            <a:custGeom>
              <a:avLst/>
              <a:gdLst>
                <a:gd name="T0" fmla="*/ 0 w 42"/>
                <a:gd name="T1" fmla="*/ 17 h 35"/>
                <a:gd name="T2" fmla="*/ 16 w 42"/>
                <a:gd name="T3" fmla="*/ 24 h 35"/>
                <a:gd name="T4" fmla="*/ 41 w 42"/>
                <a:gd name="T5" fmla="*/ 34 h 35"/>
                <a:gd name="T6" fmla="*/ 41 w 42"/>
                <a:gd name="T7" fmla="*/ 17 h 35"/>
                <a:gd name="T8" fmla="*/ 24 w 42"/>
                <a:gd name="T9" fmla="*/ 0 h 35"/>
                <a:gd name="T10" fmla="*/ 9 w 42"/>
                <a:gd name="T11" fmla="*/ 0 h 35"/>
                <a:gd name="T12" fmla="*/ 0 w 42"/>
                <a:gd name="T13" fmla="*/ 17 h 3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2" h="35">
                  <a:moveTo>
                    <a:pt x="0" y="17"/>
                  </a:moveTo>
                  <a:lnTo>
                    <a:pt x="16" y="24"/>
                  </a:lnTo>
                  <a:lnTo>
                    <a:pt x="41" y="34"/>
                  </a:lnTo>
                  <a:lnTo>
                    <a:pt x="41" y="17"/>
                  </a:lnTo>
                  <a:lnTo>
                    <a:pt x="24" y="0"/>
                  </a:lnTo>
                  <a:lnTo>
                    <a:pt x="9" y="0"/>
                  </a:lnTo>
                  <a:lnTo>
                    <a:pt x="0" y="1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61" name="Freeform 258">
              <a:extLst>
                <a:ext uri="{FF2B5EF4-FFF2-40B4-BE49-F238E27FC236}">
                  <a16:creationId xmlns:a16="http://schemas.microsoft.com/office/drawing/2014/main" id="{ADB000ED-14A8-DE44-9285-D75BA684E04F}"/>
                </a:ext>
              </a:extLst>
            </p:cNvPr>
            <p:cNvSpPr>
              <a:spLocks noChangeAspect="1"/>
            </p:cNvSpPr>
            <p:nvPr/>
          </p:nvSpPr>
          <p:spPr bwMode="gray">
            <a:xfrm>
              <a:off x="9026803" y="2329878"/>
              <a:ext cx="29737" cy="31484"/>
            </a:xfrm>
            <a:custGeom>
              <a:avLst/>
              <a:gdLst>
                <a:gd name="T0" fmla="*/ 0 w 17"/>
                <a:gd name="T1" fmla="*/ 0 h 17"/>
                <a:gd name="T2" fmla="*/ 0 w 17"/>
                <a:gd name="T3" fmla="*/ 17 h 17"/>
                <a:gd name="T4" fmla="*/ 16 w 17"/>
                <a:gd name="T5" fmla="*/ 10 h 17"/>
                <a:gd name="T6" fmla="*/ 16 w 17"/>
                <a:gd name="T7" fmla="*/ 0 h 17"/>
                <a:gd name="T8" fmla="*/ 0 w 17"/>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0"/>
                  </a:moveTo>
                  <a:lnTo>
                    <a:pt x="0" y="16"/>
                  </a:lnTo>
                  <a:lnTo>
                    <a:pt x="16" y="9"/>
                  </a:lnTo>
                  <a:lnTo>
                    <a:pt x="16"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62" name="Freeform 259">
              <a:extLst>
                <a:ext uri="{FF2B5EF4-FFF2-40B4-BE49-F238E27FC236}">
                  <a16:creationId xmlns:a16="http://schemas.microsoft.com/office/drawing/2014/main" id="{AF751F23-3884-D546-BB1D-B7CCA749459A}"/>
                </a:ext>
              </a:extLst>
            </p:cNvPr>
            <p:cNvSpPr>
              <a:spLocks noChangeAspect="1"/>
            </p:cNvSpPr>
            <p:nvPr/>
          </p:nvSpPr>
          <p:spPr bwMode="gray">
            <a:xfrm>
              <a:off x="9168489" y="2219685"/>
              <a:ext cx="104953" cy="71713"/>
            </a:xfrm>
            <a:custGeom>
              <a:avLst/>
              <a:gdLst>
                <a:gd name="T0" fmla="*/ 0 w 58"/>
                <a:gd name="T1" fmla="*/ 0 h 41"/>
                <a:gd name="T2" fmla="*/ 9 w 58"/>
                <a:gd name="T3" fmla="*/ 23 h 41"/>
                <a:gd name="T4" fmla="*/ 33 w 58"/>
                <a:gd name="T5" fmla="*/ 40 h 41"/>
                <a:gd name="T6" fmla="*/ 52 w 58"/>
                <a:gd name="T7" fmla="*/ 40 h 41"/>
                <a:gd name="T8" fmla="*/ 59 w 58"/>
                <a:gd name="T9" fmla="*/ 16 h 41"/>
                <a:gd name="T10" fmla="*/ 9 w 58"/>
                <a:gd name="T11" fmla="*/ 6 h 41"/>
                <a:gd name="T12" fmla="*/ 0 w 58"/>
                <a:gd name="T13" fmla="*/ 0 h 4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8" h="41">
                  <a:moveTo>
                    <a:pt x="0" y="0"/>
                  </a:moveTo>
                  <a:lnTo>
                    <a:pt x="9" y="23"/>
                  </a:lnTo>
                  <a:lnTo>
                    <a:pt x="32" y="40"/>
                  </a:lnTo>
                  <a:lnTo>
                    <a:pt x="50" y="40"/>
                  </a:lnTo>
                  <a:lnTo>
                    <a:pt x="57" y="16"/>
                  </a:lnTo>
                  <a:lnTo>
                    <a:pt x="9" y="6"/>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63" name="Freeform 260">
              <a:extLst>
                <a:ext uri="{FF2B5EF4-FFF2-40B4-BE49-F238E27FC236}">
                  <a16:creationId xmlns:a16="http://schemas.microsoft.com/office/drawing/2014/main" id="{3AECC985-D72B-AB49-9A57-0597D08C08B6}"/>
                </a:ext>
              </a:extLst>
            </p:cNvPr>
            <p:cNvSpPr>
              <a:spLocks noChangeAspect="1"/>
            </p:cNvSpPr>
            <p:nvPr/>
          </p:nvSpPr>
          <p:spPr bwMode="gray">
            <a:xfrm>
              <a:off x="8953336" y="2158467"/>
              <a:ext cx="174922" cy="132931"/>
            </a:xfrm>
            <a:custGeom>
              <a:avLst/>
              <a:gdLst>
                <a:gd name="T0" fmla="*/ 0 w 98"/>
                <a:gd name="T1" fmla="*/ 51 h 75"/>
                <a:gd name="T2" fmla="*/ 8 w 98"/>
                <a:gd name="T3" fmla="*/ 75 h 75"/>
                <a:gd name="T4" fmla="*/ 26 w 98"/>
                <a:gd name="T5" fmla="*/ 75 h 75"/>
                <a:gd name="T6" fmla="*/ 66 w 98"/>
                <a:gd name="T7" fmla="*/ 58 h 75"/>
                <a:gd name="T8" fmla="*/ 74 w 98"/>
                <a:gd name="T9" fmla="*/ 66 h 75"/>
                <a:gd name="T10" fmla="*/ 99 w 98"/>
                <a:gd name="T11" fmla="*/ 41 h 75"/>
                <a:gd name="T12" fmla="*/ 99 w 98"/>
                <a:gd name="T13" fmla="*/ 25 h 75"/>
                <a:gd name="T14" fmla="*/ 92 w 98"/>
                <a:gd name="T15" fmla="*/ 16 h 75"/>
                <a:gd name="T16" fmla="*/ 84 w 98"/>
                <a:gd name="T17" fmla="*/ 16 h 75"/>
                <a:gd name="T18" fmla="*/ 66 w 98"/>
                <a:gd name="T19" fmla="*/ 0 h 75"/>
                <a:gd name="T20" fmla="*/ 51 w 98"/>
                <a:gd name="T21" fmla="*/ 16 h 75"/>
                <a:gd name="T22" fmla="*/ 26 w 98"/>
                <a:gd name="T23" fmla="*/ 0 h 75"/>
                <a:gd name="T24" fmla="*/ 0 w 98"/>
                <a:gd name="T25" fmla="*/ 9 h 75"/>
                <a:gd name="T26" fmla="*/ 0 w 98"/>
                <a:gd name="T27" fmla="*/ 51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75">
                  <a:moveTo>
                    <a:pt x="0" y="50"/>
                  </a:moveTo>
                  <a:lnTo>
                    <a:pt x="8" y="74"/>
                  </a:lnTo>
                  <a:lnTo>
                    <a:pt x="25" y="74"/>
                  </a:lnTo>
                  <a:lnTo>
                    <a:pt x="65" y="57"/>
                  </a:lnTo>
                  <a:lnTo>
                    <a:pt x="73" y="65"/>
                  </a:lnTo>
                  <a:lnTo>
                    <a:pt x="97" y="40"/>
                  </a:lnTo>
                  <a:lnTo>
                    <a:pt x="97" y="25"/>
                  </a:lnTo>
                  <a:lnTo>
                    <a:pt x="90" y="16"/>
                  </a:lnTo>
                  <a:lnTo>
                    <a:pt x="82" y="16"/>
                  </a:lnTo>
                  <a:lnTo>
                    <a:pt x="65" y="0"/>
                  </a:lnTo>
                  <a:lnTo>
                    <a:pt x="50" y="16"/>
                  </a:lnTo>
                  <a:lnTo>
                    <a:pt x="25" y="0"/>
                  </a:lnTo>
                  <a:lnTo>
                    <a:pt x="0" y="9"/>
                  </a:lnTo>
                  <a:lnTo>
                    <a:pt x="0" y="5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64" name="Freeform 261">
              <a:extLst>
                <a:ext uri="{FF2B5EF4-FFF2-40B4-BE49-F238E27FC236}">
                  <a16:creationId xmlns:a16="http://schemas.microsoft.com/office/drawing/2014/main" id="{18544C03-2FA7-BC4F-8014-38E3DB0BD29F}"/>
                </a:ext>
              </a:extLst>
            </p:cNvPr>
            <p:cNvSpPr>
              <a:spLocks noChangeAspect="1"/>
            </p:cNvSpPr>
            <p:nvPr/>
          </p:nvSpPr>
          <p:spPr bwMode="gray">
            <a:xfrm>
              <a:off x="7008208" y="2074510"/>
              <a:ext cx="393573" cy="533474"/>
            </a:xfrm>
            <a:custGeom>
              <a:avLst/>
              <a:gdLst>
                <a:gd name="T0" fmla="*/ 0 w 221"/>
                <a:gd name="T1" fmla="*/ 262 h 300"/>
                <a:gd name="T2" fmla="*/ 25 w 221"/>
                <a:gd name="T3" fmla="*/ 295 h 300"/>
                <a:gd name="T4" fmla="*/ 67 w 221"/>
                <a:gd name="T5" fmla="*/ 304 h 300"/>
                <a:gd name="T6" fmla="*/ 75 w 221"/>
                <a:gd name="T7" fmla="*/ 295 h 300"/>
                <a:gd name="T8" fmla="*/ 59 w 221"/>
                <a:gd name="T9" fmla="*/ 279 h 300"/>
                <a:gd name="T10" fmla="*/ 50 w 221"/>
                <a:gd name="T11" fmla="*/ 262 h 300"/>
                <a:gd name="T12" fmla="*/ 50 w 221"/>
                <a:gd name="T13" fmla="*/ 222 h 300"/>
                <a:gd name="T14" fmla="*/ 59 w 221"/>
                <a:gd name="T15" fmla="*/ 205 h 300"/>
                <a:gd name="T16" fmla="*/ 116 w 221"/>
                <a:gd name="T17" fmla="*/ 106 h 300"/>
                <a:gd name="T18" fmla="*/ 158 w 221"/>
                <a:gd name="T19" fmla="*/ 73 h 300"/>
                <a:gd name="T20" fmla="*/ 224 w 221"/>
                <a:gd name="T21" fmla="*/ 41 h 300"/>
                <a:gd name="T22" fmla="*/ 224 w 221"/>
                <a:gd name="T23" fmla="*/ 7 h 300"/>
                <a:gd name="T24" fmla="*/ 209 w 221"/>
                <a:gd name="T25" fmla="*/ 0 h 300"/>
                <a:gd name="T26" fmla="*/ 191 w 221"/>
                <a:gd name="T27" fmla="*/ 16 h 300"/>
                <a:gd name="T28" fmla="*/ 174 w 221"/>
                <a:gd name="T29" fmla="*/ 33 h 300"/>
                <a:gd name="T30" fmla="*/ 149 w 221"/>
                <a:gd name="T31" fmla="*/ 41 h 300"/>
                <a:gd name="T32" fmla="*/ 125 w 221"/>
                <a:gd name="T33" fmla="*/ 41 h 300"/>
                <a:gd name="T34" fmla="*/ 101 w 221"/>
                <a:gd name="T35" fmla="*/ 57 h 300"/>
                <a:gd name="T36" fmla="*/ 75 w 221"/>
                <a:gd name="T37" fmla="*/ 88 h 300"/>
                <a:gd name="T38" fmla="*/ 50 w 221"/>
                <a:gd name="T39" fmla="*/ 106 h 300"/>
                <a:gd name="T40" fmla="*/ 50 w 221"/>
                <a:gd name="T41" fmla="*/ 123 h 300"/>
                <a:gd name="T42" fmla="*/ 42 w 221"/>
                <a:gd name="T43" fmla="*/ 146 h 300"/>
                <a:gd name="T44" fmla="*/ 25 w 221"/>
                <a:gd name="T45" fmla="*/ 163 h 300"/>
                <a:gd name="T46" fmla="*/ 35 w 221"/>
                <a:gd name="T47" fmla="*/ 180 h 300"/>
                <a:gd name="T48" fmla="*/ 25 w 221"/>
                <a:gd name="T49" fmla="*/ 197 h 300"/>
                <a:gd name="T50" fmla="*/ 9 w 221"/>
                <a:gd name="T51" fmla="*/ 212 h 300"/>
                <a:gd name="T52" fmla="*/ 18 w 221"/>
                <a:gd name="T53" fmla="*/ 229 h 300"/>
                <a:gd name="T54" fmla="*/ 0 w 221"/>
                <a:gd name="T55" fmla="*/ 238 h 300"/>
                <a:gd name="T56" fmla="*/ 0 w 221"/>
                <a:gd name="T57" fmla="*/ 262 h 30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21" h="300">
                  <a:moveTo>
                    <a:pt x="0" y="258"/>
                  </a:moveTo>
                  <a:lnTo>
                    <a:pt x="25" y="290"/>
                  </a:lnTo>
                  <a:lnTo>
                    <a:pt x="66" y="299"/>
                  </a:lnTo>
                  <a:lnTo>
                    <a:pt x="74" y="290"/>
                  </a:lnTo>
                  <a:lnTo>
                    <a:pt x="58" y="274"/>
                  </a:lnTo>
                  <a:lnTo>
                    <a:pt x="49" y="258"/>
                  </a:lnTo>
                  <a:lnTo>
                    <a:pt x="49" y="218"/>
                  </a:lnTo>
                  <a:lnTo>
                    <a:pt x="58" y="202"/>
                  </a:lnTo>
                  <a:lnTo>
                    <a:pt x="114" y="104"/>
                  </a:lnTo>
                  <a:lnTo>
                    <a:pt x="155" y="72"/>
                  </a:lnTo>
                  <a:lnTo>
                    <a:pt x="220" y="40"/>
                  </a:lnTo>
                  <a:lnTo>
                    <a:pt x="220" y="7"/>
                  </a:lnTo>
                  <a:lnTo>
                    <a:pt x="205" y="0"/>
                  </a:lnTo>
                  <a:lnTo>
                    <a:pt x="188" y="16"/>
                  </a:lnTo>
                  <a:lnTo>
                    <a:pt x="171" y="32"/>
                  </a:lnTo>
                  <a:lnTo>
                    <a:pt x="146" y="40"/>
                  </a:lnTo>
                  <a:lnTo>
                    <a:pt x="123" y="40"/>
                  </a:lnTo>
                  <a:lnTo>
                    <a:pt x="99" y="56"/>
                  </a:lnTo>
                  <a:lnTo>
                    <a:pt x="74" y="87"/>
                  </a:lnTo>
                  <a:lnTo>
                    <a:pt x="49" y="104"/>
                  </a:lnTo>
                  <a:lnTo>
                    <a:pt x="49" y="121"/>
                  </a:lnTo>
                  <a:lnTo>
                    <a:pt x="41" y="144"/>
                  </a:lnTo>
                  <a:lnTo>
                    <a:pt x="25" y="160"/>
                  </a:lnTo>
                  <a:lnTo>
                    <a:pt x="34" y="177"/>
                  </a:lnTo>
                  <a:lnTo>
                    <a:pt x="25" y="194"/>
                  </a:lnTo>
                  <a:lnTo>
                    <a:pt x="9" y="209"/>
                  </a:lnTo>
                  <a:lnTo>
                    <a:pt x="18" y="225"/>
                  </a:lnTo>
                  <a:lnTo>
                    <a:pt x="0" y="234"/>
                  </a:lnTo>
                  <a:lnTo>
                    <a:pt x="0" y="25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65" name="Freeform 262">
              <a:extLst>
                <a:ext uri="{FF2B5EF4-FFF2-40B4-BE49-F238E27FC236}">
                  <a16:creationId xmlns:a16="http://schemas.microsoft.com/office/drawing/2014/main" id="{2235561A-583A-BE43-99F8-CA8FD4D9805A}"/>
                </a:ext>
              </a:extLst>
            </p:cNvPr>
            <p:cNvSpPr>
              <a:spLocks noChangeAspect="1"/>
            </p:cNvSpPr>
            <p:nvPr/>
          </p:nvSpPr>
          <p:spPr bwMode="gray">
            <a:xfrm>
              <a:off x="6938240" y="2663955"/>
              <a:ext cx="41981" cy="59469"/>
            </a:xfrm>
            <a:custGeom>
              <a:avLst/>
              <a:gdLst>
                <a:gd name="T0" fmla="*/ 0 w 25"/>
                <a:gd name="T1" fmla="*/ 33 h 34"/>
                <a:gd name="T2" fmla="*/ 16 w 25"/>
                <a:gd name="T3" fmla="*/ 24 h 34"/>
                <a:gd name="T4" fmla="*/ 23 w 25"/>
                <a:gd name="T5" fmla="*/ 15 h 34"/>
                <a:gd name="T6" fmla="*/ 9 w 25"/>
                <a:gd name="T7" fmla="*/ 0 h 34"/>
                <a:gd name="T8" fmla="*/ 0 w 25"/>
                <a:gd name="T9" fmla="*/ 15 h 34"/>
                <a:gd name="T10" fmla="*/ 0 w 25"/>
                <a:gd name="T11" fmla="*/ 33 h 3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 h="34">
                  <a:moveTo>
                    <a:pt x="0" y="33"/>
                  </a:moveTo>
                  <a:lnTo>
                    <a:pt x="17" y="24"/>
                  </a:lnTo>
                  <a:lnTo>
                    <a:pt x="24" y="15"/>
                  </a:lnTo>
                  <a:lnTo>
                    <a:pt x="9" y="0"/>
                  </a:lnTo>
                  <a:lnTo>
                    <a:pt x="0" y="15"/>
                  </a:lnTo>
                  <a:lnTo>
                    <a:pt x="0" y="33"/>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66" name="Freeform 263">
              <a:extLst>
                <a:ext uri="{FF2B5EF4-FFF2-40B4-BE49-F238E27FC236}">
                  <a16:creationId xmlns:a16="http://schemas.microsoft.com/office/drawing/2014/main" id="{5F882498-CFDD-5547-9410-92E8ACC368C3}"/>
                </a:ext>
              </a:extLst>
            </p:cNvPr>
            <p:cNvSpPr>
              <a:spLocks noChangeAspect="1"/>
            </p:cNvSpPr>
            <p:nvPr/>
          </p:nvSpPr>
          <p:spPr bwMode="gray">
            <a:xfrm>
              <a:off x="5671808" y="3251651"/>
              <a:ext cx="31486" cy="45476"/>
            </a:xfrm>
            <a:custGeom>
              <a:avLst/>
              <a:gdLst>
                <a:gd name="T0" fmla="*/ 0 w 17"/>
                <a:gd name="T1" fmla="*/ 25 h 26"/>
                <a:gd name="T2" fmla="*/ 7 w 17"/>
                <a:gd name="T3" fmla="*/ 10 h 26"/>
                <a:gd name="T4" fmla="*/ 17 w 17"/>
                <a:gd name="T5" fmla="*/ 0 h 26"/>
                <a:gd name="T6" fmla="*/ 0 w 17"/>
                <a:gd name="T7" fmla="*/ 10 h 26"/>
                <a:gd name="T8" fmla="*/ 0 w 17"/>
                <a:gd name="T9" fmla="*/ 25 h 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26">
                  <a:moveTo>
                    <a:pt x="0" y="25"/>
                  </a:moveTo>
                  <a:lnTo>
                    <a:pt x="7" y="10"/>
                  </a:lnTo>
                  <a:lnTo>
                    <a:pt x="16" y="0"/>
                  </a:lnTo>
                  <a:lnTo>
                    <a:pt x="0" y="10"/>
                  </a:lnTo>
                  <a:lnTo>
                    <a:pt x="0"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67" name="Freeform 264">
              <a:extLst>
                <a:ext uri="{FF2B5EF4-FFF2-40B4-BE49-F238E27FC236}">
                  <a16:creationId xmlns:a16="http://schemas.microsoft.com/office/drawing/2014/main" id="{7C72C5C6-8642-C847-A1B1-3718855F7C62}"/>
                </a:ext>
              </a:extLst>
            </p:cNvPr>
            <p:cNvSpPr>
              <a:spLocks noChangeAspect="1"/>
            </p:cNvSpPr>
            <p:nvPr/>
          </p:nvSpPr>
          <p:spPr bwMode="gray">
            <a:xfrm>
              <a:off x="5671808" y="3251651"/>
              <a:ext cx="31486" cy="45476"/>
            </a:xfrm>
            <a:custGeom>
              <a:avLst/>
              <a:gdLst>
                <a:gd name="T0" fmla="*/ 0 w 17"/>
                <a:gd name="T1" fmla="*/ 25 h 26"/>
                <a:gd name="T2" fmla="*/ 7 w 17"/>
                <a:gd name="T3" fmla="*/ 10 h 26"/>
                <a:gd name="T4" fmla="*/ 17 w 17"/>
                <a:gd name="T5" fmla="*/ 0 h 26"/>
                <a:gd name="T6" fmla="*/ 0 w 17"/>
                <a:gd name="T7" fmla="*/ 10 h 26"/>
                <a:gd name="T8" fmla="*/ 0 w 17"/>
                <a:gd name="T9" fmla="*/ 25 h 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26">
                  <a:moveTo>
                    <a:pt x="0" y="25"/>
                  </a:moveTo>
                  <a:lnTo>
                    <a:pt x="7" y="10"/>
                  </a:lnTo>
                  <a:lnTo>
                    <a:pt x="16" y="0"/>
                  </a:lnTo>
                  <a:lnTo>
                    <a:pt x="0" y="10"/>
                  </a:lnTo>
                  <a:lnTo>
                    <a:pt x="0" y="25"/>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68" name="Freeform 265">
              <a:extLst>
                <a:ext uri="{FF2B5EF4-FFF2-40B4-BE49-F238E27FC236}">
                  <a16:creationId xmlns:a16="http://schemas.microsoft.com/office/drawing/2014/main" id="{12A49F22-F8D7-4647-B687-EFCD329C56ED}"/>
                </a:ext>
              </a:extLst>
            </p:cNvPr>
            <p:cNvSpPr>
              <a:spLocks noChangeAspect="1"/>
            </p:cNvSpPr>
            <p:nvPr/>
          </p:nvSpPr>
          <p:spPr bwMode="gray">
            <a:xfrm>
              <a:off x="6058384" y="3367092"/>
              <a:ext cx="29737" cy="31484"/>
            </a:xfrm>
            <a:custGeom>
              <a:avLst/>
              <a:gdLst>
                <a:gd name="T0" fmla="*/ 0 w 17"/>
                <a:gd name="T1" fmla="*/ 10 h 17"/>
                <a:gd name="T2" fmla="*/ 0 w 17"/>
                <a:gd name="T3" fmla="*/ 17 h 17"/>
                <a:gd name="T4" fmla="*/ 16 w 17"/>
                <a:gd name="T5" fmla="*/ 17 h 17"/>
                <a:gd name="T6" fmla="*/ 16 w 17"/>
                <a:gd name="T7" fmla="*/ 10 h 17"/>
                <a:gd name="T8" fmla="*/ 16 w 17"/>
                <a:gd name="T9" fmla="*/ 0 h 17"/>
                <a:gd name="T10" fmla="*/ 0 w 17"/>
                <a:gd name="T11" fmla="*/ 10 h 1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17">
                  <a:moveTo>
                    <a:pt x="0" y="9"/>
                  </a:moveTo>
                  <a:lnTo>
                    <a:pt x="0" y="16"/>
                  </a:lnTo>
                  <a:lnTo>
                    <a:pt x="16" y="16"/>
                  </a:lnTo>
                  <a:lnTo>
                    <a:pt x="16" y="9"/>
                  </a:lnTo>
                  <a:lnTo>
                    <a:pt x="16" y="0"/>
                  </a:lnTo>
                  <a:lnTo>
                    <a:pt x="0" y="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69" name="Freeform 266">
              <a:extLst>
                <a:ext uri="{FF2B5EF4-FFF2-40B4-BE49-F238E27FC236}">
                  <a16:creationId xmlns:a16="http://schemas.microsoft.com/office/drawing/2014/main" id="{8720F375-EC2D-E646-89F0-AB8959B0B2B1}"/>
                </a:ext>
              </a:extLst>
            </p:cNvPr>
            <p:cNvSpPr>
              <a:spLocks noChangeAspect="1"/>
            </p:cNvSpPr>
            <p:nvPr/>
          </p:nvSpPr>
          <p:spPr bwMode="gray">
            <a:xfrm>
              <a:off x="6086372" y="3351350"/>
              <a:ext cx="34984" cy="33233"/>
            </a:xfrm>
            <a:custGeom>
              <a:avLst/>
              <a:gdLst>
                <a:gd name="T0" fmla="*/ 0 w 19"/>
                <a:gd name="T1" fmla="*/ 9 h 19"/>
                <a:gd name="T2" fmla="*/ 0 w 19"/>
                <a:gd name="T3" fmla="*/ 18 h 19"/>
                <a:gd name="T4" fmla="*/ 19 w 19"/>
                <a:gd name="T5" fmla="*/ 18 h 19"/>
                <a:gd name="T6" fmla="*/ 19 w 19"/>
                <a:gd name="T7" fmla="*/ 9 h 19"/>
                <a:gd name="T8" fmla="*/ 19 w 19"/>
                <a:gd name="T9" fmla="*/ 0 h 19"/>
                <a:gd name="T10" fmla="*/ 0 w 19"/>
                <a:gd name="T11" fmla="*/ 9 h 1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9" h="19">
                  <a:moveTo>
                    <a:pt x="0" y="9"/>
                  </a:moveTo>
                  <a:lnTo>
                    <a:pt x="0" y="18"/>
                  </a:lnTo>
                  <a:lnTo>
                    <a:pt x="18" y="18"/>
                  </a:lnTo>
                  <a:lnTo>
                    <a:pt x="18" y="9"/>
                  </a:lnTo>
                  <a:lnTo>
                    <a:pt x="18" y="0"/>
                  </a:lnTo>
                  <a:lnTo>
                    <a:pt x="0" y="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70" name="Freeform 267">
              <a:extLst>
                <a:ext uri="{FF2B5EF4-FFF2-40B4-BE49-F238E27FC236}">
                  <a16:creationId xmlns:a16="http://schemas.microsoft.com/office/drawing/2014/main" id="{739E71B8-E91E-AF4B-8104-0805B4684D00}"/>
                </a:ext>
              </a:extLst>
            </p:cNvPr>
            <p:cNvSpPr>
              <a:spLocks noChangeAspect="1"/>
            </p:cNvSpPr>
            <p:nvPr/>
          </p:nvSpPr>
          <p:spPr bwMode="gray">
            <a:xfrm>
              <a:off x="6086372" y="3396826"/>
              <a:ext cx="34984" cy="29735"/>
            </a:xfrm>
            <a:custGeom>
              <a:avLst/>
              <a:gdLst>
                <a:gd name="T0" fmla="*/ 0 w 19"/>
                <a:gd name="T1" fmla="*/ 0 h 17"/>
                <a:gd name="T2" fmla="*/ 0 w 19"/>
                <a:gd name="T3" fmla="*/ 16 h 17"/>
                <a:gd name="T4" fmla="*/ 19 w 19"/>
                <a:gd name="T5" fmla="*/ 0 h 17"/>
                <a:gd name="T6" fmla="*/ 0 w 19"/>
                <a:gd name="T7" fmla="*/ 0 h 1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7">
                  <a:moveTo>
                    <a:pt x="0" y="0"/>
                  </a:moveTo>
                  <a:lnTo>
                    <a:pt x="0" y="16"/>
                  </a:lnTo>
                  <a:lnTo>
                    <a:pt x="18"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71" name="Freeform 268">
              <a:extLst>
                <a:ext uri="{FF2B5EF4-FFF2-40B4-BE49-F238E27FC236}">
                  <a16:creationId xmlns:a16="http://schemas.microsoft.com/office/drawing/2014/main" id="{F22DC2A6-F4A8-3444-90F0-33414B9763F3}"/>
                </a:ext>
              </a:extLst>
            </p:cNvPr>
            <p:cNvSpPr>
              <a:spLocks noChangeAspect="1"/>
            </p:cNvSpPr>
            <p:nvPr/>
          </p:nvSpPr>
          <p:spPr bwMode="gray">
            <a:xfrm>
              <a:off x="5684052" y="3251651"/>
              <a:ext cx="190664" cy="332328"/>
            </a:xfrm>
            <a:custGeom>
              <a:avLst/>
              <a:gdLst>
                <a:gd name="T0" fmla="*/ 18 w 107"/>
                <a:gd name="T1" fmla="*/ 189 h 188"/>
                <a:gd name="T2" fmla="*/ 24 w 107"/>
                <a:gd name="T3" fmla="*/ 181 h 188"/>
                <a:gd name="T4" fmla="*/ 42 w 107"/>
                <a:gd name="T5" fmla="*/ 189 h 188"/>
                <a:gd name="T6" fmla="*/ 42 w 107"/>
                <a:gd name="T7" fmla="*/ 181 h 188"/>
                <a:gd name="T8" fmla="*/ 50 w 107"/>
                <a:gd name="T9" fmla="*/ 173 h 188"/>
                <a:gd name="T10" fmla="*/ 59 w 107"/>
                <a:gd name="T11" fmla="*/ 181 h 188"/>
                <a:gd name="T12" fmla="*/ 67 w 107"/>
                <a:gd name="T13" fmla="*/ 173 h 188"/>
                <a:gd name="T14" fmla="*/ 100 w 107"/>
                <a:gd name="T15" fmla="*/ 173 h 188"/>
                <a:gd name="T16" fmla="*/ 108 w 107"/>
                <a:gd name="T17" fmla="*/ 164 h 188"/>
                <a:gd name="T18" fmla="*/ 92 w 107"/>
                <a:gd name="T19" fmla="*/ 164 h 188"/>
                <a:gd name="T20" fmla="*/ 108 w 107"/>
                <a:gd name="T21" fmla="*/ 139 h 188"/>
                <a:gd name="T22" fmla="*/ 100 w 107"/>
                <a:gd name="T23" fmla="*/ 132 h 188"/>
                <a:gd name="T24" fmla="*/ 92 w 107"/>
                <a:gd name="T25" fmla="*/ 132 h 188"/>
                <a:gd name="T26" fmla="*/ 83 w 107"/>
                <a:gd name="T27" fmla="*/ 132 h 188"/>
                <a:gd name="T28" fmla="*/ 92 w 107"/>
                <a:gd name="T29" fmla="*/ 123 h 188"/>
                <a:gd name="T30" fmla="*/ 92 w 107"/>
                <a:gd name="T31" fmla="*/ 116 h 188"/>
                <a:gd name="T32" fmla="*/ 83 w 107"/>
                <a:gd name="T33" fmla="*/ 98 h 188"/>
                <a:gd name="T34" fmla="*/ 75 w 107"/>
                <a:gd name="T35" fmla="*/ 92 h 188"/>
                <a:gd name="T36" fmla="*/ 59 w 107"/>
                <a:gd name="T37" fmla="*/ 67 h 188"/>
                <a:gd name="T38" fmla="*/ 42 w 107"/>
                <a:gd name="T39" fmla="*/ 58 h 188"/>
                <a:gd name="T40" fmla="*/ 67 w 107"/>
                <a:gd name="T41" fmla="*/ 25 h 188"/>
                <a:gd name="T42" fmla="*/ 59 w 107"/>
                <a:gd name="T43" fmla="*/ 17 h 188"/>
                <a:gd name="T44" fmla="*/ 34 w 107"/>
                <a:gd name="T45" fmla="*/ 25 h 188"/>
                <a:gd name="T46" fmla="*/ 34 w 107"/>
                <a:gd name="T47" fmla="*/ 10 h 188"/>
                <a:gd name="T48" fmla="*/ 50 w 107"/>
                <a:gd name="T49" fmla="*/ 0 h 188"/>
                <a:gd name="T50" fmla="*/ 42 w 107"/>
                <a:gd name="T51" fmla="*/ 0 h 188"/>
                <a:gd name="T52" fmla="*/ 24 w 107"/>
                <a:gd name="T53" fmla="*/ 0 h 188"/>
                <a:gd name="T54" fmla="*/ 9 w 107"/>
                <a:gd name="T55" fmla="*/ 25 h 188"/>
                <a:gd name="T56" fmla="*/ 0 w 107"/>
                <a:gd name="T57" fmla="*/ 25 h 188"/>
                <a:gd name="T58" fmla="*/ 9 w 107"/>
                <a:gd name="T59" fmla="*/ 33 h 188"/>
                <a:gd name="T60" fmla="*/ 18 w 107"/>
                <a:gd name="T61" fmla="*/ 33 h 188"/>
                <a:gd name="T62" fmla="*/ 9 w 107"/>
                <a:gd name="T63" fmla="*/ 51 h 188"/>
                <a:gd name="T64" fmla="*/ 18 w 107"/>
                <a:gd name="T65" fmla="*/ 51 h 188"/>
                <a:gd name="T66" fmla="*/ 18 w 107"/>
                <a:gd name="T67" fmla="*/ 58 h 188"/>
                <a:gd name="T68" fmla="*/ 9 w 107"/>
                <a:gd name="T69" fmla="*/ 67 h 188"/>
                <a:gd name="T70" fmla="*/ 18 w 107"/>
                <a:gd name="T71" fmla="*/ 67 h 188"/>
                <a:gd name="T72" fmla="*/ 24 w 107"/>
                <a:gd name="T73" fmla="*/ 76 h 188"/>
                <a:gd name="T74" fmla="*/ 18 w 107"/>
                <a:gd name="T75" fmla="*/ 83 h 188"/>
                <a:gd name="T76" fmla="*/ 24 w 107"/>
                <a:gd name="T77" fmla="*/ 92 h 188"/>
                <a:gd name="T78" fmla="*/ 42 w 107"/>
                <a:gd name="T79" fmla="*/ 83 h 188"/>
                <a:gd name="T80" fmla="*/ 42 w 107"/>
                <a:gd name="T81" fmla="*/ 92 h 188"/>
                <a:gd name="T82" fmla="*/ 42 w 107"/>
                <a:gd name="T83" fmla="*/ 98 h 188"/>
                <a:gd name="T84" fmla="*/ 50 w 107"/>
                <a:gd name="T85" fmla="*/ 98 h 188"/>
                <a:gd name="T86" fmla="*/ 50 w 107"/>
                <a:gd name="T87" fmla="*/ 116 h 188"/>
                <a:gd name="T88" fmla="*/ 24 w 107"/>
                <a:gd name="T89" fmla="*/ 116 h 188"/>
                <a:gd name="T90" fmla="*/ 34 w 107"/>
                <a:gd name="T91" fmla="*/ 123 h 188"/>
                <a:gd name="T92" fmla="*/ 24 w 107"/>
                <a:gd name="T93" fmla="*/ 132 h 188"/>
                <a:gd name="T94" fmla="*/ 34 w 107"/>
                <a:gd name="T95" fmla="*/ 132 h 188"/>
                <a:gd name="T96" fmla="*/ 34 w 107"/>
                <a:gd name="T97" fmla="*/ 139 h 188"/>
                <a:gd name="T98" fmla="*/ 18 w 107"/>
                <a:gd name="T99" fmla="*/ 149 h 188"/>
                <a:gd name="T100" fmla="*/ 24 w 107"/>
                <a:gd name="T101" fmla="*/ 158 h 188"/>
                <a:gd name="T102" fmla="*/ 34 w 107"/>
                <a:gd name="T103" fmla="*/ 158 h 188"/>
                <a:gd name="T104" fmla="*/ 42 w 107"/>
                <a:gd name="T105" fmla="*/ 164 h 188"/>
                <a:gd name="T106" fmla="*/ 50 w 107"/>
                <a:gd name="T107" fmla="*/ 158 h 188"/>
                <a:gd name="T108" fmla="*/ 50 w 107"/>
                <a:gd name="T109" fmla="*/ 164 h 188"/>
                <a:gd name="T110" fmla="*/ 34 w 107"/>
                <a:gd name="T111" fmla="*/ 164 h 188"/>
                <a:gd name="T112" fmla="*/ 18 w 107"/>
                <a:gd name="T113" fmla="*/ 189 h 18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07" h="188">
                  <a:moveTo>
                    <a:pt x="18" y="187"/>
                  </a:moveTo>
                  <a:lnTo>
                    <a:pt x="24" y="179"/>
                  </a:lnTo>
                  <a:lnTo>
                    <a:pt x="41" y="187"/>
                  </a:lnTo>
                  <a:lnTo>
                    <a:pt x="41" y="179"/>
                  </a:lnTo>
                  <a:lnTo>
                    <a:pt x="49" y="171"/>
                  </a:lnTo>
                  <a:lnTo>
                    <a:pt x="58" y="179"/>
                  </a:lnTo>
                  <a:lnTo>
                    <a:pt x="66" y="171"/>
                  </a:lnTo>
                  <a:lnTo>
                    <a:pt x="98" y="171"/>
                  </a:lnTo>
                  <a:lnTo>
                    <a:pt x="106" y="162"/>
                  </a:lnTo>
                  <a:lnTo>
                    <a:pt x="90" y="162"/>
                  </a:lnTo>
                  <a:lnTo>
                    <a:pt x="106" y="138"/>
                  </a:lnTo>
                  <a:lnTo>
                    <a:pt x="98" y="131"/>
                  </a:lnTo>
                  <a:lnTo>
                    <a:pt x="90" y="131"/>
                  </a:lnTo>
                  <a:lnTo>
                    <a:pt x="81" y="131"/>
                  </a:lnTo>
                  <a:lnTo>
                    <a:pt x="90" y="122"/>
                  </a:lnTo>
                  <a:lnTo>
                    <a:pt x="90" y="115"/>
                  </a:lnTo>
                  <a:lnTo>
                    <a:pt x="81" y="97"/>
                  </a:lnTo>
                  <a:lnTo>
                    <a:pt x="74" y="91"/>
                  </a:lnTo>
                  <a:lnTo>
                    <a:pt x="58" y="66"/>
                  </a:lnTo>
                  <a:lnTo>
                    <a:pt x="41" y="57"/>
                  </a:lnTo>
                  <a:lnTo>
                    <a:pt x="66" y="25"/>
                  </a:lnTo>
                  <a:lnTo>
                    <a:pt x="58" y="17"/>
                  </a:lnTo>
                  <a:lnTo>
                    <a:pt x="33" y="25"/>
                  </a:lnTo>
                  <a:lnTo>
                    <a:pt x="33" y="10"/>
                  </a:lnTo>
                  <a:lnTo>
                    <a:pt x="49" y="0"/>
                  </a:lnTo>
                  <a:lnTo>
                    <a:pt x="41" y="0"/>
                  </a:lnTo>
                  <a:lnTo>
                    <a:pt x="24" y="0"/>
                  </a:lnTo>
                  <a:lnTo>
                    <a:pt x="9" y="25"/>
                  </a:lnTo>
                  <a:lnTo>
                    <a:pt x="0" y="25"/>
                  </a:lnTo>
                  <a:lnTo>
                    <a:pt x="9" y="33"/>
                  </a:lnTo>
                  <a:lnTo>
                    <a:pt x="18" y="33"/>
                  </a:lnTo>
                  <a:lnTo>
                    <a:pt x="9" y="50"/>
                  </a:lnTo>
                  <a:lnTo>
                    <a:pt x="18" y="50"/>
                  </a:lnTo>
                  <a:lnTo>
                    <a:pt x="18" y="57"/>
                  </a:lnTo>
                  <a:lnTo>
                    <a:pt x="9" y="66"/>
                  </a:lnTo>
                  <a:lnTo>
                    <a:pt x="18" y="66"/>
                  </a:lnTo>
                  <a:lnTo>
                    <a:pt x="24" y="75"/>
                  </a:lnTo>
                  <a:lnTo>
                    <a:pt x="18" y="82"/>
                  </a:lnTo>
                  <a:lnTo>
                    <a:pt x="24" y="91"/>
                  </a:lnTo>
                  <a:lnTo>
                    <a:pt x="41" y="82"/>
                  </a:lnTo>
                  <a:lnTo>
                    <a:pt x="41" y="91"/>
                  </a:lnTo>
                  <a:lnTo>
                    <a:pt x="41" y="97"/>
                  </a:lnTo>
                  <a:lnTo>
                    <a:pt x="49" y="97"/>
                  </a:lnTo>
                  <a:lnTo>
                    <a:pt x="49" y="115"/>
                  </a:lnTo>
                  <a:lnTo>
                    <a:pt x="24" y="115"/>
                  </a:lnTo>
                  <a:lnTo>
                    <a:pt x="33" y="122"/>
                  </a:lnTo>
                  <a:lnTo>
                    <a:pt x="24" y="131"/>
                  </a:lnTo>
                  <a:lnTo>
                    <a:pt x="33" y="131"/>
                  </a:lnTo>
                  <a:lnTo>
                    <a:pt x="33" y="138"/>
                  </a:lnTo>
                  <a:lnTo>
                    <a:pt x="18" y="147"/>
                  </a:lnTo>
                  <a:lnTo>
                    <a:pt x="24" y="156"/>
                  </a:lnTo>
                  <a:lnTo>
                    <a:pt x="33" y="156"/>
                  </a:lnTo>
                  <a:lnTo>
                    <a:pt x="41" y="162"/>
                  </a:lnTo>
                  <a:lnTo>
                    <a:pt x="49" y="156"/>
                  </a:lnTo>
                  <a:lnTo>
                    <a:pt x="49" y="162"/>
                  </a:lnTo>
                  <a:lnTo>
                    <a:pt x="33" y="162"/>
                  </a:lnTo>
                  <a:lnTo>
                    <a:pt x="18" y="18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72" name="Freeform 269">
              <a:extLst>
                <a:ext uri="{FF2B5EF4-FFF2-40B4-BE49-F238E27FC236}">
                  <a16:creationId xmlns:a16="http://schemas.microsoft.com/office/drawing/2014/main" id="{DBBF20D3-1EC5-3645-BAD5-24AB9979D75D}"/>
                </a:ext>
              </a:extLst>
            </p:cNvPr>
            <p:cNvSpPr>
              <a:spLocks noChangeAspect="1"/>
            </p:cNvSpPr>
            <p:nvPr/>
          </p:nvSpPr>
          <p:spPr bwMode="gray">
            <a:xfrm>
              <a:off x="6030397" y="3814860"/>
              <a:ext cx="29737" cy="55971"/>
            </a:xfrm>
            <a:custGeom>
              <a:avLst/>
              <a:gdLst>
                <a:gd name="T0" fmla="*/ 0 w 17"/>
                <a:gd name="T1" fmla="*/ 6 h 32"/>
                <a:gd name="T2" fmla="*/ 0 w 17"/>
                <a:gd name="T3" fmla="*/ 23 h 32"/>
                <a:gd name="T4" fmla="*/ 16 w 17"/>
                <a:gd name="T5" fmla="*/ 31 h 32"/>
                <a:gd name="T6" fmla="*/ 16 w 17"/>
                <a:gd name="T7" fmla="*/ 0 h 32"/>
                <a:gd name="T8" fmla="*/ 0 w 17"/>
                <a:gd name="T9" fmla="*/ 6 h 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32">
                  <a:moveTo>
                    <a:pt x="0" y="6"/>
                  </a:moveTo>
                  <a:lnTo>
                    <a:pt x="0" y="23"/>
                  </a:lnTo>
                  <a:lnTo>
                    <a:pt x="16" y="31"/>
                  </a:lnTo>
                  <a:lnTo>
                    <a:pt x="16" y="0"/>
                  </a:lnTo>
                  <a:lnTo>
                    <a:pt x="0" y="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73" name="Freeform 270">
              <a:extLst>
                <a:ext uri="{FF2B5EF4-FFF2-40B4-BE49-F238E27FC236}">
                  <a16:creationId xmlns:a16="http://schemas.microsoft.com/office/drawing/2014/main" id="{B197FACC-6C80-7346-8C34-BBE772B8FEE6}"/>
                </a:ext>
              </a:extLst>
            </p:cNvPr>
            <p:cNvSpPr>
              <a:spLocks noChangeAspect="1"/>
            </p:cNvSpPr>
            <p:nvPr/>
          </p:nvSpPr>
          <p:spPr bwMode="gray">
            <a:xfrm>
              <a:off x="6014654" y="3869082"/>
              <a:ext cx="45480" cy="75211"/>
            </a:xfrm>
            <a:custGeom>
              <a:avLst/>
              <a:gdLst>
                <a:gd name="T0" fmla="*/ 0 w 26"/>
                <a:gd name="T1" fmla="*/ 0 h 42"/>
                <a:gd name="T2" fmla="*/ 9 w 26"/>
                <a:gd name="T3" fmla="*/ 33 h 42"/>
                <a:gd name="T4" fmla="*/ 9 w 26"/>
                <a:gd name="T5" fmla="*/ 42 h 42"/>
                <a:gd name="T6" fmla="*/ 19 w 26"/>
                <a:gd name="T7" fmla="*/ 33 h 42"/>
                <a:gd name="T8" fmla="*/ 25 w 26"/>
                <a:gd name="T9" fmla="*/ 9 h 42"/>
                <a:gd name="T10" fmla="*/ 19 w 26"/>
                <a:gd name="T11" fmla="*/ 0 h 42"/>
                <a:gd name="T12" fmla="*/ 0 w 26"/>
                <a:gd name="T13" fmla="*/ 0 h 4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 h="42">
                  <a:moveTo>
                    <a:pt x="0" y="0"/>
                  </a:moveTo>
                  <a:lnTo>
                    <a:pt x="9" y="32"/>
                  </a:lnTo>
                  <a:lnTo>
                    <a:pt x="9" y="41"/>
                  </a:lnTo>
                  <a:lnTo>
                    <a:pt x="19" y="32"/>
                  </a:lnTo>
                  <a:lnTo>
                    <a:pt x="25" y="9"/>
                  </a:lnTo>
                  <a:lnTo>
                    <a:pt x="19"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74" name="Freeform 271">
              <a:extLst>
                <a:ext uri="{FF2B5EF4-FFF2-40B4-BE49-F238E27FC236}">
                  <a16:creationId xmlns:a16="http://schemas.microsoft.com/office/drawing/2014/main" id="{CEB85423-840B-0D4F-9292-DE4189BE7C47}"/>
                </a:ext>
              </a:extLst>
            </p:cNvPr>
            <p:cNvSpPr>
              <a:spLocks noChangeAspect="1"/>
            </p:cNvSpPr>
            <p:nvPr/>
          </p:nvSpPr>
          <p:spPr bwMode="gray">
            <a:xfrm>
              <a:off x="6119607" y="3956537"/>
              <a:ext cx="73467" cy="45476"/>
            </a:xfrm>
            <a:custGeom>
              <a:avLst/>
              <a:gdLst>
                <a:gd name="T0" fmla="*/ 0 w 41"/>
                <a:gd name="T1" fmla="*/ 0 h 26"/>
                <a:gd name="T2" fmla="*/ 0 w 41"/>
                <a:gd name="T3" fmla="*/ 8 h 26"/>
                <a:gd name="T4" fmla="*/ 33 w 41"/>
                <a:gd name="T5" fmla="*/ 25 h 26"/>
                <a:gd name="T6" fmla="*/ 41 w 41"/>
                <a:gd name="T7" fmla="*/ 0 h 26"/>
                <a:gd name="T8" fmla="*/ 24 w 41"/>
                <a:gd name="T9" fmla="*/ 0 h 26"/>
                <a:gd name="T10" fmla="*/ 7 w 41"/>
                <a:gd name="T11" fmla="*/ 0 h 26"/>
                <a:gd name="T12" fmla="*/ 0 w 41"/>
                <a:gd name="T13" fmla="*/ 0 h 2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 h="26">
                  <a:moveTo>
                    <a:pt x="0" y="0"/>
                  </a:moveTo>
                  <a:lnTo>
                    <a:pt x="0" y="8"/>
                  </a:lnTo>
                  <a:lnTo>
                    <a:pt x="32" y="25"/>
                  </a:lnTo>
                  <a:lnTo>
                    <a:pt x="40" y="0"/>
                  </a:lnTo>
                  <a:lnTo>
                    <a:pt x="23" y="0"/>
                  </a:lnTo>
                  <a:lnTo>
                    <a:pt x="7"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75" name="Freeform 272">
              <a:extLst>
                <a:ext uri="{FF2B5EF4-FFF2-40B4-BE49-F238E27FC236}">
                  <a16:creationId xmlns:a16="http://schemas.microsoft.com/office/drawing/2014/main" id="{7E888A17-F69F-9142-828E-0FE15302A9E9}"/>
                </a:ext>
              </a:extLst>
            </p:cNvPr>
            <p:cNvSpPr>
              <a:spLocks noChangeAspect="1"/>
            </p:cNvSpPr>
            <p:nvPr/>
          </p:nvSpPr>
          <p:spPr bwMode="gray">
            <a:xfrm>
              <a:off x="6317268" y="3956537"/>
              <a:ext cx="47229" cy="45476"/>
            </a:xfrm>
            <a:custGeom>
              <a:avLst/>
              <a:gdLst>
                <a:gd name="T0" fmla="*/ 0 w 26"/>
                <a:gd name="T1" fmla="*/ 8 h 26"/>
                <a:gd name="T2" fmla="*/ 9 w 26"/>
                <a:gd name="T3" fmla="*/ 8 h 26"/>
                <a:gd name="T4" fmla="*/ 9 w 26"/>
                <a:gd name="T5" fmla="*/ 25 h 26"/>
                <a:gd name="T6" fmla="*/ 17 w 26"/>
                <a:gd name="T7" fmla="*/ 25 h 26"/>
                <a:gd name="T8" fmla="*/ 26 w 26"/>
                <a:gd name="T9" fmla="*/ 25 h 26"/>
                <a:gd name="T10" fmla="*/ 17 w 26"/>
                <a:gd name="T11" fmla="*/ 8 h 26"/>
                <a:gd name="T12" fmla="*/ 26 w 26"/>
                <a:gd name="T13" fmla="*/ 16 h 26"/>
                <a:gd name="T14" fmla="*/ 26 w 26"/>
                <a:gd name="T15" fmla="*/ 8 h 26"/>
                <a:gd name="T16" fmla="*/ 9 w 26"/>
                <a:gd name="T17" fmla="*/ 0 h 26"/>
                <a:gd name="T18" fmla="*/ 0 w 26"/>
                <a:gd name="T19" fmla="*/ 8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6" h="26">
                  <a:moveTo>
                    <a:pt x="0" y="8"/>
                  </a:moveTo>
                  <a:lnTo>
                    <a:pt x="9" y="8"/>
                  </a:lnTo>
                  <a:lnTo>
                    <a:pt x="9" y="25"/>
                  </a:lnTo>
                  <a:lnTo>
                    <a:pt x="16" y="25"/>
                  </a:lnTo>
                  <a:lnTo>
                    <a:pt x="25" y="25"/>
                  </a:lnTo>
                  <a:lnTo>
                    <a:pt x="16" y="8"/>
                  </a:lnTo>
                  <a:lnTo>
                    <a:pt x="25" y="16"/>
                  </a:lnTo>
                  <a:lnTo>
                    <a:pt x="25" y="8"/>
                  </a:lnTo>
                  <a:lnTo>
                    <a:pt x="9" y="0"/>
                  </a:lnTo>
                  <a:lnTo>
                    <a:pt x="0"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76" name="Freeform 273">
              <a:extLst>
                <a:ext uri="{FF2B5EF4-FFF2-40B4-BE49-F238E27FC236}">
                  <a16:creationId xmlns:a16="http://schemas.microsoft.com/office/drawing/2014/main" id="{47020F4C-88CB-4140-9467-43E5198FC3FC}"/>
                </a:ext>
              </a:extLst>
            </p:cNvPr>
            <p:cNvSpPr>
              <a:spLocks noChangeAspect="1"/>
            </p:cNvSpPr>
            <p:nvPr/>
          </p:nvSpPr>
          <p:spPr bwMode="gray">
            <a:xfrm>
              <a:off x="6560409" y="4026501"/>
              <a:ext cx="62972" cy="33233"/>
            </a:xfrm>
            <a:custGeom>
              <a:avLst/>
              <a:gdLst>
                <a:gd name="T0" fmla="*/ 0 w 35"/>
                <a:gd name="T1" fmla="*/ 8 h 18"/>
                <a:gd name="T2" fmla="*/ 10 w 35"/>
                <a:gd name="T3" fmla="*/ 18 h 18"/>
                <a:gd name="T4" fmla="*/ 19 w 35"/>
                <a:gd name="T5" fmla="*/ 18 h 18"/>
                <a:gd name="T6" fmla="*/ 26 w 35"/>
                <a:gd name="T7" fmla="*/ 8 h 18"/>
                <a:gd name="T8" fmla="*/ 35 w 35"/>
                <a:gd name="T9" fmla="*/ 0 h 18"/>
                <a:gd name="T10" fmla="*/ 0 w 35"/>
                <a:gd name="T11" fmla="*/ 8 h 1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5" h="18">
                  <a:moveTo>
                    <a:pt x="0" y="8"/>
                  </a:moveTo>
                  <a:lnTo>
                    <a:pt x="10" y="17"/>
                  </a:lnTo>
                  <a:lnTo>
                    <a:pt x="18" y="17"/>
                  </a:lnTo>
                  <a:lnTo>
                    <a:pt x="25" y="8"/>
                  </a:lnTo>
                  <a:lnTo>
                    <a:pt x="34" y="0"/>
                  </a:lnTo>
                  <a:lnTo>
                    <a:pt x="0"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77" name="Freeform 274">
              <a:extLst>
                <a:ext uri="{FF2B5EF4-FFF2-40B4-BE49-F238E27FC236}">
                  <a16:creationId xmlns:a16="http://schemas.microsoft.com/office/drawing/2014/main" id="{12C3BB42-7290-1341-8A64-3F5394150960}"/>
                </a:ext>
              </a:extLst>
            </p:cNvPr>
            <p:cNvSpPr>
              <a:spLocks noChangeAspect="1"/>
            </p:cNvSpPr>
            <p:nvPr/>
          </p:nvSpPr>
          <p:spPr bwMode="gray">
            <a:xfrm>
              <a:off x="5888710" y="3898817"/>
              <a:ext cx="29737" cy="29735"/>
            </a:xfrm>
            <a:custGeom>
              <a:avLst/>
              <a:gdLst>
                <a:gd name="T0" fmla="*/ 0 w 17"/>
                <a:gd name="T1" fmla="*/ 9 h 17"/>
                <a:gd name="T2" fmla="*/ 6 w 17"/>
                <a:gd name="T3" fmla="*/ 16 h 17"/>
                <a:gd name="T4" fmla="*/ 16 w 17"/>
                <a:gd name="T5" fmla="*/ 9 h 17"/>
                <a:gd name="T6" fmla="*/ 6 w 17"/>
                <a:gd name="T7" fmla="*/ 0 h 17"/>
                <a:gd name="T8" fmla="*/ 0 w 17"/>
                <a:gd name="T9" fmla="*/ 9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9"/>
                  </a:moveTo>
                  <a:lnTo>
                    <a:pt x="6" y="16"/>
                  </a:lnTo>
                  <a:lnTo>
                    <a:pt x="16" y="9"/>
                  </a:lnTo>
                  <a:lnTo>
                    <a:pt x="6" y="0"/>
                  </a:lnTo>
                  <a:lnTo>
                    <a:pt x="0" y="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78" name="Freeform 275">
              <a:extLst>
                <a:ext uri="{FF2B5EF4-FFF2-40B4-BE49-F238E27FC236}">
                  <a16:creationId xmlns:a16="http://schemas.microsoft.com/office/drawing/2014/main" id="{FC672ED8-F4E2-184B-80AE-E14F5B82B213}"/>
                </a:ext>
              </a:extLst>
            </p:cNvPr>
            <p:cNvSpPr>
              <a:spLocks noChangeAspect="1"/>
            </p:cNvSpPr>
            <p:nvPr/>
          </p:nvSpPr>
          <p:spPr bwMode="gray">
            <a:xfrm>
              <a:off x="8405831" y="5133678"/>
              <a:ext cx="925335" cy="718878"/>
            </a:xfrm>
            <a:custGeom>
              <a:avLst/>
              <a:gdLst>
                <a:gd name="T0" fmla="*/ 49 w 521"/>
                <a:gd name="T1" fmla="*/ 346 h 406"/>
                <a:gd name="T2" fmla="*/ 90 w 521"/>
                <a:gd name="T3" fmla="*/ 321 h 406"/>
                <a:gd name="T4" fmla="*/ 140 w 521"/>
                <a:gd name="T5" fmla="*/ 312 h 406"/>
                <a:gd name="T6" fmla="*/ 238 w 521"/>
                <a:gd name="T7" fmla="*/ 286 h 406"/>
                <a:gd name="T8" fmla="*/ 272 w 521"/>
                <a:gd name="T9" fmla="*/ 312 h 406"/>
                <a:gd name="T10" fmla="*/ 297 w 521"/>
                <a:gd name="T11" fmla="*/ 346 h 406"/>
                <a:gd name="T12" fmla="*/ 321 w 521"/>
                <a:gd name="T13" fmla="*/ 321 h 406"/>
                <a:gd name="T14" fmla="*/ 321 w 521"/>
                <a:gd name="T15" fmla="*/ 346 h 406"/>
                <a:gd name="T16" fmla="*/ 330 w 521"/>
                <a:gd name="T17" fmla="*/ 346 h 406"/>
                <a:gd name="T18" fmla="*/ 338 w 521"/>
                <a:gd name="T19" fmla="*/ 352 h 406"/>
                <a:gd name="T20" fmla="*/ 345 w 521"/>
                <a:gd name="T21" fmla="*/ 378 h 406"/>
                <a:gd name="T22" fmla="*/ 371 w 521"/>
                <a:gd name="T23" fmla="*/ 394 h 406"/>
                <a:gd name="T24" fmla="*/ 396 w 521"/>
                <a:gd name="T25" fmla="*/ 403 h 406"/>
                <a:gd name="T26" fmla="*/ 411 w 521"/>
                <a:gd name="T27" fmla="*/ 394 h 406"/>
                <a:gd name="T28" fmla="*/ 421 w 521"/>
                <a:gd name="T29" fmla="*/ 403 h 406"/>
                <a:gd name="T30" fmla="*/ 453 w 521"/>
                <a:gd name="T31" fmla="*/ 387 h 406"/>
                <a:gd name="T32" fmla="*/ 487 w 521"/>
                <a:gd name="T33" fmla="*/ 352 h 406"/>
                <a:gd name="T34" fmla="*/ 528 w 521"/>
                <a:gd name="T35" fmla="*/ 246 h 406"/>
                <a:gd name="T36" fmla="*/ 503 w 521"/>
                <a:gd name="T37" fmla="*/ 182 h 406"/>
                <a:gd name="T38" fmla="*/ 487 w 521"/>
                <a:gd name="T39" fmla="*/ 158 h 406"/>
                <a:gd name="T40" fmla="*/ 477 w 521"/>
                <a:gd name="T41" fmla="*/ 158 h 406"/>
                <a:gd name="T42" fmla="*/ 437 w 521"/>
                <a:gd name="T43" fmla="*/ 107 h 406"/>
                <a:gd name="T44" fmla="*/ 421 w 521"/>
                <a:gd name="T45" fmla="*/ 75 h 406"/>
                <a:gd name="T46" fmla="*/ 411 w 521"/>
                <a:gd name="T47" fmla="*/ 50 h 406"/>
                <a:gd name="T48" fmla="*/ 387 w 521"/>
                <a:gd name="T49" fmla="*/ 0 h 406"/>
                <a:gd name="T50" fmla="*/ 371 w 521"/>
                <a:gd name="T51" fmla="*/ 17 h 406"/>
                <a:gd name="T52" fmla="*/ 363 w 521"/>
                <a:gd name="T53" fmla="*/ 91 h 406"/>
                <a:gd name="T54" fmla="*/ 313 w 521"/>
                <a:gd name="T55" fmla="*/ 67 h 406"/>
                <a:gd name="T56" fmla="*/ 305 w 521"/>
                <a:gd name="T57" fmla="*/ 58 h 406"/>
                <a:gd name="T58" fmla="*/ 297 w 521"/>
                <a:gd name="T59" fmla="*/ 34 h 406"/>
                <a:gd name="T60" fmla="*/ 313 w 521"/>
                <a:gd name="T61" fmla="*/ 17 h 406"/>
                <a:gd name="T62" fmla="*/ 297 w 521"/>
                <a:gd name="T63" fmla="*/ 25 h 406"/>
                <a:gd name="T64" fmla="*/ 288 w 521"/>
                <a:gd name="T65" fmla="*/ 17 h 406"/>
                <a:gd name="T66" fmla="*/ 257 w 521"/>
                <a:gd name="T67" fmla="*/ 17 h 406"/>
                <a:gd name="T68" fmla="*/ 232 w 521"/>
                <a:gd name="T69" fmla="*/ 17 h 406"/>
                <a:gd name="T70" fmla="*/ 222 w 521"/>
                <a:gd name="T71" fmla="*/ 34 h 406"/>
                <a:gd name="T72" fmla="*/ 215 w 521"/>
                <a:gd name="T73" fmla="*/ 50 h 406"/>
                <a:gd name="T74" fmla="*/ 197 w 521"/>
                <a:gd name="T75" fmla="*/ 50 h 406"/>
                <a:gd name="T76" fmla="*/ 197 w 521"/>
                <a:gd name="T77" fmla="*/ 50 h 406"/>
                <a:gd name="T78" fmla="*/ 182 w 521"/>
                <a:gd name="T79" fmla="*/ 42 h 406"/>
                <a:gd name="T80" fmla="*/ 156 w 521"/>
                <a:gd name="T81" fmla="*/ 50 h 406"/>
                <a:gd name="T82" fmla="*/ 140 w 521"/>
                <a:gd name="T83" fmla="*/ 75 h 406"/>
                <a:gd name="T84" fmla="*/ 140 w 521"/>
                <a:gd name="T85" fmla="*/ 82 h 406"/>
                <a:gd name="T86" fmla="*/ 131 w 521"/>
                <a:gd name="T87" fmla="*/ 75 h 406"/>
                <a:gd name="T88" fmla="*/ 124 w 521"/>
                <a:gd name="T89" fmla="*/ 98 h 406"/>
                <a:gd name="T90" fmla="*/ 42 w 521"/>
                <a:gd name="T91" fmla="*/ 133 h 406"/>
                <a:gd name="T92" fmla="*/ 8 w 521"/>
                <a:gd name="T93" fmla="*/ 148 h 406"/>
                <a:gd name="T94" fmla="*/ 8 w 521"/>
                <a:gd name="T95" fmla="*/ 173 h 406"/>
                <a:gd name="T96" fmla="*/ 17 w 521"/>
                <a:gd name="T97" fmla="*/ 214 h 406"/>
                <a:gd name="T98" fmla="*/ 8 w 521"/>
                <a:gd name="T99" fmla="*/ 214 h 406"/>
                <a:gd name="T100" fmla="*/ 23 w 521"/>
                <a:gd name="T101" fmla="*/ 254 h 406"/>
                <a:gd name="T102" fmla="*/ 32 w 521"/>
                <a:gd name="T103" fmla="*/ 312 h 406"/>
                <a:gd name="T104" fmla="*/ 23 w 521"/>
                <a:gd name="T105" fmla="*/ 328 h 40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21" h="406">
                  <a:moveTo>
                    <a:pt x="23" y="324"/>
                  </a:moveTo>
                  <a:lnTo>
                    <a:pt x="48" y="342"/>
                  </a:lnTo>
                  <a:lnTo>
                    <a:pt x="64" y="342"/>
                  </a:lnTo>
                  <a:lnTo>
                    <a:pt x="89" y="317"/>
                  </a:lnTo>
                  <a:lnTo>
                    <a:pt x="129" y="317"/>
                  </a:lnTo>
                  <a:lnTo>
                    <a:pt x="138" y="308"/>
                  </a:lnTo>
                  <a:lnTo>
                    <a:pt x="169" y="293"/>
                  </a:lnTo>
                  <a:lnTo>
                    <a:pt x="234" y="283"/>
                  </a:lnTo>
                  <a:lnTo>
                    <a:pt x="268" y="299"/>
                  </a:lnTo>
                  <a:lnTo>
                    <a:pt x="268" y="308"/>
                  </a:lnTo>
                  <a:lnTo>
                    <a:pt x="276" y="308"/>
                  </a:lnTo>
                  <a:lnTo>
                    <a:pt x="293" y="342"/>
                  </a:lnTo>
                  <a:lnTo>
                    <a:pt x="316" y="299"/>
                  </a:lnTo>
                  <a:lnTo>
                    <a:pt x="316" y="317"/>
                  </a:lnTo>
                  <a:lnTo>
                    <a:pt x="308" y="342"/>
                  </a:lnTo>
                  <a:lnTo>
                    <a:pt x="316" y="342"/>
                  </a:lnTo>
                  <a:lnTo>
                    <a:pt x="316" y="324"/>
                  </a:lnTo>
                  <a:lnTo>
                    <a:pt x="325" y="342"/>
                  </a:lnTo>
                  <a:lnTo>
                    <a:pt x="316" y="348"/>
                  </a:lnTo>
                  <a:lnTo>
                    <a:pt x="333" y="348"/>
                  </a:lnTo>
                  <a:lnTo>
                    <a:pt x="340" y="365"/>
                  </a:lnTo>
                  <a:lnTo>
                    <a:pt x="340" y="373"/>
                  </a:lnTo>
                  <a:lnTo>
                    <a:pt x="349" y="382"/>
                  </a:lnTo>
                  <a:lnTo>
                    <a:pt x="365" y="389"/>
                  </a:lnTo>
                  <a:lnTo>
                    <a:pt x="381" y="389"/>
                  </a:lnTo>
                  <a:lnTo>
                    <a:pt x="390" y="398"/>
                  </a:lnTo>
                  <a:lnTo>
                    <a:pt x="405" y="382"/>
                  </a:lnTo>
                  <a:lnTo>
                    <a:pt x="405" y="389"/>
                  </a:lnTo>
                  <a:lnTo>
                    <a:pt x="415" y="389"/>
                  </a:lnTo>
                  <a:lnTo>
                    <a:pt x="415" y="398"/>
                  </a:lnTo>
                  <a:lnTo>
                    <a:pt x="430" y="405"/>
                  </a:lnTo>
                  <a:lnTo>
                    <a:pt x="446" y="382"/>
                  </a:lnTo>
                  <a:lnTo>
                    <a:pt x="470" y="382"/>
                  </a:lnTo>
                  <a:lnTo>
                    <a:pt x="480" y="348"/>
                  </a:lnTo>
                  <a:lnTo>
                    <a:pt x="511" y="276"/>
                  </a:lnTo>
                  <a:lnTo>
                    <a:pt x="520" y="243"/>
                  </a:lnTo>
                  <a:lnTo>
                    <a:pt x="511" y="203"/>
                  </a:lnTo>
                  <a:lnTo>
                    <a:pt x="495" y="180"/>
                  </a:lnTo>
                  <a:lnTo>
                    <a:pt x="487" y="171"/>
                  </a:lnTo>
                  <a:lnTo>
                    <a:pt x="480" y="156"/>
                  </a:lnTo>
                  <a:lnTo>
                    <a:pt x="470" y="146"/>
                  </a:lnTo>
                  <a:lnTo>
                    <a:pt x="470" y="156"/>
                  </a:lnTo>
                  <a:lnTo>
                    <a:pt x="455" y="131"/>
                  </a:lnTo>
                  <a:lnTo>
                    <a:pt x="430" y="106"/>
                  </a:lnTo>
                  <a:lnTo>
                    <a:pt x="421" y="81"/>
                  </a:lnTo>
                  <a:lnTo>
                    <a:pt x="415" y="74"/>
                  </a:lnTo>
                  <a:lnTo>
                    <a:pt x="415" y="57"/>
                  </a:lnTo>
                  <a:lnTo>
                    <a:pt x="405" y="49"/>
                  </a:lnTo>
                  <a:lnTo>
                    <a:pt x="390" y="49"/>
                  </a:lnTo>
                  <a:lnTo>
                    <a:pt x="381" y="0"/>
                  </a:lnTo>
                  <a:lnTo>
                    <a:pt x="373" y="0"/>
                  </a:lnTo>
                  <a:lnTo>
                    <a:pt x="365" y="17"/>
                  </a:lnTo>
                  <a:lnTo>
                    <a:pt x="365" y="57"/>
                  </a:lnTo>
                  <a:lnTo>
                    <a:pt x="358" y="90"/>
                  </a:lnTo>
                  <a:lnTo>
                    <a:pt x="340" y="90"/>
                  </a:lnTo>
                  <a:lnTo>
                    <a:pt x="308" y="66"/>
                  </a:lnTo>
                  <a:lnTo>
                    <a:pt x="300" y="66"/>
                  </a:lnTo>
                  <a:lnTo>
                    <a:pt x="300" y="57"/>
                  </a:lnTo>
                  <a:lnTo>
                    <a:pt x="284" y="57"/>
                  </a:lnTo>
                  <a:lnTo>
                    <a:pt x="293" y="34"/>
                  </a:lnTo>
                  <a:lnTo>
                    <a:pt x="300" y="34"/>
                  </a:lnTo>
                  <a:lnTo>
                    <a:pt x="308" y="17"/>
                  </a:lnTo>
                  <a:lnTo>
                    <a:pt x="300" y="17"/>
                  </a:lnTo>
                  <a:lnTo>
                    <a:pt x="293" y="25"/>
                  </a:lnTo>
                  <a:lnTo>
                    <a:pt x="293" y="17"/>
                  </a:lnTo>
                  <a:lnTo>
                    <a:pt x="284" y="17"/>
                  </a:lnTo>
                  <a:lnTo>
                    <a:pt x="244" y="9"/>
                  </a:lnTo>
                  <a:lnTo>
                    <a:pt x="253" y="17"/>
                  </a:lnTo>
                  <a:lnTo>
                    <a:pt x="244" y="17"/>
                  </a:lnTo>
                  <a:lnTo>
                    <a:pt x="228" y="17"/>
                  </a:lnTo>
                  <a:lnTo>
                    <a:pt x="219" y="25"/>
                  </a:lnTo>
                  <a:lnTo>
                    <a:pt x="219" y="34"/>
                  </a:lnTo>
                  <a:lnTo>
                    <a:pt x="212" y="34"/>
                  </a:lnTo>
                  <a:lnTo>
                    <a:pt x="212" y="49"/>
                  </a:lnTo>
                  <a:lnTo>
                    <a:pt x="212" y="57"/>
                  </a:lnTo>
                  <a:lnTo>
                    <a:pt x="194" y="49"/>
                  </a:lnTo>
                  <a:lnTo>
                    <a:pt x="194" y="57"/>
                  </a:lnTo>
                  <a:lnTo>
                    <a:pt x="194" y="49"/>
                  </a:lnTo>
                  <a:lnTo>
                    <a:pt x="187" y="41"/>
                  </a:lnTo>
                  <a:lnTo>
                    <a:pt x="179" y="41"/>
                  </a:lnTo>
                  <a:lnTo>
                    <a:pt x="163" y="49"/>
                  </a:lnTo>
                  <a:lnTo>
                    <a:pt x="154" y="49"/>
                  </a:lnTo>
                  <a:lnTo>
                    <a:pt x="147" y="74"/>
                  </a:lnTo>
                  <a:lnTo>
                    <a:pt x="138" y="74"/>
                  </a:lnTo>
                  <a:lnTo>
                    <a:pt x="129" y="74"/>
                  </a:lnTo>
                  <a:lnTo>
                    <a:pt x="138" y="81"/>
                  </a:lnTo>
                  <a:lnTo>
                    <a:pt x="129" y="90"/>
                  </a:lnTo>
                  <a:lnTo>
                    <a:pt x="129" y="74"/>
                  </a:lnTo>
                  <a:lnTo>
                    <a:pt x="114" y="90"/>
                  </a:lnTo>
                  <a:lnTo>
                    <a:pt x="122" y="97"/>
                  </a:lnTo>
                  <a:lnTo>
                    <a:pt x="97" y="114"/>
                  </a:lnTo>
                  <a:lnTo>
                    <a:pt x="41" y="131"/>
                  </a:lnTo>
                  <a:lnTo>
                    <a:pt x="17" y="156"/>
                  </a:lnTo>
                  <a:lnTo>
                    <a:pt x="8" y="146"/>
                  </a:lnTo>
                  <a:lnTo>
                    <a:pt x="8" y="156"/>
                  </a:lnTo>
                  <a:lnTo>
                    <a:pt x="8" y="171"/>
                  </a:lnTo>
                  <a:lnTo>
                    <a:pt x="0" y="171"/>
                  </a:lnTo>
                  <a:lnTo>
                    <a:pt x="17" y="211"/>
                  </a:lnTo>
                  <a:lnTo>
                    <a:pt x="8" y="196"/>
                  </a:lnTo>
                  <a:lnTo>
                    <a:pt x="8" y="211"/>
                  </a:lnTo>
                  <a:lnTo>
                    <a:pt x="0" y="203"/>
                  </a:lnTo>
                  <a:lnTo>
                    <a:pt x="23" y="251"/>
                  </a:lnTo>
                  <a:lnTo>
                    <a:pt x="32" y="283"/>
                  </a:lnTo>
                  <a:lnTo>
                    <a:pt x="32" y="308"/>
                  </a:lnTo>
                  <a:lnTo>
                    <a:pt x="23" y="317"/>
                  </a:lnTo>
                  <a:lnTo>
                    <a:pt x="23" y="324"/>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79" name="Freeform 276">
              <a:extLst>
                <a:ext uri="{FF2B5EF4-FFF2-40B4-BE49-F238E27FC236}">
                  <a16:creationId xmlns:a16="http://schemas.microsoft.com/office/drawing/2014/main" id="{0196919F-4EE6-F146-82C6-6DD162223735}"/>
                </a:ext>
              </a:extLst>
            </p:cNvPr>
            <p:cNvSpPr>
              <a:spLocks noChangeAspect="1"/>
            </p:cNvSpPr>
            <p:nvPr/>
          </p:nvSpPr>
          <p:spPr bwMode="gray">
            <a:xfrm>
              <a:off x="8795906" y="5149420"/>
              <a:ext cx="29737" cy="29735"/>
            </a:xfrm>
            <a:custGeom>
              <a:avLst/>
              <a:gdLst>
                <a:gd name="T0" fmla="*/ 0 w 17"/>
                <a:gd name="T1" fmla="*/ 16 h 17"/>
                <a:gd name="T2" fmla="*/ 9 w 17"/>
                <a:gd name="T3" fmla="*/ 16 h 17"/>
                <a:gd name="T4" fmla="*/ 16 w 17"/>
                <a:gd name="T5" fmla="*/ 0 h 17"/>
                <a:gd name="T6" fmla="*/ 0 w 17"/>
                <a:gd name="T7" fmla="*/ 0 h 17"/>
                <a:gd name="T8" fmla="*/ 0 w 17"/>
                <a:gd name="T9" fmla="*/ 16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16"/>
                  </a:moveTo>
                  <a:lnTo>
                    <a:pt x="9" y="16"/>
                  </a:lnTo>
                  <a:lnTo>
                    <a:pt x="16" y="0"/>
                  </a:lnTo>
                  <a:lnTo>
                    <a:pt x="0" y="0"/>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80" name="Freeform 277">
              <a:extLst>
                <a:ext uri="{FF2B5EF4-FFF2-40B4-BE49-F238E27FC236}">
                  <a16:creationId xmlns:a16="http://schemas.microsoft.com/office/drawing/2014/main" id="{225C4800-408F-9540-BE6F-BB52CF6D1D76}"/>
                </a:ext>
              </a:extLst>
            </p:cNvPr>
            <p:cNvSpPr>
              <a:spLocks noChangeAspect="1"/>
            </p:cNvSpPr>
            <p:nvPr/>
          </p:nvSpPr>
          <p:spPr bwMode="gray">
            <a:xfrm>
              <a:off x="8795906" y="5149420"/>
              <a:ext cx="29737" cy="29735"/>
            </a:xfrm>
            <a:custGeom>
              <a:avLst/>
              <a:gdLst>
                <a:gd name="T0" fmla="*/ 0 w 17"/>
                <a:gd name="T1" fmla="*/ 16 h 17"/>
                <a:gd name="T2" fmla="*/ 9 w 17"/>
                <a:gd name="T3" fmla="*/ 16 h 17"/>
                <a:gd name="T4" fmla="*/ 16 w 17"/>
                <a:gd name="T5" fmla="*/ 0 h 17"/>
                <a:gd name="T6" fmla="*/ 0 w 17"/>
                <a:gd name="T7" fmla="*/ 0 h 17"/>
                <a:gd name="T8" fmla="*/ 0 w 17"/>
                <a:gd name="T9" fmla="*/ 16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16"/>
                  </a:moveTo>
                  <a:lnTo>
                    <a:pt x="9" y="16"/>
                  </a:lnTo>
                  <a:lnTo>
                    <a:pt x="16" y="0"/>
                  </a:lnTo>
                  <a:lnTo>
                    <a:pt x="0" y="0"/>
                  </a:lnTo>
                  <a:lnTo>
                    <a:pt x="0" y="1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81" name="Freeform 278">
              <a:extLst>
                <a:ext uri="{FF2B5EF4-FFF2-40B4-BE49-F238E27FC236}">
                  <a16:creationId xmlns:a16="http://schemas.microsoft.com/office/drawing/2014/main" id="{22E6CDF3-0272-8646-BFC7-58C72D66F8F4}"/>
                </a:ext>
              </a:extLst>
            </p:cNvPr>
            <p:cNvSpPr>
              <a:spLocks noChangeAspect="1"/>
            </p:cNvSpPr>
            <p:nvPr/>
          </p:nvSpPr>
          <p:spPr bwMode="gray">
            <a:xfrm>
              <a:off x="8939342" y="5751109"/>
              <a:ext cx="29737" cy="29735"/>
            </a:xfrm>
            <a:custGeom>
              <a:avLst/>
              <a:gdLst>
                <a:gd name="T0" fmla="*/ 0 w 17"/>
                <a:gd name="T1" fmla="*/ 0 h 17"/>
                <a:gd name="T2" fmla="*/ 16 w 17"/>
                <a:gd name="T3" fmla="*/ 16 h 17"/>
                <a:gd name="T4" fmla="*/ 16 w 17"/>
                <a:gd name="T5" fmla="*/ 0 h 17"/>
                <a:gd name="T6" fmla="*/ 8 w 17"/>
                <a:gd name="T7" fmla="*/ 0 h 17"/>
                <a:gd name="T8" fmla="*/ 0 w 17"/>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0"/>
                  </a:moveTo>
                  <a:lnTo>
                    <a:pt x="16" y="16"/>
                  </a:lnTo>
                  <a:lnTo>
                    <a:pt x="16" y="0"/>
                  </a:lnTo>
                  <a:lnTo>
                    <a:pt x="8"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82" name="Freeform 279">
              <a:extLst>
                <a:ext uri="{FF2B5EF4-FFF2-40B4-BE49-F238E27FC236}">
                  <a16:creationId xmlns:a16="http://schemas.microsoft.com/office/drawing/2014/main" id="{8D191D7F-66E3-024E-A0E3-EE6B82FBD75B}"/>
                </a:ext>
              </a:extLst>
            </p:cNvPr>
            <p:cNvSpPr>
              <a:spLocks noChangeAspect="1"/>
            </p:cNvSpPr>
            <p:nvPr/>
          </p:nvSpPr>
          <p:spPr bwMode="gray">
            <a:xfrm>
              <a:off x="8939342" y="5751109"/>
              <a:ext cx="29737" cy="29735"/>
            </a:xfrm>
            <a:custGeom>
              <a:avLst/>
              <a:gdLst>
                <a:gd name="T0" fmla="*/ 0 w 17"/>
                <a:gd name="T1" fmla="*/ 0 h 17"/>
                <a:gd name="T2" fmla="*/ 16 w 17"/>
                <a:gd name="T3" fmla="*/ 16 h 17"/>
                <a:gd name="T4" fmla="*/ 16 w 17"/>
                <a:gd name="T5" fmla="*/ 0 h 17"/>
                <a:gd name="T6" fmla="*/ 8 w 17"/>
                <a:gd name="T7" fmla="*/ 0 h 17"/>
                <a:gd name="T8" fmla="*/ 0 w 17"/>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0"/>
                  </a:moveTo>
                  <a:lnTo>
                    <a:pt x="16" y="16"/>
                  </a:lnTo>
                  <a:lnTo>
                    <a:pt x="16" y="0"/>
                  </a:lnTo>
                  <a:lnTo>
                    <a:pt x="8" y="0"/>
                  </a:lnTo>
                  <a:lnTo>
                    <a:pt x="0"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83" name="Freeform 280">
              <a:extLst>
                <a:ext uri="{FF2B5EF4-FFF2-40B4-BE49-F238E27FC236}">
                  <a16:creationId xmlns:a16="http://schemas.microsoft.com/office/drawing/2014/main" id="{5E0AB4EE-1960-E644-B051-5F2DF436E55A}"/>
                </a:ext>
              </a:extLst>
            </p:cNvPr>
            <p:cNvSpPr>
              <a:spLocks noChangeAspect="1"/>
            </p:cNvSpPr>
            <p:nvPr/>
          </p:nvSpPr>
          <p:spPr bwMode="gray">
            <a:xfrm>
              <a:off x="9126508" y="5896284"/>
              <a:ext cx="89210" cy="89204"/>
            </a:xfrm>
            <a:custGeom>
              <a:avLst/>
              <a:gdLst>
                <a:gd name="T0" fmla="*/ 0 w 51"/>
                <a:gd name="T1" fmla="*/ 0 h 50"/>
                <a:gd name="T2" fmla="*/ 10 w 51"/>
                <a:gd name="T3" fmla="*/ 41 h 50"/>
                <a:gd name="T4" fmla="*/ 25 w 51"/>
                <a:gd name="T5" fmla="*/ 50 h 50"/>
                <a:gd name="T6" fmla="*/ 34 w 51"/>
                <a:gd name="T7" fmla="*/ 34 h 50"/>
                <a:gd name="T8" fmla="*/ 41 w 51"/>
                <a:gd name="T9" fmla="*/ 41 h 50"/>
                <a:gd name="T10" fmla="*/ 50 w 51"/>
                <a:gd name="T11" fmla="*/ 0 h 50"/>
                <a:gd name="T12" fmla="*/ 41 w 51"/>
                <a:gd name="T13" fmla="*/ 0 h 50"/>
                <a:gd name="T14" fmla="*/ 16 w 51"/>
                <a:gd name="T15" fmla="*/ 8 h 50"/>
                <a:gd name="T16" fmla="*/ 0 w 51"/>
                <a:gd name="T17" fmla="*/ 0 h 5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1" h="50">
                  <a:moveTo>
                    <a:pt x="0" y="0"/>
                  </a:moveTo>
                  <a:lnTo>
                    <a:pt x="10" y="40"/>
                  </a:lnTo>
                  <a:lnTo>
                    <a:pt x="25" y="49"/>
                  </a:lnTo>
                  <a:lnTo>
                    <a:pt x="34" y="33"/>
                  </a:lnTo>
                  <a:lnTo>
                    <a:pt x="41" y="40"/>
                  </a:lnTo>
                  <a:lnTo>
                    <a:pt x="50" y="0"/>
                  </a:lnTo>
                  <a:lnTo>
                    <a:pt x="41" y="0"/>
                  </a:lnTo>
                  <a:lnTo>
                    <a:pt x="16" y="8"/>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84" name="Freeform 281">
              <a:extLst>
                <a:ext uri="{FF2B5EF4-FFF2-40B4-BE49-F238E27FC236}">
                  <a16:creationId xmlns:a16="http://schemas.microsoft.com/office/drawing/2014/main" id="{129EA094-9237-4C4C-AE65-0BB3C26D85C7}"/>
                </a:ext>
              </a:extLst>
            </p:cNvPr>
            <p:cNvSpPr>
              <a:spLocks noChangeAspect="1"/>
            </p:cNvSpPr>
            <p:nvPr/>
          </p:nvSpPr>
          <p:spPr bwMode="gray">
            <a:xfrm>
              <a:off x="9759724" y="5723123"/>
              <a:ext cx="131191" cy="204644"/>
            </a:xfrm>
            <a:custGeom>
              <a:avLst/>
              <a:gdLst>
                <a:gd name="T0" fmla="*/ 16 w 73"/>
                <a:gd name="T1" fmla="*/ 73 h 115"/>
                <a:gd name="T2" fmla="*/ 32 w 73"/>
                <a:gd name="T3" fmla="*/ 81 h 115"/>
                <a:gd name="T4" fmla="*/ 26 w 73"/>
                <a:gd name="T5" fmla="*/ 107 h 115"/>
                <a:gd name="T6" fmla="*/ 32 w 73"/>
                <a:gd name="T7" fmla="*/ 116 h 115"/>
                <a:gd name="T8" fmla="*/ 41 w 73"/>
                <a:gd name="T9" fmla="*/ 107 h 115"/>
                <a:gd name="T10" fmla="*/ 58 w 73"/>
                <a:gd name="T11" fmla="*/ 73 h 115"/>
                <a:gd name="T12" fmla="*/ 67 w 73"/>
                <a:gd name="T13" fmla="*/ 73 h 115"/>
                <a:gd name="T14" fmla="*/ 74 w 73"/>
                <a:gd name="T15" fmla="*/ 66 h 115"/>
                <a:gd name="T16" fmla="*/ 74 w 73"/>
                <a:gd name="T17" fmla="*/ 50 h 115"/>
                <a:gd name="T18" fmla="*/ 67 w 73"/>
                <a:gd name="T19" fmla="*/ 41 h 115"/>
                <a:gd name="T20" fmla="*/ 58 w 73"/>
                <a:gd name="T21" fmla="*/ 50 h 115"/>
                <a:gd name="T22" fmla="*/ 41 w 73"/>
                <a:gd name="T23" fmla="*/ 50 h 115"/>
                <a:gd name="T24" fmla="*/ 41 w 73"/>
                <a:gd name="T25" fmla="*/ 33 h 115"/>
                <a:gd name="T26" fmla="*/ 32 w 73"/>
                <a:gd name="T27" fmla="*/ 33 h 115"/>
                <a:gd name="T28" fmla="*/ 32 w 73"/>
                <a:gd name="T29" fmla="*/ 41 h 115"/>
                <a:gd name="T30" fmla="*/ 26 w 73"/>
                <a:gd name="T31" fmla="*/ 33 h 115"/>
                <a:gd name="T32" fmla="*/ 26 w 73"/>
                <a:gd name="T33" fmla="*/ 9 h 115"/>
                <a:gd name="T34" fmla="*/ 0 w 73"/>
                <a:gd name="T35" fmla="*/ 0 h 115"/>
                <a:gd name="T36" fmla="*/ 26 w 73"/>
                <a:gd name="T37" fmla="*/ 33 h 115"/>
                <a:gd name="T38" fmla="*/ 26 w 73"/>
                <a:gd name="T39" fmla="*/ 66 h 115"/>
                <a:gd name="T40" fmla="*/ 16 w 73"/>
                <a:gd name="T41" fmla="*/ 73 h 1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73" h="115">
                  <a:moveTo>
                    <a:pt x="16" y="72"/>
                  </a:moveTo>
                  <a:lnTo>
                    <a:pt x="31" y="80"/>
                  </a:lnTo>
                  <a:lnTo>
                    <a:pt x="25" y="105"/>
                  </a:lnTo>
                  <a:lnTo>
                    <a:pt x="31" y="114"/>
                  </a:lnTo>
                  <a:lnTo>
                    <a:pt x="40" y="105"/>
                  </a:lnTo>
                  <a:lnTo>
                    <a:pt x="56" y="72"/>
                  </a:lnTo>
                  <a:lnTo>
                    <a:pt x="65" y="72"/>
                  </a:lnTo>
                  <a:lnTo>
                    <a:pt x="72" y="65"/>
                  </a:lnTo>
                  <a:lnTo>
                    <a:pt x="72" y="49"/>
                  </a:lnTo>
                  <a:lnTo>
                    <a:pt x="65" y="40"/>
                  </a:lnTo>
                  <a:lnTo>
                    <a:pt x="56" y="49"/>
                  </a:lnTo>
                  <a:lnTo>
                    <a:pt x="40" y="49"/>
                  </a:lnTo>
                  <a:lnTo>
                    <a:pt x="40" y="32"/>
                  </a:lnTo>
                  <a:lnTo>
                    <a:pt x="31" y="32"/>
                  </a:lnTo>
                  <a:lnTo>
                    <a:pt x="31" y="40"/>
                  </a:lnTo>
                  <a:lnTo>
                    <a:pt x="25" y="32"/>
                  </a:lnTo>
                  <a:lnTo>
                    <a:pt x="25" y="9"/>
                  </a:lnTo>
                  <a:lnTo>
                    <a:pt x="0" y="0"/>
                  </a:lnTo>
                  <a:lnTo>
                    <a:pt x="25" y="32"/>
                  </a:lnTo>
                  <a:lnTo>
                    <a:pt x="25" y="65"/>
                  </a:lnTo>
                  <a:lnTo>
                    <a:pt x="16" y="72"/>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85" name="Freeform 282">
              <a:extLst>
                <a:ext uri="{FF2B5EF4-FFF2-40B4-BE49-F238E27FC236}">
                  <a16:creationId xmlns:a16="http://schemas.microsoft.com/office/drawing/2014/main" id="{DFD1C4C9-273F-9D47-8B3F-FD5B3482E52B}"/>
                </a:ext>
              </a:extLst>
            </p:cNvPr>
            <p:cNvSpPr>
              <a:spLocks noChangeAspect="1"/>
            </p:cNvSpPr>
            <p:nvPr/>
          </p:nvSpPr>
          <p:spPr bwMode="gray">
            <a:xfrm>
              <a:off x="9759724" y="5723123"/>
              <a:ext cx="131191" cy="204644"/>
            </a:xfrm>
            <a:custGeom>
              <a:avLst/>
              <a:gdLst>
                <a:gd name="T0" fmla="*/ 16 w 73"/>
                <a:gd name="T1" fmla="*/ 73 h 115"/>
                <a:gd name="T2" fmla="*/ 32 w 73"/>
                <a:gd name="T3" fmla="*/ 81 h 115"/>
                <a:gd name="T4" fmla="*/ 26 w 73"/>
                <a:gd name="T5" fmla="*/ 107 h 115"/>
                <a:gd name="T6" fmla="*/ 32 w 73"/>
                <a:gd name="T7" fmla="*/ 116 h 115"/>
                <a:gd name="T8" fmla="*/ 41 w 73"/>
                <a:gd name="T9" fmla="*/ 107 h 115"/>
                <a:gd name="T10" fmla="*/ 58 w 73"/>
                <a:gd name="T11" fmla="*/ 73 h 115"/>
                <a:gd name="T12" fmla="*/ 67 w 73"/>
                <a:gd name="T13" fmla="*/ 73 h 115"/>
                <a:gd name="T14" fmla="*/ 74 w 73"/>
                <a:gd name="T15" fmla="*/ 66 h 115"/>
                <a:gd name="T16" fmla="*/ 74 w 73"/>
                <a:gd name="T17" fmla="*/ 50 h 115"/>
                <a:gd name="T18" fmla="*/ 67 w 73"/>
                <a:gd name="T19" fmla="*/ 41 h 115"/>
                <a:gd name="T20" fmla="*/ 58 w 73"/>
                <a:gd name="T21" fmla="*/ 50 h 115"/>
                <a:gd name="T22" fmla="*/ 41 w 73"/>
                <a:gd name="T23" fmla="*/ 50 h 115"/>
                <a:gd name="T24" fmla="*/ 41 w 73"/>
                <a:gd name="T25" fmla="*/ 33 h 115"/>
                <a:gd name="T26" fmla="*/ 32 w 73"/>
                <a:gd name="T27" fmla="*/ 33 h 115"/>
                <a:gd name="T28" fmla="*/ 32 w 73"/>
                <a:gd name="T29" fmla="*/ 41 h 115"/>
                <a:gd name="T30" fmla="*/ 26 w 73"/>
                <a:gd name="T31" fmla="*/ 33 h 115"/>
                <a:gd name="T32" fmla="*/ 26 w 73"/>
                <a:gd name="T33" fmla="*/ 9 h 115"/>
                <a:gd name="T34" fmla="*/ 0 w 73"/>
                <a:gd name="T35" fmla="*/ 0 h 115"/>
                <a:gd name="T36" fmla="*/ 26 w 73"/>
                <a:gd name="T37" fmla="*/ 33 h 115"/>
                <a:gd name="T38" fmla="*/ 26 w 73"/>
                <a:gd name="T39" fmla="*/ 66 h 115"/>
                <a:gd name="T40" fmla="*/ 16 w 73"/>
                <a:gd name="T41" fmla="*/ 73 h 1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73" h="115">
                  <a:moveTo>
                    <a:pt x="16" y="72"/>
                  </a:moveTo>
                  <a:lnTo>
                    <a:pt x="31" y="80"/>
                  </a:lnTo>
                  <a:lnTo>
                    <a:pt x="25" y="105"/>
                  </a:lnTo>
                  <a:lnTo>
                    <a:pt x="31" y="114"/>
                  </a:lnTo>
                  <a:lnTo>
                    <a:pt x="40" y="105"/>
                  </a:lnTo>
                  <a:lnTo>
                    <a:pt x="56" y="72"/>
                  </a:lnTo>
                  <a:lnTo>
                    <a:pt x="65" y="72"/>
                  </a:lnTo>
                  <a:lnTo>
                    <a:pt x="72" y="65"/>
                  </a:lnTo>
                  <a:lnTo>
                    <a:pt x="72" y="49"/>
                  </a:lnTo>
                  <a:lnTo>
                    <a:pt x="65" y="40"/>
                  </a:lnTo>
                  <a:lnTo>
                    <a:pt x="56" y="49"/>
                  </a:lnTo>
                  <a:lnTo>
                    <a:pt x="40" y="49"/>
                  </a:lnTo>
                  <a:lnTo>
                    <a:pt x="40" y="32"/>
                  </a:lnTo>
                  <a:lnTo>
                    <a:pt x="31" y="32"/>
                  </a:lnTo>
                  <a:lnTo>
                    <a:pt x="31" y="40"/>
                  </a:lnTo>
                  <a:lnTo>
                    <a:pt x="25" y="32"/>
                  </a:lnTo>
                  <a:lnTo>
                    <a:pt x="25" y="9"/>
                  </a:lnTo>
                  <a:lnTo>
                    <a:pt x="0" y="0"/>
                  </a:lnTo>
                  <a:lnTo>
                    <a:pt x="25" y="32"/>
                  </a:lnTo>
                  <a:lnTo>
                    <a:pt x="25" y="65"/>
                  </a:lnTo>
                  <a:lnTo>
                    <a:pt x="16" y="72"/>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86" name="Freeform 283">
              <a:extLst>
                <a:ext uri="{FF2B5EF4-FFF2-40B4-BE49-F238E27FC236}">
                  <a16:creationId xmlns:a16="http://schemas.microsoft.com/office/drawing/2014/main" id="{034CA683-C526-8F4B-BA2F-87ED89B55387}"/>
                </a:ext>
              </a:extLst>
            </p:cNvPr>
            <p:cNvSpPr>
              <a:spLocks noChangeAspect="1"/>
            </p:cNvSpPr>
            <p:nvPr/>
          </p:nvSpPr>
          <p:spPr bwMode="gray">
            <a:xfrm>
              <a:off x="9618038" y="5896284"/>
              <a:ext cx="188915" cy="188902"/>
            </a:xfrm>
            <a:custGeom>
              <a:avLst/>
              <a:gdLst>
                <a:gd name="T0" fmla="*/ 0 w 107"/>
                <a:gd name="T1" fmla="*/ 91 h 106"/>
                <a:gd name="T2" fmla="*/ 9 w 107"/>
                <a:gd name="T3" fmla="*/ 99 h 106"/>
                <a:gd name="T4" fmla="*/ 15 w 107"/>
                <a:gd name="T5" fmla="*/ 99 h 106"/>
                <a:gd name="T6" fmla="*/ 32 w 107"/>
                <a:gd name="T7" fmla="*/ 107 h 106"/>
                <a:gd name="T8" fmla="*/ 49 w 107"/>
                <a:gd name="T9" fmla="*/ 99 h 106"/>
                <a:gd name="T10" fmla="*/ 57 w 107"/>
                <a:gd name="T11" fmla="*/ 82 h 106"/>
                <a:gd name="T12" fmla="*/ 66 w 107"/>
                <a:gd name="T13" fmla="*/ 66 h 106"/>
                <a:gd name="T14" fmla="*/ 82 w 107"/>
                <a:gd name="T15" fmla="*/ 50 h 106"/>
                <a:gd name="T16" fmla="*/ 90 w 107"/>
                <a:gd name="T17" fmla="*/ 50 h 106"/>
                <a:gd name="T18" fmla="*/ 82 w 107"/>
                <a:gd name="T19" fmla="*/ 41 h 106"/>
                <a:gd name="T20" fmla="*/ 107 w 107"/>
                <a:gd name="T21" fmla="*/ 17 h 106"/>
                <a:gd name="T22" fmla="*/ 107 w 107"/>
                <a:gd name="T23" fmla="*/ 8 h 106"/>
                <a:gd name="T24" fmla="*/ 98 w 107"/>
                <a:gd name="T25" fmla="*/ 8 h 106"/>
                <a:gd name="T26" fmla="*/ 98 w 107"/>
                <a:gd name="T27" fmla="*/ 0 h 106"/>
                <a:gd name="T28" fmla="*/ 90 w 107"/>
                <a:gd name="T29" fmla="*/ 8 h 106"/>
                <a:gd name="T30" fmla="*/ 90 w 107"/>
                <a:gd name="T31" fmla="*/ 0 h 106"/>
                <a:gd name="T32" fmla="*/ 82 w 107"/>
                <a:gd name="T33" fmla="*/ 0 h 106"/>
                <a:gd name="T34" fmla="*/ 73 w 107"/>
                <a:gd name="T35" fmla="*/ 0 h 106"/>
                <a:gd name="T36" fmla="*/ 73 w 107"/>
                <a:gd name="T37" fmla="*/ 17 h 106"/>
                <a:gd name="T38" fmla="*/ 66 w 107"/>
                <a:gd name="T39" fmla="*/ 17 h 106"/>
                <a:gd name="T40" fmla="*/ 57 w 107"/>
                <a:gd name="T41" fmla="*/ 34 h 106"/>
                <a:gd name="T42" fmla="*/ 24 w 107"/>
                <a:gd name="T43" fmla="*/ 56 h 106"/>
                <a:gd name="T44" fmla="*/ 0 w 107"/>
                <a:gd name="T45" fmla="*/ 91 h 10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7" h="106">
                  <a:moveTo>
                    <a:pt x="0" y="89"/>
                  </a:moveTo>
                  <a:lnTo>
                    <a:pt x="9" y="97"/>
                  </a:lnTo>
                  <a:lnTo>
                    <a:pt x="15" y="97"/>
                  </a:lnTo>
                  <a:lnTo>
                    <a:pt x="32" y="105"/>
                  </a:lnTo>
                  <a:lnTo>
                    <a:pt x="49" y="97"/>
                  </a:lnTo>
                  <a:lnTo>
                    <a:pt x="56" y="80"/>
                  </a:lnTo>
                  <a:lnTo>
                    <a:pt x="65" y="65"/>
                  </a:lnTo>
                  <a:lnTo>
                    <a:pt x="81" y="49"/>
                  </a:lnTo>
                  <a:lnTo>
                    <a:pt x="89" y="49"/>
                  </a:lnTo>
                  <a:lnTo>
                    <a:pt x="81" y="40"/>
                  </a:lnTo>
                  <a:lnTo>
                    <a:pt x="106" y="17"/>
                  </a:lnTo>
                  <a:lnTo>
                    <a:pt x="106" y="8"/>
                  </a:lnTo>
                  <a:lnTo>
                    <a:pt x="97" y="8"/>
                  </a:lnTo>
                  <a:lnTo>
                    <a:pt x="97" y="0"/>
                  </a:lnTo>
                  <a:lnTo>
                    <a:pt x="89" y="8"/>
                  </a:lnTo>
                  <a:lnTo>
                    <a:pt x="89" y="0"/>
                  </a:lnTo>
                  <a:lnTo>
                    <a:pt x="81" y="0"/>
                  </a:lnTo>
                  <a:lnTo>
                    <a:pt x="72" y="0"/>
                  </a:lnTo>
                  <a:lnTo>
                    <a:pt x="72" y="17"/>
                  </a:lnTo>
                  <a:lnTo>
                    <a:pt x="65" y="17"/>
                  </a:lnTo>
                  <a:lnTo>
                    <a:pt x="56" y="33"/>
                  </a:lnTo>
                  <a:lnTo>
                    <a:pt x="24" y="55"/>
                  </a:lnTo>
                  <a:lnTo>
                    <a:pt x="0" y="8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87" name="Freeform 284">
              <a:extLst>
                <a:ext uri="{FF2B5EF4-FFF2-40B4-BE49-F238E27FC236}">
                  <a16:creationId xmlns:a16="http://schemas.microsoft.com/office/drawing/2014/main" id="{76305EE1-4CF4-E84B-A848-DC5BD100C923}"/>
                </a:ext>
              </a:extLst>
            </p:cNvPr>
            <p:cNvSpPr>
              <a:spLocks noChangeAspect="1"/>
            </p:cNvSpPr>
            <p:nvPr/>
          </p:nvSpPr>
          <p:spPr bwMode="gray">
            <a:xfrm>
              <a:off x="9618038" y="5896284"/>
              <a:ext cx="188915" cy="188902"/>
            </a:xfrm>
            <a:custGeom>
              <a:avLst/>
              <a:gdLst>
                <a:gd name="T0" fmla="*/ 0 w 107"/>
                <a:gd name="T1" fmla="*/ 91 h 106"/>
                <a:gd name="T2" fmla="*/ 9 w 107"/>
                <a:gd name="T3" fmla="*/ 99 h 106"/>
                <a:gd name="T4" fmla="*/ 15 w 107"/>
                <a:gd name="T5" fmla="*/ 99 h 106"/>
                <a:gd name="T6" fmla="*/ 32 w 107"/>
                <a:gd name="T7" fmla="*/ 107 h 106"/>
                <a:gd name="T8" fmla="*/ 49 w 107"/>
                <a:gd name="T9" fmla="*/ 99 h 106"/>
                <a:gd name="T10" fmla="*/ 57 w 107"/>
                <a:gd name="T11" fmla="*/ 82 h 106"/>
                <a:gd name="T12" fmla="*/ 66 w 107"/>
                <a:gd name="T13" fmla="*/ 66 h 106"/>
                <a:gd name="T14" fmla="*/ 82 w 107"/>
                <a:gd name="T15" fmla="*/ 50 h 106"/>
                <a:gd name="T16" fmla="*/ 90 w 107"/>
                <a:gd name="T17" fmla="*/ 50 h 106"/>
                <a:gd name="T18" fmla="*/ 82 w 107"/>
                <a:gd name="T19" fmla="*/ 41 h 106"/>
                <a:gd name="T20" fmla="*/ 107 w 107"/>
                <a:gd name="T21" fmla="*/ 17 h 106"/>
                <a:gd name="T22" fmla="*/ 107 w 107"/>
                <a:gd name="T23" fmla="*/ 8 h 106"/>
                <a:gd name="T24" fmla="*/ 98 w 107"/>
                <a:gd name="T25" fmla="*/ 8 h 106"/>
                <a:gd name="T26" fmla="*/ 98 w 107"/>
                <a:gd name="T27" fmla="*/ 0 h 106"/>
                <a:gd name="T28" fmla="*/ 90 w 107"/>
                <a:gd name="T29" fmla="*/ 8 h 106"/>
                <a:gd name="T30" fmla="*/ 90 w 107"/>
                <a:gd name="T31" fmla="*/ 0 h 106"/>
                <a:gd name="T32" fmla="*/ 82 w 107"/>
                <a:gd name="T33" fmla="*/ 0 h 106"/>
                <a:gd name="T34" fmla="*/ 73 w 107"/>
                <a:gd name="T35" fmla="*/ 0 h 106"/>
                <a:gd name="T36" fmla="*/ 73 w 107"/>
                <a:gd name="T37" fmla="*/ 17 h 106"/>
                <a:gd name="T38" fmla="*/ 66 w 107"/>
                <a:gd name="T39" fmla="*/ 17 h 106"/>
                <a:gd name="T40" fmla="*/ 57 w 107"/>
                <a:gd name="T41" fmla="*/ 34 h 106"/>
                <a:gd name="T42" fmla="*/ 24 w 107"/>
                <a:gd name="T43" fmla="*/ 56 h 106"/>
                <a:gd name="T44" fmla="*/ 0 w 107"/>
                <a:gd name="T45" fmla="*/ 91 h 10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7" h="106">
                  <a:moveTo>
                    <a:pt x="0" y="89"/>
                  </a:moveTo>
                  <a:lnTo>
                    <a:pt x="9" y="97"/>
                  </a:lnTo>
                  <a:lnTo>
                    <a:pt x="15" y="97"/>
                  </a:lnTo>
                  <a:lnTo>
                    <a:pt x="32" y="105"/>
                  </a:lnTo>
                  <a:lnTo>
                    <a:pt x="49" y="97"/>
                  </a:lnTo>
                  <a:lnTo>
                    <a:pt x="56" y="80"/>
                  </a:lnTo>
                  <a:lnTo>
                    <a:pt x="65" y="65"/>
                  </a:lnTo>
                  <a:lnTo>
                    <a:pt x="81" y="49"/>
                  </a:lnTo>
                  <a:lnTo>
                    <a:pt x="89" y="49"/>
                  </a:lnTo>
                  <a:lnTo>
                    <a:pt x="81" y="40"/>
                  </a:lnTo>
                  <a:lnTo>
                    <a:pt x="106" y="17"/>
                  </a:lnTo>
                  <a:lnTo>
                    <a:pt x="106" y="8"/>
                  </a:lnTo>
                  <a:lnTo>
                    <a:pt x="97" y="8"/>
                  </a:lnTo>
                  <a:lnTo>
                    <a:pt x="97" y="0"/>
                  </a:lnTo>
                  <a:lnTo>
                    <a:pt x="89" y="8"/>
                  </a:lnTo>
                  <a:lnTo>
                    <a:pt x="89" y="0"/>
                  </a:lnTo>
                  <a:lnTo>
                    <a:pt x="81" y="0"/>
                  </a:lnTo>
                  <a:lnTo>
                    <a:pt x="72" y="0"/>
                  </a:lnTo>
                  <a:lnTo>
                    <a:pt x="72" y="17"/>
                  </a:lnTo>
                  <a:lnTo>
                    <a:pt x="65" y="17"/>
                  </a:lnTo>
                  <a:lnTo>
                    <a:pt x="56" y="33"/>
                  </a:lnTo>
                  <a:lnTo>
                    <a:pt x="24" y="55"/>
                  </a:lnTo>
                  <a:lnTo>
                    <a:pt x="0" y="89"/>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88" name="Freeform 285">
              <a:extLst>
                <a:ext uri="{FF2B5EF4-FFF2-40B4-BE49-F238E27FC236}">
                  <a16:creationId xmlns:a16="http://schemas.microsoft.com/office/drawing/2014/main" id="{A1B19D5E-18E1-7B46-B1C8-0EB2A2627B34}"/>
                </a:ext>
              </a:extLst>
            </p:cNvPr>
            <p:cNvSpPr>
              <a:spLocks noChangeAspect="1"/>
            </p:cNvSpPr>
            <p:nvPr/>
          </p:nvSpPr>
          <p:spPr bwMode="gray">
            <a:xfrm>
              <a:off x="8001763" y="4761121"/>
              <a:ext cx="248389" cy="257117"/>
            </a:xfrm>
            <a:custGeom>
              <a:avLst/>
              <a:gdLst>
                <a:gd name="T0" fmla="*/ 0 w 140"/>
                <a:gd name="T1" fmla="*/ 0 h 145"/>
                <a:gd name="T2" fmla="*/ 0 w 140"/>
                <a:gd name="T3" fmla="*/ 7 h 145"/>
                <a:gd name="T4" fmla="*/ 18 w 140"/>
                <a:gd name="T5" fmla="*/ 23 h 145"/>
                <a:gd name="T6" fmla="*/ 33 w 140"/>
                <a:gd name="T7" fmla="*/ 42 h 145"/>
                <a:gd name="T8" fmla="*/ 43 w 140"/>
                <a:gd name="T9" fmla="*/ 48 h 145"/>
                <a:gd name="T10" fmla="*/ 50 w 140"/>
                <a:gd name="T11" fmla="*/ 65 h 145"/>
                <a:gd name="T12" fmla="*/ 66 w 140"/>
                <a:gd name="T13" fmla="*/ 82 h 145"/>
                <a:gd name="T14" fmla="*/ 84 w 140"/>
                <a:gd name="T15" fmla="*/ 115 h 145"/>
                <a:gd name="T16" fmla="*/ 116 w 140"/>
                <a:gd name="T17" fmla="*/ 146 h 145"/>
                <a:gd name="T18" fmla="*/ 132 w 140"/>
                <a:gd name="T19" fmla="*/ 146 h 145"/>
                <a:gd name="T20" fmla="*/ 141 w 140"/>
                <a:gd name="T21" fmla="*/ 115 h 145"/>
                <a:gd name="T22" fmla="*/ 132 w 140"/>
                <a:gd name="T23" fmla="*/ 98 h 145"/>
                <a:gd name="T24" fmla="*/ 125 w 140"/>
                <a:gd name="T25" fmla="*/ 98 h 145"/>
                <a:gd name="T26" fmla="*/ 116 w 140"/>
                <a:gd name="T27" fmla="*/ 82 h 145"/>
                <a:gd name="T28" fmla="*/ 110 w 140"/>
                <a:gd name="T29" fmla="*/ 82 h 145"/>
                <a:gd name="T30" fmla="*/ 110 w 140"/>
                <a:gd name="T31" fmla="*/ 73 h 145"/>
                <a:gd name="T32" fmla="*/ 99 w 140"/>
                <a:gd name="T33" fmla="*/ 65 h 145"/>
                <a:gd name="T34" fmla="*/ 99 w 140"/>
                <a:gd name="T35" fmla="*/ 57 h 145"/>
                <a:gd name="T36" fmla="*/ 75 w 140"/>
                <a:gd name="T37" fmla="*/ 42 h 145"/>
                <a:gd name="T38" fmla="*/ 66 w 140"/>
                <a:gd name="T39" fmla="*/ 42 h 145"/>
                <a:gd name="T40" fmla="*/ 24 w 140"/>
                <a:gd name="T41" fmla="*/ 7 h 145"/>
                <a:gd name="T42" fmla="*/ 0 w 140"/>
                <a:gd name="T43" fmla="*/ 0 h 14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0" h="145">
                  <a:moveTo>
                    <a:pt x="0" y="0"/>
                  </a:moveTo>
                  <a:lnTo>
                    <a:pt x="0" y="7"/>
                  </a:lnTo>
                  <a:lnTo>
                    <a:pt x="18" y="23"/>
                  </a:lnTo>
                  <a:lnTo>
                    <a:pt x="33" y="41"/>
                  </a:lnTo>
                  <a:lnTo>
                    <a:pt x="42" y="47"/>
                  </a:lnTo>
                  <a:lnTo>
                    <a:pt x="49" y="64"/>
                  </a:lnTo>
                  <a:lnTo>
                    <a:pt x="65" y="81"/>
                  </a:lnTo>
                  <a:lnTo>
                    <a:pt x="83" y="113"/>
                  </a:lnTo>
                  <a:lnTo>
                    <a:pt x="114" y="144"/>
                  </a:lnTo>
                  <a:lnTo>
                    <a:pt x="130" y="144"/>
                  </a:lnTo>
                  <a:lnTo>
                    <a:pt x="139" y="113"/>
                  </a:lnTo>
                  <a:lnTo>
                    <a:pt x="130" y="97"/>
                  </a:lnTo>
                  <a:lnTo>
                    <a:pt x="123" y="97"/>
                  </a:lnTo>
                  <a:lnTo>
                    <a:pt x="114" y="81"/>
                  </a:lnTo>
                  <a:lnTo>
                    <a:pt x="108" y="81"/>
                  </a:lnTo>
                  <a:lnTo>
                    <a:pt x="108" y="72"/>
                  </a:lnTo>
                  <a:lnTo>
                    <a:pt x="98" y="64"/>
                  </a:lnTo>
                  <a:lnTo>
                    <a:pt x="98" y="56"/>
                  </a:lnTo>
                  <a:lnTo>
                    <a:pt x="74" y="41"/>
                  </a:lnTo>
                  <a:lnTo>
                    <a:pt x="65" y="41"/>
                  </a:lnTo>
                  <a:lnTo>
                    <a:pt x="24" y="7"/>
                  </a:lnTo>
                  <a:lnTo>
                    <a:pt x="0" y="0"/>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89" name="Freeform 286">
              <a:extLst>
                <a:ext uri="{FF2B5EF4-FFF2-40B4-BE49-F238E27FC236}">
                  <a16:creationId xmlns:a16="http://schemas.microsoft.com/office/drawing/2014/main" id="{ABF8BCEA-9A3C-CF49-B024-1993853B04E7}"/>
                </a:ext>
              </a:extLst>
            </p:cNvPr>
            <p:cNvSpPr>
              <a:spLocks noChangeAspect="1"/>
            </p:cNvSpPr>
            <p:nvPr/>
          </p:nvSpPr>
          <p:spPr bwMode="gray">
            <a:xfrm>
              <a:off x="8232659" y="5016489"/>
              <a:ext cx="206407" cy="62967"/>
            </a:xfrm>
            <a:custGeom>
              <a:avLst/>
              <a:gdLst>
                <a:gd name="T0" fmla="*/ 0 w 116"/>
                <a:gd name="T1" fmla="*/ 9 h 35"/>
                <a:gd name="T2" fmla="*/ 34 w 116"/>
                <a:gd name="T3" fmla="*/ 26 h 35"/>
                <a:gd name="T4" fmla="*/ 117 w 116"/>
                <a:gd name="T5" fmla="*/ 35 h 35"/>
                <a:gd name="T6" fmla="*/ 117 w 116"/>
                <a:gd name="T7" fmla="*/ 26 h 35"/>
                <a:gd name="T8" fmla="*/ 100 w 116"/>
                <a:gd name="T9" fmla="*/ 26 h 35"/>
                <a:gd name="T10" fmla="*/ 92 w 116"/>
                <a:gd name="T11" fmla="*/ 17 h 35"/>
                <a:gd name="T12" fmla="*/ 66 w 116"/>
                <a:gd name="T13" fmla="*/ 9 h 35"/>
                <a:gd name="T14" fmla="*/ 66 w 116"/>
                <a:gd name="T15" fmla="*/ 17 h 35"/>
                <a:gd name="T16" fmla="*/ 51 w 116"/>
                <a:gd name="T17" fmla="*/ 9 h 35"/>
                <a:gd name="T18" fmla="*/ 25 w 116"/>
                <a:gd name="T19" fmla="*/ 0 h 35"/>
                <a:gd name="T20" fmla="*/ 9 w 116"/>
                <a:gd name="T21" fmla="*/ 0 h 35"/>
                <a:gd name="T22" fmla="*/ 0 w 116"/>
                <a:gd name="T23" fmla="*/ 9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16" h="35">
                  <a:moveTo>
                    <a:pt x="0" y="9"/>
                  </a:moveTo>
                  <a:lnTo>
                    <a:pt x="33" y="25"/>
                  </a:lnTo>
                  <a:lnTo>
                    <a:pt x="115" y="34"/>
                  </a:lnTo>
                  <a:lnTo>
                    <a:pt x="115" y="25"/>
                  </a:lnTo>
                  <a:lnTo>
                    <a:pt x="98" y="25"/>
                  </a:lnTo>
                  <a:lnTo>
                    <a:pt x="90" y="17"/>
                  </a:lnTo>
                  <a:lnTo>
                    <a:pt x="65" y="9"/>
                  </a:lnTo>
                  <a:lnTo>
                    <a:pt x="65" y="17"/>
                  </a:lnTo>
                  <a:lnTo>
                    <a:pt x="50" y="9"/>
                  </a:lnTo>
                  <a:lnTo>
                    <a:pt x="25" y="0"/>
                  </a:lnTo>
                  <a:lnTo>
                    <a:pt x="9" y="0"/>
                  </a:lnTo>
                  <a:lnTo>
                    <a:pt x="0" y="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90" name="Freeform 287">
              <a:extLst>
                <a:ext uri="{FF2B5EF4-FFF2-40B4-BE49-F238E27FC236}">
                  <a16:creationId xmlns:a16="http://schemas.microsoft.com/office/drawing/2014/main" id="{600835E9-6DE2-C143-96AA-4B77AC9E1B67}"/>
                </a:ext>
              </a:extLst>
            </p:cNvPr>
            <p:cNvSpPr>
              <a:spLocks noChangeAspect="1"/>
            </p:cNvSpPr>
            <p:nvPr/>
          </p:nvSpPr>
          <p:spPr bwMode="gray">
            <a:xfrm>
              <a:off x="8437317" y="5077707"/>
              <a:ext cx="29737" cy="1749"/>
            </a:xfrm>
            <a:custGeom>
              <a:avLst/>
              <a:gdLst>
                <a:gd name="T0" fmla="*/ 0 w 17"/>
                <a:gd name="T1" fmla="*/ 0 h 1"/>
                <a:gd name="T2" fmla="*/ 6 w 17"/>
                <a:gd name="T3" fmla="*/ 0 h 1"/>
                <a:gd name="T4" fmla="*/ 16 w 17"/>
                <a:gd name="T5" fmla="*/ 0 h 1"/>
                <a:gd name="T6" fmla="*/ 0 w 17"/>
                <a:gd name="T7" fmla="*/ 0 h 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 h="1">
                  <a:moveTo>
                    <a:pt x="0" y="0"/>
                  </a:moveTo>
                  <a:lnTo>
                    <a:pt x="6" y="0"/>
                  </a:lnTo>
                  <a:lnTo>
                    <a:pt x="16"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91" name="Freeform 288">
              <a:extLst>
                <a:ext uri="{FF2B5EF4-FFF2-40B4-BE49-F238E27FC236}">
                  <a16:creationId xmlns:a16="http://schemas.microsoft.com/office/drawing/2014/main" id="{87938097-D853-034B-A6B0-58A93AB39717}"/>
                </a:ext>
              </a:extLst>
            </p:cNvPr>
            <p:cNvSpPr>
              <a:spLocks noChangeAspect="1"/>
            </p:cNvSpPr>
            <p:nvPr/>
          </p:nvSpPr>
          <p:spPr bwMode="gray">
            <a:xfrm>
              <a:off x="8479298" y="5077707"/>
              <a:ext cx="174922" cy="29735"/>
            </a:xfrm>
            <a:custGeom>
              <a:avLst/>
              <a:gdLst>
                <a:gd name="T0" fmla="*/ 0 w 98"/>
                <a:gd name="T1" fmla="*/ 16 h 17"/>
                <a:gd name="T2" fmla="*/ 7 w 98"/>
                <a:gd name="T3" fmla="*/ 16 h 17"/>
                <a:gd name="T4" fmla="*/ 42 w 98"/>
                <a:gd name="T5" fmla="*/ 0 h 17"/>
                <a:gd name="T6" fmla="*/ 74 w 98"/>
                <a:gd name="T7" fmla="*/ 16 h 17"/>
                <a:gd name="T8" fmla="*/ 99 w 98"/>
                <a:gd name="T9" fmla="*/ 0 h 17"/>
                <a:gd name="T10" fmla="*/ 83 w 98"/>
                <a:gd name="T11" fmla="*/ 0 h 17"/>
                <a:gd name="T12" fmla="*/ 57 w 98"/>
                <a:gd name="T13" fmla="*/ 0 h 17"/>
                <a:gd name="T14" fmla="*/ 42 w 98"/>
                <a:gd name="T15" fmla="*/ 0 h 17"/>
                <a:gd name="T16" fmla="*/ 16 w 98"/>
                <a:gd name="T17" fmla="*/ 0 h 17"/>
                <a:gd name="T18" fmla="*/ 23 w 98"/>
                <a:gd name="T19" fmla="*/ 0 h 17"/>
                <a:gd name="T20" fmla="*/ 0 w 98"/>
                <a:gd name="T21" fmla="*/ 0 h 17"/>
                <a:gd name="T22" fmla="*/ 0 w 98"/>
                <a:gd name="T23" fmla="*/ 16 h 1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8" h="17">
                  <a:moveTo>
                    <a:pt x="0" y="16"/>
                  </a:moveTo>
                  <a:lnTo>
                    <a:pt x="7" y="16"/>
                  </a:lnTo>
                  <a:lnTo>
                    <a:pt x="41" y="0"/>
                  </a:lnTo>
                  <a:lnTo>
                    <a:pt x="73" y="16"/>
                  </a:lnTo>
                  <a:lnTo>
                    <a:pt x="97" y="0"/>
                  </a:lnTo>
                  <a:lnTo>
                    <a:pt x="81" y="0"/>
                  </a:lnTo>
                  <a:lnTo>
                    <a:pt x="56" y="0"/>
                  </a:lnTo>
                  <a:lnTo>
                    <a:pt x="41" y="0"/>
                  </a:lnTo>
                  <a:lnTo>
                    <a:pt x="16" y="0"/>
                  </a:lnTo>
                  <a:lnTo>
                    <a:pt x="23" y="0"/>
                  </a:lnTo>
                  <a:lnTo>
                    <a:pt x="0" y="0"/>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92" name="Freeform 289">
              <a:extLst>
                <a:ext uri="{FF2B5EF4-FFF2-40B4-BE49-F238E27FC236}">
                  <a16:creationId xmlns:a16="http://schemas.microsoft.com/office/drawing/2014/main" id="{0F9A5AD0-87F7-E947-A400-8BA7C89804F7}"/>
                </a:ext>
              </a:extLst>
            </p:cNvPr>
            <p:cNvSpPr>
              <a:spLocks noChangeAspect="1"/>
            </p:cNvSpPr>
            <p:nvPr/>
          </p:nvSpPr>
          <p:spPr bwMode="gray">
            <a:xfrm>
              <a:off x="8533524" y="5105693"/>
              <a:ext cx="47229" cy="29735"/>
            </a:xfrm>
            <a:custGeom>
              <a:avLst/>
              <a:gdLst>
                <a:gd name="T0" fmla="*/ 0 w 26"/>
                <a:gd name="T1" fmla="*/ 0 h 17"/>
                <a:gd name="T2" fmla="*/ 18 w 26"/>
                <a:gd name="T3" fmla="*/ 16 h 17"/>
                <a:gd name="T4" fmla="*/ 26 w 26"/>
                <a:gd name="T5" fmla="*/ 16 h 17"/>
                <a:gd name="T6" fmla="*/ 18 w 26"/>
                <a:gd name="T7" fmla="*/ 0 h 17"/>
                <a:gd name="T8" fmla="*/ 0 w 2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17">
                  <a:moveTo>
                    <a:pt x="0" y="0"/>
                  </a:moveTo>
                  <a:lnTo>
                    <a:pt x="17" y="16"/>
                  </a:lnTo>
                  <a:lnTo>
                    <a:pt x="25" y="16"/>
                  </a:lnTo>
                  <a:lnTo>
                    <a:pt x="17"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93" name="Freeform 290">
              <a:extLst>
                <a:ext uri="{FF2B5EF4-FFF2-40B4-BE49-F238E27FC236}">
                  <a16:creationId xmlns:a16="http://schemas.microsoft.com/office/drawing/2014/main" id="{573042AF-05F4-B74D-B451-C50250D85D7C}"/>
                </a:ext>
              </a:extLst>
            </p:cNvPr>
            <p:cNvSpPr>
              <a:spLocks noChangeAspect="1"/>
            </p:cNvSpPr>
            <p:nvPr/>
          </p:nvSpPr>
          <p:spPr bwMode="gray">
            <a:xfrm>
              <a:off x="8636728" y="5077707"/>
              <a:ext cx="90959" cy="47226"/>
            </a:xfrm>
            <a:custGeom>
              <a:avLst/>
              <a:gdLst>
                <a:gd name="T0" fmla="*/ 0 w 51"/>
                <a:gd name="T1" fmla="*/ 26 h 26"/>
                <a:gd name="T2" fmla="*/ 18 w 51"/>
                <a:gd name="T3" fmla="*/ 26 h 26"/>
                <a:gd name="T4" fmla="*/ 51 w 51"/>
                <a:gd name="T5" fmla="*/ 0 h 26"/>
                <a:gd name="T6" fmla="*/ 25 w 51"/>
                <a:gd name="T7" fmla="*/ 0 h 26"/>
                <a:gd name="T8" fmla="*/ 9 w 51"/>
                <a:gd name="T9" fmla="*/ 17 h 26"/>
                <a:gd name="T10" fmla="*/ 0 w 51"/>
                <a:gd name="T11" fmla="*/ 26 h 2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1" h="26">
                  <a:moveTo>
                    <a:pt x="0" y="25"/>
                  </a:moveTo>
                  <a:lnTo>
                    <a:pt x="18" y="25"/>
                  </a:lnTo>
                  <a:lnTo>
                    <a:pt x="50" y="0"/>
                  </a:lnTo>
                  <a:lnTo>
                    <a:pt x="25" y="0"/>
                  </a:lnTo>
                  <a:lnTo>
                    <a:pt x="9" y="16"/>
                  </a:lnTo>
                  <a:lnTo>
                    <a:pt x="0"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94" name="Freeform 291">
              <a:extLst>
                <a:ext uri="{FF2B5EF4-FFF2-40B4-BE49-F238E27FC236}">
                  <a16:creationId xmlns:a16="http://schemas.microsoft.com/office/drawing/2014/main" id="{317BB907-AD88-B249-9049-319CC2519B37}"/>
                </a:ext>
              </a:extLst>
            </p:cNvPr>
            <p:cNvSpPr>
              <a:spLocks noChangeAspect="1"/>
            </p:cNvSpPr>
            <p:nvPr/>
          </p:nvSpPr>
          <p:spPr bwMode="gray">
            <a:xfrm>
              <a:off x="8883367" y="5005994"/>
              <a:ext cx="29737" cy="43727"/>
            </a:xfrm>
            <a:custGeom>
              <a:avLst/>
              <a:gdLst>
                <a:gd name="T0" fmla="*/ 0 w 17"/>
                <a:gd name="T1" fmla="*/ 24 h 25"/>
                <a:gd name="T2" fmla="*/ 16 w 17"/>
                <a:gd name="T3" fmla="*/ 7 h 25"/>
                <a:gd name="T4" fmla="*/ 16 w 17"/>
                <a:gd name="T5" fmla="*/ 0 h 25"/>
                <a:gd name="T6" fmla="*/ 0 w 17"/>
                <a:gd name="T7" fmla="*/ 24 h 2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 h="25">
                  <a:moveTo>
                    <a:pt x="0" y="24"/>
                  </a:moveTo>
                  <a:lnTo>
                    <a:pt x="16" y="7"/>
                  </a:lnTo>
                  <a:lnTo>
                    <a:pt x="16" y="0"/>
                  </a:lnTo>
                  <a:lnTo>
                    <a:pt x="0" y="24"/>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95" name="Freeform 292">
              <a:extLst>
                <a:ext uri="{FF2B5EF4-FFF2-40B4-BE49-F238E27FC236}">
                  <a16:creationId xmlns:a16="http://schemas.microsoft.com/office/drawing/2014/main" id="{E91B9D6B-3C38-F14D-BA66-C8731CB43686}"/>
                </a:ext>
              </a:extLst>
            </p:cNvPr>
            <p:cNvSpPr>
              <a:spLocks noChangeAspect="1"/>
            </p:cNvSpPr>
            <p:nvPr/>
          </p:nvSpPr>
          <p:spPr bwMode="gray">
            <a:xfrm>
              <a:off x="8232659" y="4918539"/>
              <a:ext cx="33235" cy="45476"/>
            </a:xfrm>
            <a:custGeom>
              <a:avLst/>
              <a:gdLst>
                <a:gd name="T0" fmla="*/ 0 w 19"/>
                <a:gd name="T1" fmla="*/ 9 h 26"/>
                <a:gd name="T2" fmla="*/ 9 w 19"/>
                <a:gd name="T3" fmla="*/ 16 h 26"/>
                <a:gd name="T4" fmla="*/ 18 w 19"/>
                <a:gd name="T5" fmla="*/ 25 h 26"/>
                <a:gd name="T6" fmla="*/ 18 w 19"/>
                <a:gd name="T7" fmla="*/ 16 h 26"/>
                <a:gd name="T8" fmla="*/ 9 w 19"/>
                <a:gd name="T9" fmla="*/ 0 h 26"/>
                <a:gd name="T10" fmla="*/ 0 w 19"/>
                <a:gd name="T11" fmla="*/ 9 h 2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9" h="26">
                  <a:moveTo>
                    <a:pt x="0" y="9"/>
                  </a:moveTo>
                  <a:lnTo>
                    <a:pt x="9" y="16"/>
                  </a:lnTo>
                  <a:lnTo>
                    <a:pt x="18" y="25"/>
                  </a:lnTo>
                  <a:lnTo>
                    <a:pt x="18" y="16"/>
                  </a:lnTo>
                  <a:lnTo>
                    <a:pt x="9" y="0"/>
                  </a:lnTo>
                  <a:lnTo>
                    <a:pt x="0" y="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96" name="Freeform 293">
              <a:extLst>
                <a:ext uri="{FF2B5EF4-FFF2-40B4-BE49-F238E27FC236}">
                  <a16:creationId xmlns:a16="http://schemas.microsoft.com/office/drawing/2014/main" id="{D51C760F-E016-DC4E-AA8B-A5A8EE0BB6B1}"/>
                </a:ext>
              </a:extLst>
            </p:cNvPr>
            <p:cNvSpPr>
              <a:spLocks noChangeAspect="1"/>
            </p:cNvSpPr>
            <p:nvPr/>
          </p:nvSpPr>
          <p:spPr bwMode="gray">
            <a:xfrm>
              <a:off x="8232659" y="4918539"/>
              <a:ext cx="33235" cy="45476"/>
            </a:xfrm>
            <a:custGeom>
              <a:avLst/>
              <a:gdLst>
                <a:gd name="T0" fmla="*/ 0 w 19"/>
                <a:gd name="T1" fmla="*/ 9 h 26"/>
                <a:gd name="T2" fmla="*/ 9 w 19"/>
                <a:gd name="T3" fmla="*/ 16 h 26"/>
                <a:gd name="T4" fmla="*/ 18 w 19"/>
                <a:gd name="T5" fmla="*/ 25 h 26"/>
                <a:gd name="T6" fmla="*/ 18 w 19"/>
                <a:gd name="T7" fmla="*/ 16 h 26"/>
                <a:gd name="T8" fmla="*/ 9 w 19"/>
                <a:gd name="T9" fmla="*/ 0 h 26"/>
                <a:gd name="T10" fmla="*/ 0 w 19"/>
                <a:gd name="T11" fmla="*/ 9 h 2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9" h="26">
                  <a:moveTo>
                    <a:pt x="0" y="9"/>
                  </a:moveTo>
                  <a:lnTo>
                    <a:pt x="9" y="16"/>
                  </a:lnTo>
                  <a:lnTo>
                    <a:pt x="18" y="25"/>
                  </a:lnTo>
                  <a:lnTo>
                    <a:pt x="18" y="16"/>
                  </a:lnTo>
                  <a:lnTo>
                    <a:pt x="9" y="0"/>
                  </a:lnTo>
                  <a:lnTo>
                    <a:pt x="0" y="9"/>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97" name="Freeform 294">
              <a:extLst>
                <a:ext uri="{FF2B5EF4-FFF2-40B4-BE49-F238E27FC236}">
                  <a16:creationId xmlns:a16="http://schemas.microsoft.com/office/drawing/2014/main" id="{08F1FBBC-F03A-3C45-97D5-37500404C7BE}"/>
                </a:ext>
              </a:extLst>
            </p:cNvPr>
            <p:cNvSpPr>
              <a:spLocks noChangeAspect="1"/>
            </p:cNvSpPr>
            <p:nvPr/>
          </p:nvSpPr>
          <p:spPr bwMode="gray">
            <a:xfrm>
              <a:off x="8276389" y="4946525"/>
              <a:ext cx="29737" cy="31484"/>
            </a:xfrm>
            <a:custGeom>
              <a:avLst/>
              <a:gdLst>
                <a:gd name="T0" fmla="*/ 0 w 17"/>
                <a:gd name="T1" fmla="*/ 17 h 17"/>
                <a:gd name="T2" fmla="*/ 16 w 17"/>
                <a:gd name="T3" fmla="*/ 17 h 17"/>
                <a:gd name="T4" fmla="*/ 16 w 17"/>
                <a:gd name="T5" fmla="*/ 0 h 17"/>
                <a:gd name="T6" fmla="*/ 0 w 17"/>
                <a:gd name="T7" fmla="*/ 0 h 17"/>
                <a:gd name="T8" fmla="*/ 0 w 17"/>
                <a:gd name="T9" fmla="*/ 17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7">
                  <a:moveTo>
                    <a:pt x="0" y="16"/>
                  </a:moveTo>
                  <a:lnTo>
                    <a:pt x="16" y="16"/>
                  </a:lnTo>
                  <a:lnTo>
                    <a:pt x="16" y="0"/>
                  </a:lnTo>
                  <a:lnTo>
                    <a:pt x="0" y="0"/>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98" name="Freeform 295">
              <a:extLst>
                <a:ext uri="{FF2B5EF4-FFF2-40B4-BE49-F238E27FC236}">
                  <a16:creationId xmlns:a16="http://schemas.microsoft.com/office/drawing/2014/main" id="{9F7575F4-F2B4-874D-811F-700C51F25171}"/>
                </a:ext>
              </a:extLst>
            </p:cNvPr>
            <p:cNvSpPr>
              <a:spLocks noChangeAspect="1"/>
            </p:cNvSpPr>
            <p:nvPr/>
          </p:nvSpPr>
          <p:spPr bwMode="gray">
            <a:xfrm>
              <a:off x="8533524" y="4845077"/>
              <a:ext cx="148683" cy="173160"/>
            </a:xfrm>
            <a:custGeom>
              <a:avLst/>
              <a:gdLst>
                <a:gd name="T0" fmla="*/ 0 w 83"/>
                <a:gd name="T1" fmla="*/ 58 h 98"/>
                <a:gd name="T2" fmla="*/ 0 w 83"/>
                <a:gd name="T3" fmla="*/ 67 h 98"/>
                <a:gd name="T4" fmla="*/ 10 w 83"/>
                <a:gd name="T5" fmla="*/ 67 h 98"/>
                <a:gd name="T6" fmla="*/ 10 w 83"/>
                <a:gd name="T7" fmla="*/ 75 h 98"/>
                <a:gd name="T8" fmla="*/ 10 w 83"/>
                <a:gd name="T9" fmla="*/ 98 h 98"/>
                <a:gd name="T10" fmla="*/ 17 w 83"/>
                <a:gd name="T11" fmla="*/ 91 h 98"/>
                <a:gd name="T12" fmla="*/ 17 w 83"/>
                <a:gd name="T13" fmla="*/ 67 h 98"/>
                <a:gd name="T14" fmla="*/ 26 w 83"/>
                <a:gd name="T15" fmla="*/ 58 h 98"/>
                <a:gd name="T16" fmla="*/ 35 w 83"/>
                <a:gd name="T17" fmla="*/ 58 h 98"/>
                <a:gd name="T18" fmla="*/ 26 w 83"/>
                <a:gd name="T19" fmla="*/ 67 h 98"/>
                <a:gd name="T20" fmla="*/ 35 w 83"/>
                <a:gd name="T21" fmla="*/ 75 h 98"/>
                <a:gd name="T22" fmla="*/ 35 w 83"/>
                <a:gd name="T23" fmla="*/ 83 h 98"/>
                <a:gd name="T24" fmla="*/ 51 w 83"/>
                <a:gd name="T25" fmla="*/ 83 h 98"/>
                <a:gd name="T26" fmla="*/ 51 w 83"/>
                <a:gd name="T27" fmla="*/ 98 h 98"/>
                <a:gd name="T28" fmla="*/ 58 w 83"/>
                <a:gd name="T29" fmla="*/ 91 h 98"/>
                <a:gd name="T30" fmla="*/ 58 w 83"/>
                <a:gd name="T31" fmla="*/ 83 h 98"/>
                <a:gd name="T32" fmla="*/ 43 w 83"/>
                <a:gd name="T33" fmla="*/ 67 h 98"/>
                <a:gd name="T34" fmla="*/ 51 w 83"/>
                <a:gd name="T35" fmla="*/ 67 h 98"/>
                <a:gd name="T36" fmla="*/ 35 w 83"/>
                <a:gd name="T37" fmla="*/ 51 h 98"/>
                <a:gd name="T38" fmla="*/ 51 w 83"/>
                <a:gd name="T39" fmla="*/ 34 h 98"/>
                <a:gd name="T40" fmla="*/ 58 w 83"/>
                <a:gd name="T41" fmla="*/ 34 h 98"/>
                <a:gd name="T42" fmla="*/ 26 w 83"/>
                <a:gd name="T43" fmla="*/ 41 h 98"/>
                <a:gd name="T44" fmla="*/ 17 w 83"/>
                <a:gd name="T45" fmla="*/ 34 h 98"/>
                <a:gd name="T46" fmla="*/ 17 w 83"/>
                <a:gd name="T47" fmla="*/ 25 h 98"/>
                <a:gd name="T48" fmla="*/ 26 w 83"/>
                <a:gd name="T49" fmla="*/ 17 h 98"/>
                <a:gd name="T50" fmla="*/ 77 w 83"/>
                <a:gd name="T51" fmla="*/ 17 h 98"/>
                <a:gd name="T52" fmla="*/ 84 w 83"/>
                <a:gd name="T53" fmla="*/ 0 h 98"/>
                <a:gd name="T54" fmla="*/ 68 w 83"/>
                <a:gd name="T55" fmla="*/ 9 h 98"/>
                <a:gd name="T56" fmla="*/ 51 w 83"/>
                <a:gd name="T57" fmla="*/ 17 h 98"/>
                <a:gd name="T58" fmla="*/ 26 w 83"/>
                <a:gd name="T59" fmla="*/ 9 h 98"/>
                <a:gd name="T60" fmla="*/ 26 w 83"/>
                <a:gd name="T61" fmla="*/ 17 h 98"/>
                <a:gd name="T62" fmla="*/ 17 w 83"/>
                <a:gd name="T63" fmla="*/ 17 h 98"/>
                <a:gd name="T64" fmla="*/ 17 w 83"/>
                <a:gd name="T65" fmla="*/ 34 h 98"/>
                <a:gd name="T66" fmla="*/ 0 w 83"/>
                <a:gd name="T67" fmla="*/ 58 h 9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83" h="98">
                  <a:moveTo>
                    <a:pt x="0" y="57"/>
                  </a:moveTo>
                  <a:lnTo>
                    <a:pt x="0" y="66"/>
                  </a:lnTo>
                  <a:lnTo>
                    <a:pt x="10" y="66"/>
                  </a:lnTo>
                  <a:lnTo>
                    <a:pt x="10" y="74"/>
                  </a:lnTo>
                  <a:lnTo>
                    <a:pt x="10" y="97"/>
                  </a:lnTo>
                  <a:lnTo>
                    <a:pt x="17" y="90"/>
                  </a:lnTo>
                  <a:lnTo>
                    <a:pt x="17" y="66"/>
                  </a:lnTo>
                  <a:lnTo>
                    <a:pt x="25" y="57"/>
                  </a:lnTo>
                  <a:lnTo>
                    <a:pt x="34" y="57"/>
                  </a:lnTo>
                  <a:lnTo>
                    <a:pt x="25" y="66"/>
                  </a:lnTo>
                  <a:lnTo>
                    <a:pt x="34" y="74"/>
                  </a:lnTo>
                  <a:lnTo>
                    <a:pt x="34" y="82"/>
                  </a:lnTo>
                  <a:lnTo>
                    <a:pt x="50" y="82"/>
                  </a:lnTo>
                  <a:lnTo>
                    <a:pt x="50" y="97"/>
                  </a:lnTo>
                  <a:lnTo>
                    <a:pt x="57" y="90"/>
                  </a:lnTo>
                  <a:lnTo>
                    <a:pt x="57" y="82"/>
                  </a:lnTo>
                  <a:lnTo>
                    <a:pt x="42" y="66"/>
                  </a:lnTo>
                  <a:lnTo>
                    <a:pt x="50" y="66"/>
                  </a:lnTo>
                  <a:lnTo>
                    <a:pt x="34" y="50"/>
                  </a:lnTo>
                  <a:lnTo>
                    <a:pt x="50" y="34"/>
                  </a:lnTo>
                  <a:lnTo>
                    <a:pt x="57" y="34"/>
                  </a:lnTo>
                  <a:lnTo>
                    <a:pt x="25" y="41"/>
                  </a:lnTo>
                  <a:lnTo>
                    <a:pt x="17" y="34"/>
                  </a:lnTo>
                  <a:lnTo>
                    <a:pt x="17" y="25"/>
                  </a:lnTo>
                  <a:lnTo>
                    <a:pt x="25" y="17"/>
                  </a:lnTo>
                  <a:lnTo>
                    <a:pt x="75" y="17"/>
                  </a:lnTo>
                  <a:lnTo>
                    <a:pt x="82" y="0"/>
                  </a:lnTo>
                  <a:lnTo>
                    <a:pt x="66" y="9"/>
                  </a:lnTo>
                  <a:lnTo>
                    <a:pt x="50" y="17"/>
                  </a:lnTo>
                  <a:lnTo>
                    <a:pt x="25" y="9"/>
                  </a:lnTo>
                  <a:lnTo>
                    <a:pt x="25" y="17"/>
                  </a:lnTo>
                  <a:lnTo>
                    <a:pt x="17" y="17"/>
                  </a:lnTo>
                  <a:lnTo>
                    <a:pt x="17" y="34"/>
                  </a:lnTo>
                  <a:lnTo>
                    <a:pt x="0" y="57"/>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299" name="Freeform 296">
              <a:extLst>
                <a:ext uri="{FF2B5EF4-FFF2-40B4-BE49-F238E27FC236}">
                  <a16:creationId xmlns:a16="http://schemas.microsoft.com/office/drawing/2014/main" id="{D1EEB049-D706-AE43-A902-D0B339A517CF}"/>
                </a:ext>
              </a:extLst>
            </p:cNvPr>
            <p:cNvSpPr>
              <a:spLocks noChangeAspect="1"/>
            </p:cNvSpPr>
            <p:nvPr/>
          </p:nvSpPr>
          <p:spPr bwMode="gray">
            <a:xfrm>
              <a:off x="8724189" y="4834583"/>
              <a:ext cx="31486" cy="73462"/>
            </a:xfrm>
            <a:custGeom>
              <a:avLst/>
              <a:gdLst>
                <a:gd name="T0" fmla="*/ 0 w 17"/>
                <a:gd name="T1" fmla="*/ 15 h 41"/>
                <a:gd name="T2" fmla="*/ 8 w 17"/>
                <a:gd name="T3" fmla="*/ 32 h 41"/>
                <a:gd name="T4" fmla="*/ 17 w 17"/>
                <a:gd name="T5" fmla="*/ 41 h 41"/>
                <a:gd name="T6" fmla="*/ 8 w 17"/>
                <a:gd name="T7" fmla="*/ 32 h 41"/>
                <a:gd name="T8" fmla="*/ 8 w 17"/>
                <a:gd name="T9" fmla="*/ 24 h 41"/>
                <a:gd name="T10" fmla="*/ 17 w 17"/>
                <a:gd name="T11" fmla="*/ 24 h 41"/>
                <a:gd name="T12" fmla="*/ 17 w 17"/>
                <a:gd name="T13" fmla="*/ 15 h 41"/>
                <a:gd name="T14" fmla="*/ 17 w 17"/>
                <a:gd name="T15" fmla="*/ 6 h 41"/>
                <a:gd name="T16" fmla="*/ 17 w 17"/>
                <a:gd name="T17" fmla="*/ 15 h 41"/>
                <a:gd name="T18" fmla="*/ 8 w 17"/>
                <a:gd name="T19" fmla="*/ 0 h 41"/>
                <a:gd name="T20" fmla="*/ 0 w 17"/>
                <a:gd name="T21" fmla="*/ 15 h 4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7" h="41">
                  <a:moveTo>
                    <a:pt x="0" y="15"/>
                  </a:moveTo>
                  <a:lnTo>
                    <a:pt x="8" y="31"/>
                  </a:lnTo>
                  <a:lnTo>
                    <a:pt x="16" y="40"/>
                  </a:lnTo>
                  <a:lnTo>
                    <a:pt x="8" y="31"/>
                  </a:lnTo>
                  <a:lnTo>
                    <a:pt x="8" y="23"/>
                  </a:lnTo>
                  <a:lnTo>
                    <a:pt x="16" y="23"/>
                  </a:lnTo>
                  <a:lnTo>
                    <a:pt x="16" y="15"/>
                  </a:lnTo>
                  <a:lnTo>
                    <a:pt x="16" y="6"/>
                  </a:lnTo>
                  <a:lnTo>
                    <a:pt x="16" y="15"/>
                  </a:lnTo>
                  <a:lnTo>
                    <a:pt x="8" y="0"/>
                  </a:lnTo>
                  <a:lnTo>
                    <a:pt x="0" y="1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00" name="Freeform 297">
              <a:extLst>
                <a:ext uri="{FF2B5EF4-FFF2-40B4-BE49-F238E27FC236}">
                  <a16:creationId xmlns:a16="http://schemas.microsoft.com/office/drawing/2014/main" id="{7B986C2D-C3C8-0C4F-8868-DEA639B8F6B9}"/>
                </a:ext>
              </a:extLst>
            </p:cNvPr>
            <p:cNvSpPr>
              <a:spLocks noChangeAspect="1"/>
            </p:cNvSpPr>
            <p:nvPr/>
          </p:nvSpPr>
          <p:spPr bwMode="gray">
            <a:xfrm>
              <a:off x="8696201" y="4962267"/>
              <a:ext cx="31486" cy="29735"/>
            </a:xfrm>
            <a:custGeom>
              <a:avLst/>
              <a:gdLst>
                <a:gd name="T0" fmla="*/ 0 w 17"/>
                <a:gd name="T1" fmla="*/ 0 h 17"/>
                <a:gd name="T2" fmla="*/ 17 w 17"/>
                <a:gd name="T3" fmla="*/ 16 h 17"/>
                <a:gd name="T4" fmla="*/ 17 w 17"/>
                <a:gd name="T5" fmla="*/ 0 h 17"/>
                <a:gd name="T6" fmla="*/ 0 w 17"/>
                <a:gd name="T7" fmla="*/ 0 h 1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 h="17">
                  <a:moveTo>
                    <a:pt x="0" y="0"/>
                  </a:moveTo>
                  <a:lnTo>
                    <a:pt x="16" y="16"/>
                  </a:lnTo>
                  <a:lnTo>
                    <a:pt x="16"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01" name="Freeform 298">
              <a:extLst>
                <a:ext uri="{FF2B5EF4-FFF2-40B4-BE49-F238E27FC236}">
                  <a16:creationId xmlns:a16="http://schemas.microsoft.com/office/drawing/2014/main" id="{4DAE065A-EF9B-4B40-BFE1-05C3B7DF851D}"/>
                </a:ext>
              </a:extLst>
            </p:cNvPr>
            <p:cNvSpPr>
              <a:spLocks noChangeAspect="1"/>
            </p:cNvSpPr>
            <p:nvPr/>
          </p:nvSpPr>
          <p:spPr bwMode="gray">
            <a:xfrm>
              <a:off x="8738182" y="4946525"/>
              <a:ext cx="75216" cy="31484"/>
            </a:xfrm>
            <a:custGeom>
              <a:avLst/>
              <a:gdLst>
                <a:gd name="T0" fmla="*/ 0 w 42"/>
                <a:gd name="T1" fmla="*/ 9 h 18"/>
                <a:gd name="T2" fmla="*/ 42 w 42"/>
                <a:gd name="T3" fmla="*/ 17 h 18"/>
                <a:gd name="T4" fmla="*/ 33 w 42"/>
                <a:gd name="T5" fmla="*/ 9 h 18"/>
                <a:gd name="T6" fmla="*/ 26 w 42"/>
                <a:gd name="T7" fmla="*/ 0 h 18"/>
                <a:gd name="T8" fmla="*/ 7 w 42"/>
                <a:gd name="T9" fmla="*/ 0 h 18"/>
                <a:gd name="T10" fmla="*/ 0 w 42"/>
                <a:gd name="T11" fmla="*/ 9 h 1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2" h="18">
                  <a:moveTo>
                    <a:pt x="0" y="9"/>
                  </a:moveTo>
                  <a:lnTo>
                    <a:pt x="41" y="17"/>
                  </a:lnTo>
                  <a:lnTo>
                    <a:pt x="32" y="9"/>
                  </a:lnTo>
                  <a:lnTo>
                    <a:pt x="25" y="0"/>
                  </a:lnTo>
                  <a:lnTo>
                    <a:pt x="7" y="0"/>
                  </a:lnTo>
                  <a:lnTo>
                    <a:pt x="0" y="9"/>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02" name="Freeform 299">
              <a:extLst>
                <a:ext uri="{FF2B5EF4-FFF2-40B4-BE49-F238E27FC236}">
                  <a16:creationId xmlns:a16="http://schemas.microsoft.com/office/drawing/2014/main" id="{93B60026-FB40-644C-A5FC-363C00F948F6}"/>
                </a:ext>
              </a:extLst>
            </p:cNvPr>
            <p:cNvSpPr>
              <a:spLocks noChangeAspect="1"/>
            </p:cNvSpPr>
            <p:nvPr/>
          </p:nvSpPr>
          <p:spPr bwMode="gray">
            <a:xfrm>
              <a:off x="8565010" y="4460276"/>
              <a:ext cx="89210" cy="129433"/>
            </a:xfrm>
            <a:custGeom>
              <a:avLst/>
              <a:gdLst>
                <a:gd name="T0" fmla="*/ 0 w 50"/>
                <a:gd name="T1" fmla="*/ 31 h 73"/>
                <a:gd name="T2" fmla="*/ 0 w 50"/>
                <a:gd name="T3" fmla="*/ 48 h 73"/>
                <a:gd name="T4" fmla="*/ 8 w 50"/>
                <a:gd name="T5" fmla="*/ 56 h 73"/>
                <a:gd name="T6" fmla="*/ 8 w 50"/>
                <a:gd name="T7" fmla="*/ 66 h 73"/>
                <a:gd name="T8" fmla="*/ 17 w 50"/>
                <a:gd name="T9" fmla="*/ 66 h 73"/>
                <a:gd name="T10" fmla="*/ 26 w 50"/>
                <a:gd name="T11" fmla="*/ 66 h 73"/>
                <a:gd name="T12" fmla="*/ 34 w 50"/>
                <a:gd name="T13" fmla="*/ 73 h 73"/>
                <a:gd name="T14" fmla="*/ 34 w 50"/>
                <a:gd name="T15" fmla="*/ 66 h 73"/>
                <a:gd name="T16" fmla="*/ 41 w 50"/>
                <a:gd name="T17" fmla="*/ 73 h 73"/>
                <a:gd name="T18" fmla="*/ 50 w 50"/>
                <a:gd name="T19" fmla="*/ 73 h 73"/>
                <a:gd name="T20" fmla="*/ 41 w 50"/>
                <a:gd name="T21" fmla="*/ 66 h 73"/>
                <a:gd name="T22" fmla="*/ 50 w 50"/>
                <a:gd name="T23" fmla="*/ 66 h 73"/>
                <a:gd name="T24" fmla="*/ 34 w 50"/>
                <a:gd name="T25" fmla="*/ 56 h 73"/>
                <a:gd name="T26" fmla="*/ 26 w 50"/>
                <a:gd name="T27" fmla="*/ 66 h 73"/>
                <a:gd name="T28" fmla="*/ 17 w 50"/>
                <a:gd name="T29" fmla="*/ 48 h 73"/>
                <a:gd name="T30" fmla="*/ 34 w 50"/>
                <a:gd name="T31" fmla="*/ 24 h 73"/>
                <a:gd name="T32" fmla="*/ 26 w 50"/>
                <a:gd name="T33" fmla="*/ 15 h 73"/>
                <a:gd name="T34" fmla="*/ 34 w 50"/>
                <a:gd name="T35" fmla="*/ 0 h 73"/>
                <a:gd name="T36" fmla="*/ 26 w 50"/>
                <a:gd name="T37" fmla="*/ 7 h 73"/>
                <a:gd name="T38" fmla="*/ 8 w 50"/>
                <a:gd name="T39" fmla="*/ 0 h 73"/>
                <a:gd name="T40" fmla="*/ 0 w 50"/>
                <a:gd name="T41" fmla="*/ 31 h 7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0" h="73">
                  <a:moveTo>
                    <a:pt x="0" y="31"/>
                  </a:moveTo>
                  <a:lnTo>
                    <a:pt x="0" y="47"/>
                  </a:lnTo>
                  <a:lnTo>
                    <a:pt x="8" y="55"/>
                  </a:lnTo>
                  <a:lnTo>
                    <a:pt x="8" y="65"/>
                  </a:lnTo>
                  <a:lnTo>
                    <a:pt x="17" y="65"/>
                  </a:lnTo>
                  <a:lnTo>
                    <a:pt x="25" y="65"/>
                  </a:lnTo>
                  <a:lnTo>
                    <a:pt x="33" y="72"/>
                  </a:lnTo>
                  <a:lnTo>
                    <a:pt x="33" y="65"/>
                  </a:lnTo>
                  <a:lnTo>
                    <a:pt x="40" y="72"/>
                  </a:lnTo>
                  <a:lnTo>
                    <a:pt x="49" y="72"/>
                  </a:lnTo>
                  <a:lnTo>
                    <a:pt x="40" y="65"/>
                  </a:lnTo>
                  <a:lnTo>
                    <a:pt x="49" y="65"/>
                  </a:lnTo>
                  <a:lnTo>
                    <a:pt x="33" y="55"/>
                  </a:lnTo>
                  <a:lnTo>
                    <a:pt x="25" y="65"/>
                  </a:lnTo>
                  <a:lnTo>
                    <a:pt x="17" y="47"/>
                  </a:lnTo>
                  <a:lnTo>
                    <a:pt x="33" y="24"/>
                  </a:lnTo>
                  <a:lnTo>
                    <a:pt x="25" y="15"/>
                  </a:lnTo>
                  <a:lnTo>
                    <a:pt x="33" y="0"/>
                  </a:lnTo>
                  <a:lnTo>
                    <a:pt x="25" y="7"/>
                  </a:lnTo>
                  <a:lnTo>
                    <a:pt x="8" y="0"/>
                  </a:lnTo>
                  <a:lnTo>
                    <a:pt x="0" y="31"/>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03" name="Freeform 300">
              <a:extLst>
                <a:ext uri="{FF2B5EF4-FFF2-40B4-BE49-F238E27FC236}">
                  <a16:creationId xmlns:a16="http://schemas.microsoft.com/office/drawing/2014/main" id="{B4191C69-BCE7-AA48-BAE0-843F4737479C}"/>
                </a:ext>
              </a:extLst>
            </p:cNvPr>
            <p:cNvSpPr>
              <a:spLocks noChangeAspect="1"/>
            </p:cNvSpPr>
            <p:nvPr/>
          </p:nvSpPr>
          <p:spPr bwMode="gray">
            <a:xfrm>
              <a:off x="8491543" y="4633437"/>
              <a:ext cx="62972" cy="71713"/>
            </a:xfrm>
            <a:custGeom>
              <a:avLst/>
              <a:gdLst>
                <a:gd name="T0" fmla="*/ 0 w 35"/>
                <a:gd name="T1" fmla="*/ 40 h 41"/>
                <a:gd name="T2" fmla="*/ 35 w 35"/>
                <a:gd name="T3" fmla="*/ 8 h 41"/>
                <a:gd name="T4" fmla="*/ 35 w 35"/>
                <a:gd name="T5" fmla="*/ 0 h 41"/>
                <a:gd name="T6" fmla="*/ 0 w 35"/>
                <a:gd name="T7" fmla="*/ 40 h 4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5" h="41">
                  <a:moveTo>
                    <a:pt x="0" y="40"/>
                  </a:moveTo>
                  <a:lnTo>
                    <a:pt x="34" y="8"/>
                  </a:lnTo>
                  <a:lnTo>
                    <a:pt x="34" y="0"/>
                  </a:lnTo>
                  <a:lnTo>
                    <a:pt x="0" y="4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04" name="Freeform 301">
              <a:extLst>
                <a:ext uri="{FF2B5EF4-FFF2-40B4-BE49-F238E27FC236}">
                  <a16:creationId xmlns:a16="http://schemas.microsoft.com/office/drawing/2014/main" id="{3A2EFA65-6300-7544-838D-6A053AE77075}"/>
                </a:ext>
              </a:extLst>
            </p:cNvPr>
            <p:cNvSpPr>
              <a:spLocks noChangeAspect="1"/>
            </p:cNvSpPr>
            <p:nvPr/>
          </p:nvSpPr>
          <p:spPr bwMode="gray">
            <a:xfrm>
              <a:off x="8565010" y="4587960"/>
              <a:ext cx="31486" cy="29735"/>
            </a:xfrm>
            <a:custGeom>
              <a:avLst/>
              <a:gdLst>
                <a:gd name="T0" fmla="*/ 0 w 18"/>
                <a:gd name="T1" fmla="*/ 0 h 17"/>
                <a:gd name="T2" fmla="*/ 17 w 18"/>
                <a:gd name="T3" fmla="*/ 16 h 17"/>
                <a:gd name="T4" fmla="*/ 17 w 18"/>
                <a:gd name="T5" fmla="*/ 8 h 17"/>
                <a:gd name="T6" fmla="*/ 17 w 18"/>
                <a:gd name="T7" fmla="*/ 0 h 17"/>
                <a:gd name="T8" fmla="*/ 0 w 18"/>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 h="17">
                  <a:moveTo>
                    <a:pt x="0" y="0"/>
                  </a:moveTo>
                  <a:lnTo>
                    <a:pt x="17" y="16"/>
                  </a:lnTo>
                  <a:lnTo>
                    <a:pt x="17" y="8"/>
                  </a:lnTo>
                  <a:lnTo>
                    <a:pt x="17"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05" name="Freeform 302">
              <a:extLst>
                <a:ext uri="{FF2B5EF4-FFF2-40B4-BE49-F238E27FC236}">
                  <a16:creationId xmlns:a16="http://schemas.microsoft.com/office/drawing/2014/main" id="{DCDDC385-B329-2845-A240-73065D06ACFB}"/>
                </a:ext>
              </a:extLst>
            </p:cNvPr>
            <p:cNvSpPr>
              <a:spLocks noChangeAspect="1"/>
            </p:cNvSpPr>
            <p:nvPr/>
          </p:nvSpPr>
          <p:spPr bwMode="gray">
            <a:xfrm>
              <a:off x="8668214" y="4601953"/>
              <a:ext cx="29737" cy="59469"/>
            </a:xfrm>
            <a:custGeom>
              <a:avLst/>
              <a:gdLst>
                <a:gd name="T0" fmla="*/ 0 w 17"/>
                <a:gd name="T1" fmla="*/ 0 h 33"/>
                <a:gd name="T2" fmla="*/ 7 w 17"/>
                <a:gd name="T3" fmla="*/ 7 h 33"/>
                <a:gd name="T4" fmla="*/ 0 w 17"/>
                <a:gd name="T5" fmla="*/ 18 h 33"/>
                <a:gd name="T6" fmla="*/ 0 w 17"/>
                <a:gd name="T7" fmla="*/ 26 h 33"/>
                <a:gd name="T8" fmla="*/ 0 w 17"/>
                <a:gd name="T9" fmla="*/ 33 h 33"/>
                <a:gd name="T10" fmla="*/ 7 w 17"/>
                <a:gd name="T11" fmla="*/ 33 h 33"/>
                <a:gd name="T12" fmla="*/ 7 w 17"/>
                <a:gd name="T13" fmla="*/ 18 h 33"/>
                <a:gd name="T14" fmla="*/ 16 w 17"/>
                <a:gd name="T15" fmla="*/ 18 h 33"/>
                <a:gd name="T16" fmla="*/ 7 w 17"/>
                <a:gd name="T17" fmla="*/ 7 h 33"/>
                <a:gd name="T18" fmla="*/ 7 w 17"/>
                <a:gd name="T19" fmla="*/ 0 h 33"/>
                <a:gd name="T20" fmla="*/ 0 w 17"/>
                <a:gd name="T21" fmla="*/ 0 h 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7" h="33">
                  <a:moveTo>
                    <a:pt x="0" y="0"/>
                  </a:moveTo>
                  <a:lnTo>
                    <a:pt x="7" y="7"/>
                  </a:lnTo>
                  <a:lnTo>
                    <a:pt x="0" y="17"/>
                  </a:lnTo>
                  <a:lnTo>
                    <a:pt x="0" y="25"/>
                  </a:lnTo>
                  <a:lnTo>
                    <a:pt x="0" y="32"/>
                  </a:lnTo>
                  <a:lnTo>
                    <a:pt x="7" y="32"/>
                  </a:lnTo>
                  <a:lnTo>
                    <a:pt x="7" y="17"/>
                  </a:lnTo>
                  <a:lnTo>
                    <a:pt x="16" y="17"/>
                  </a:lnTo>
                  <a:lnTo>
                    <a:pt x="7" y="7"/>
                  </a:lnTo>
                  <a:lnTo>
                    <a:pt x="7" y="0"/>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06" name="Freeform 303">
              <a:extLst>
                <a:ext uri="{FF2B5EF4-FFF2-40B4-BE49-F238E27FC236}">
                  <a16:creationId xmlns:a16="http://schemas.microsoft.com/office/drawing/2014/main" id="{EA4A056D-2771-424B-92B5-C768903049DB}"/>
                </a:ext>
              </a:extLst>
            </p:cNvPr>
            <p:cNvSpPr>
              <a:spLocks noChangeAspect="1"/>
            </p:cNvSpPr>
            <p:nvPr/>
          </p:nvSpPr>
          <p:spPr bwMode="gray">
            <a:xfrm>
              <a:off x="8608740" y="4614197"/>
              <a:ext cx="59473" cy="75211"/>
            </a:xfrm>
            <a:custGeom>
              <a:avLst/>
              <a:gdLst>
                <a:gd name="T0" fmla="*/ 0 w 34"/>
                <a:gd name="T1" fmla="*/ 18 h 42"/>
                <a:gd name="T2" fmla="*/ 8 w 34"/>
                <a:gd name="T3" fmla="*/ 18 h 42"/>
                <a:gd name="T4" fmla="*/ 8 w 34"/>
                <a:gd name="T5" fmla="*/ 26 h 42"/>
                <a:gd name="T6" fmla="*/ 15 w 34"/>
                <a:gd name="T7" fmla="*/ 42 h 42"/>
                <a:gd name="T8" fmla="*/ 15 w 34"/>
                <a:gd name="T9" fmla="*/ 35 h 42"/>
                <a:gd name="T10" fmla="*/ 15 w 34"/>
                <a:gd name="T11" fmla="*/ 26 h 42"/>
                <a:gd name="T12" fmla="*/ 33 w 34"/>
                <a:gd name="T13" fmla="*/ 35 h 42"/>
                <a:gd name="T14" fmla="*/ 33 w 34"/>
                <a:gd name="T15" fmla="*/ 26 h 42"/>
                <a:gd name="T16" fmla="*/ 24 w 34"/>
                <a:gd name="T17" fmla="*/ 26 h 42"/>
                <a:gd name="T18" fmla="*/ 24 w 34"/>
                <a:gd name="T19" fmla="*/ 10 h 42"/>
                <a:gd name="T20" fmla="*/ 15 w 34"/>
                <a:gd name="T21" fmla="*/ 18 h 42"/>
                <a:gd name="T22" fmla="*/ 15 w 34"/>
                <a:gd name="T23" fmla="*/ 10 h 42"/>
                <a:gd name="T24" fmla="*/ 8 w 34"/>
                <a:gd name="T25" fmla="*/ 0 h 42"/>
                <a:gd name="T26" fmla="*/ 0 w 34"/>
                <a:gd name="T27" fmla="*/ 0 h 42"/>
                <a:gd name="T28" fmla="*/ 0 w 34"/>
                <a:gd name="T29" fmla="*/ 18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4" h="42">
                  <a:moveTo>
                    <a:pt x="0" y="18"/>
                  </a:moveTo>
                  <a:lnTo>
                    <a:pt x="8" y="18"/>
                  </a:lnTo>
                  <a:lnTo>
                    <a:pt x="8" y="25"/>
                  </a:lnTo>
                  <a:lnTo>
                    <a:pt x="15" y="41"/>
                  </a:lnTo>
                  <a:lnTo>
                    <a:pt x="15" y="34"/>
                  </a:lnTo>
                  <a:lnTo>
                    <a:pt x="15" y="25"/>
                  </a:lnTo>
                  <a:lnTo>
                    <a:pt x="33" y="34"/>
                  </a:lnTo>
                  <a:lnTo>
                    <a:pt x="33" y="25"/>
                  </a:lnTo>
                  <a:lnTo>
                    <a:pt x="24" y="25"/>
                  </a:lnTo>
                  <a:lnTo>
                    <a:pt x="24" y="10"/>
                  </a:lnTo>
                  <a:lnTo>
                    <a:pt x="15" y="18"/>
                  </a:lnTo>
                  <a:lnTo>
                    <a:pt x="15" y="10"/>
                  </a:lnTo>
                  <a:lnTo>
                    <a:pt x="8" y="0"/>
                  </a:lnTo>
                  <a:lnTo>
                    <a:pt x="0" y="0"/>
                  </a:lnTo>
                  <a:lnTo>
                    <a:pt x="0" y="1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07" name="Freeform 304">
              <a:extLst>
                <a:ext uri="{FF2B5EF4-FFF2-40B4-BE49-F238E27FC236}">
                  <a16:creationId xmlns:a16="http://schemas.microsoft.com/office/drawing/2014/main" id="{11AE9EE5-6F46-F34C-A833-A62A74D4411C}"/>
                </a:ext>
              </a:extLst>
            </p:cNvPr>
            <p:cNvSpPr>
              <a:spLocks noChangeAspect="1"/>
            </p:cNvSpPr>
            <p:nvPr/>
          </p:nvSpPr>
          <p:spPr bwMode="gray">
            <a:xfrm>
              <a:off x="8608740" y="4659673"/>
              <a:ext cx="99705" cy="103197"/>
            </a:xfrm>
            <a:custGeom>
              <a:avLst/>
              <a:gdLst>
                <a:gd name="T0" fmla="*/ 0 w 56"/>
                <a:gd name="T1" fmla="*/ 40 h 59"/>
                <a:gd name="T2" fmla="*/ 8 w 56"/>
                <a:gd name="T3" fmla="*/ 34 h 59"/>
                <a:gd name="T4" fmla="*/ 15 w 56"/>
                <a:gd name="T5" fmla="*/ 34 h 59"/>
                <a:gd name="T6" fmla="*/ 24 w 56"/>
                <a:gd name="T7" fmla="*/ 34 h 59"/>
                <a:gd name="T8" fmla="*/ 34 w 56"/>
                <a:gd name="T9" fmla="*/ 34 h 59"/>
                <a:gd name="T10" fmla="*/ 24 w 56"/>
                <a:gd name="T11" fmla="*/ 49 h 59"/>
                <a:gd name="T12" fmla="*/ 41 w 56"/>
                <a:gd name="T13" fmla="*/ 58 h 59"/>
                <a:gd name="T14" fmla="*/ 50 w 56"/>
                <a:gd name="T15" fmla="*/ 49 h 59"/>
                <a:gd name="T16" fmla="*/ 41 w 56"/>
                <a:gd name="T17" fmla="*/ 40 h 59"/>
                <a:gd name="T18" fmla="*/ 50 w 56"/>
                <a:gd name="T19" fmla="*/ 34 h 59"/>
                <a:gd name="T20" fmla="*/ 56 w 56"/>
                <a:gd name="T21" fmla="*/ 49 h 59"/>
                <a:gd name="T22" fmla="*/ 56 w 56"/>
                <a:gd name="T23" fmla="*/ 34 h 59"/>
                <a:gd name="T24" fmla="*/ 56 w 56"/>
                <a:gd name="T25" fmla="*/ 16 h 59"/>
                <a:gd name="T26" fmla="*/ 41 w 56"/>
                <a:gd name="T27" fmla="*/ 0 h 59"/>
                <a:gd name="T28" fmla="*/ 41 w 56"/>
                <a:gd name="T29" fmla="*/ 16 h 59"/>
                <a:gd name="T30" fmla="*/ 34 w 56"/>
                <a:gd name="T31" fmla="*/ 16 h 59"/>
                <a:gd name="T32" fmla="*/ 24 w 56"/>
                <a:gd name="T33" fmla="*/ 25 h 59"/>
                <a:gd name="T34" fmla="*/ 15 w 56"/>
                <a:gd name="T35" fmla="*/ 16 h 59"/>
                <a:gd name="T36" fmla="*/ 0 w 56"/>
                <a:gd name="T37" fmla="*/ 34 h 59"/>
                <a:gd name="T38" fmla="*/ 0 w 56"/>
                <a:gd name="T39" fmla="*/ 40 h 5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56" h="59">
                  <a:moveTo>
                    <a:pt x="0" y="40"/>
                  </a:moveTo>
                  <a:lnTo>
                    <a:pt x="8" y="34"/>
                  </a:lnTo>
                  <a:lnTo>
                    <a:pt x="15" y="34"/>
                  </a:lnTo>
                  <a:lnTo>
                    <a:pt x="24" y="34"/>
                  </a:lnTo>
                  <a:lnTo>
                    <a:pt x="33" y="34"/>
                  </a:lnTo>
                  <a:lnTo>
                    <a:pt x="24" y="49"/>
                  </a:lnTo>
                  <a:lnTo>
                    <a:pt x="40" y="58"/>
                  </a:lnTo>
                  <a:lnTo>
                    <a:pt x="49" y="49"/>
                  </a:lnTo>
                  <a:lnTo>
                    <a:pt x="40" y="40"/>
                  </a:lnTo>
                  <a:lnTo>
                    <a:pt x="49" y="34"/>
                  </a:lnTo>
                  <a:lnTo>
                    <a:pt x="55" y="49"/>
                  </a:lnTo>
                  <a:lnTo>
                    <a:pt x="55" y="34"/>
                  </a:lnTo>
                  <a:lnTo>
                    <a:pt x="55" y="16"/>
                  </a:lnTo>
                  <a:lnTo>
                    <a:pt x="40" y="0"/>
                  </a:lnTo>
                  <a:lnTo>
                    <a:pt x="40" y="16"/>
                  </a:lnTo>
                  <a:lnTo>
                    <a:pt x="33" y="16"/>
                  </a:lnTo>
                  <a:lnTo>
                    <a:pt x="24" y="25"/>
                  </a:lnTo>
                  <a:lnTo>
                    <a:pt x="15" y="16"/>
                  </a:lnTo>
                  <a:lnTo>
                    <a:pt x="0" y="34"/>
                  </a:lnTo>
                  <a:lnTo>
                    <a:pt x="0" y="4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08" name="Freeform 305">
              <a:extLst>
                <a:ext uri="{FF2B5EF4-FFF2-40B4-BE49-F238E27FC236}">
                  <a16:creationId xmlns:a16="http://schemas.microsoft.com/office/drawing/2014/main" id="{C85867EA-40B8-BF42-A3A3-76A5EABD3007}"/>
                </a:ext>
              </a:extLst>
            </p:cNvPr>
            <p:cNvSpPr>
              <a:spLocks noChangeAspect="1"/>
            </p:cNvSpPr>
            <p:nvPr/>
          </p:nvSpPr>
          <p:spPr bwMode="gray">
            <a:xfrm>
              <a:off x="9198226" y="4978009"/>
              <a:ext cx="101454" cy="57720"/>
            </a:xfrm>
            <a:custGeom>
              <a:avLst/>
              <a:gdLst>
                <a:gd name="T0" fmla="*/ 0 w 57"/>
                <a:gd name="T1" fmla="*/ 16 h 33"/>
                <a:gd name="T2" fmla="*/ 16 w 57"/>
                <a:gd name="T3" fmla="*/ 32 h 33"/>
                <a:gd name="T4" fmla="*/ 35 w 57"/>
                <a:gd name="T5" fmla="*/ 32 h 33"/>
                <a:gd name="T6" fmla="*/ 50 w 57"/>
                <a:gd name="T7" fmla="*/ 23 h 33"/>
                <a:gd name="T8" fmla="*/ 57 w 57"/>
                <a:gd name="T9" fmla="*/ 8 h 33"/>
                <a:gd name="T10" fmla="*/ 57 w 57"/>
                <a:gd name="T11" fmla="*/ 0 h 33"/>
                <a:gd name="T12" fmla="*/ 50 w 57"/>
                <a:gd name="T13" fmla="*/ 0 h 33"/>
                <a:gd name="T14" fmla="*/ 50 w 57"/>
                <a:gd name="T15" fmla="*/ 16 h 33"/>
                <a:gd name="T16" fmla="*/ 42 w 57"/>
                <a:gd name="T17" fmla="*/ 16 h 33"/>
                <a:gd name="T18" fmla="*/ 35 w 57"/>
                <a:gd name="T19" fmla="*/ 16 h 33"/>
                <a:gd name="T20" fmla="*/ 0 w 57"/>
                <a:gd name="T21" fmla="*/ 16 h 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7" h="33">
                  <a:moveTo>
                    <a:pt x="0" y="16"/>
                  </a:moveTo>
                  <a:lnTo>
                    <a:pt x="16" y="32"/>
                  </a:lnTo>
                  <a:lnTo>
                    <a:pt x="34" y="32"/>
                  </a:lnTo>
                  <a:lnTo>
                    <a:pt x="49" y="23"/>
                  </a:lnTo>
                  <a:lnTo>
                    <a:pt x="56" y="8"/>
                  </a:lnTo>
                  <a:lnTo>
                    <a:pt x="56" y="0"/>
                  </a:lnTo>
                  <a:lnTo>
                    <a:pt x="49" y="0"/>
                  </a:lnTo>
                  <a:lnTo>
                    <a:pt x="49" y="16"/>
                  </a:lnTo>
                  <a:lnTo>
                    <a:pt x="41" y="16"/>
                  </a:lnTo>
                  <a:lnTo>
                    <a:pt x="34" y="16"/>
                  </a:lnTo>
                  <a:lnTo>
                    <a:pt x="0"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09" name="Freeform 306">
              <a:extLst>
                <a:ext uri="{FF2B5EF4-FFF2-40B4-BE49-F238E27FC236}">
                  <a16:creationId xmlns:a16="http://schemas.microsoft.com/office/drawing/2014/main" id="{45B90552-7F0A-3440-B2CC-F25A6F424276}"/>
                </a:ext>
              </a:extLst>
            </p:cNvPr>
            <p:cNvSpPr>
              <a:spLocks noChangeAspect="1"/>
            </p:cNvSpPr>
            <p:nvPr/>
          </p:nvSpPr>
          <p:spPr bwMode="gray">
            <a:xfrm>
              <a:off x="9271693" y="4962267"/>
              <a:ext cx="43730" cy="29735"/>
            </a:xfrm>
            <a:custGeom>
              <a:avLst/>
              <a:gdLst>
                <a:gd name="T0" fmla="*/ 0 w 25"/>
                <a:gd name="T1" fmla="*/ 0 h 17"/>
                <a:gd name="T2" fmla="*/ 15 w 25"/>
                <a:gd name="T3" fmla="*/ 8 h 17"/>
                <a:gd name="T4" fmla="*/ 24 w 25"/>
                <a:gd name="T5" fmla="*/ 16 h 17"/>
                <a:gd name="T6" fmla="*/ 24 w 25"/>
                <a:gd name="T7" fmla="*/ 8 h 17"/>
                <a:gd name="T8" fmla="*/ 0 w 25"/>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 h="17">
                  <a:moveTo>
                    <a:pt x="0" y="0"/>
                  </a:moveTo>
                  <a:lnTo>
                    <a:pt x="15" y="8"/>
                  </a:lnTo>
                  <a:lnTo>
                    <a:pt x="24" y="16"/>
                  </a:lnTo>
                  <a:lnTo>
                    <a:pt x="24" y="8"/>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10" name="Freeform 307">
              <a:extLst>
                <a:ext uri="{FF2B5EF4-FFF2-40B4-BE49-F238E27FC236}">
                  <a16:creationId xmlns:a16="http://schemas.microsoft.com/office/drawing/2014/main" id="{48349F3F-5883-D342-AACE-8308154A0886}"/>
                </a:ext>
              </a:extLst>
            </p:cNvPr>
            <p:cNvSpPr>
              <a:spLocks noChangeAspect="1"/>
            </p:cNvSpPr>
            <p:nvPr/>
          </p:nvSpPr>
          <p:spPr bwMode="gray">
            <a:xfrm>
              <a:off x="9355655" y="5005994"/>
              <a:ext cx="31486" cy="43727"/>
            </a:xfrm>
            <a:custGeom>
              <a:avLst/>
              <a:gdLst>
                <a:gd name="T0" fmla="*/ 0 w 18"/>
                <a:gd name="T1" fmla="*/ 0 h 25"/>
                <a:gd name="T2" fmla="*/ 8 w 18"/>
                <a:gd name="T3" fmla="*/ 24 h 25"/>
                <a:gd name="T4" fmla="*/ 17 w 18"/>
                <a:gd name="T5" fmla="*/ 16 h 25"/>
                <a:gd name="T6" fmla="*/ 0 w 18"/>
                <a:gd name="T7" fmla="*/ 0 h 2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8" h="25">
                  <a:moveTo>
                    <a:pt x="0" y="0"/>
                  </a:moveTo>
                  <a:lnTo>
                    <a:pt x="8" y="24"/>
                  </a:lnTo>
                  <a:lnTo>
                    <a:pt x="17" y="16"/>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11" name="Freeform 308">
              <a:extLst>
                <a:ext uri="{FF2B5EF4-FFF2-40B4-BE49-F238E27FC236}">
                  <a16:creationId xmlns:a16="http://schemas.microsoft.com/office/drawing/2014/main" id="{E2ED22EF-56EA-1841-A019-7595686D6548}"/>
                </a:ext>
              </a:extLst>
            </p:cNvPr>
            <p:cNvSpPr>
              <a:spLocks noChangeAspect="1"/>
            </p:cNvSpPr>
            <p:nvPr/>
          </p:nvSpPr>
          <p:spPr bwMode="gray">
            <a:xfrm>
              <a:off x="9457110" y="5088202"/>
              <a:ext cx="29737" cy="29735"/>
            </a:xfrm>
            <a:custGeom>
              <a:avLst/>
              <a:gdLst>
                <a:gd name="T0" fmla="*/ 0 w 17"/>
                <a:gd name="T1" fmla="*/ 0 h 17"/>
                <a:gd name="T2" fmla="*/ 0 w 17"/>
                <a:gd name="T3" fmla="*/ 16 h 17"/>
                <a:gd name="T4" fmla="*/ 16 w 17"/>
                <a:gd name="T5" fmla="*/ 16 h 17"/>
                <a:gd name="T6" fmla="*/ 0 w 17"/>
                <a:gd name="T7" fmla="*/ 0 h 1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 h="17">
                  <a:moveTo>
                    <a:pt x="0" y="0"/>
                  </a:moveTo>
                  <a:lnTo>
                    <a:pt x="0" y="16"/>
                  </a:lnTo>
                  <a:lnTo>
                    <a:pt x="16" y="16"/>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12" name="Freeform 309">
              <a:extLst>
                <a:ext uri="{FF2B5EF4-FFF2-40B4-BE49-F238E27FC236}">
                  <a16:creationId xmlns:a16="http://schemas.microsoft.com/office/drawing/2014/main" id="{92754AF8-B090-BF4F-B7BC-217007DA9046}"/>
                </a:ext>
              </a:extLst>
            </p:cNvPr>
            <p:cNvSpPr>
              <a:spLocks noChangeAspect="1"/>
            </p:cNvSpPr>
            <p:nvPr/>
          </p:nvSpPr>
          <p:spPr bwMode="gray">
            <a:xfrm>
              <a:off x="6450209" y="5551712"/>
              <a:ext cx="57724" cy="57720"/>
            </a:xfrm>
            <a:custGeom>
              <a:avLst/>
              <a:gdLst>
                <a:gd name="T0" fmla="*/ 32 w 33"/>
                <a:gd name="T1" fmla="*/ 15 h 33"/>
                <a:gd name="T2" fmla="*/ 23 w 33"/>
                <a:gd name="T3" fmla="*/ 25 h 33"/>
                <a:gd name="T4" fmla="*/ 8 w 33"/>
                <a:gd name="T5" fmla="*/ 32 h 33"/>
                <a:gd name="T6" fmla="*/ 0 w 33"/>
                <a:gd name="T7" fmla="*/ 25 h 33"/>
                <a:gd name="T8" fmla="*/ 16 w 33"/>
                <a:gd name="T9" fmla="*/ 0 h 33"/>
                <a:gd name="T10" fmla="*/ 23 w 33"/>
                <a:gd name="T11" fmla="*/ 7 h 33"/>
                <a:gd name="T12" fmla="*/ 32 w 33"/>
                <a:gd name="T13" fmla="*/ 15 h 3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3" h="33">
                  <a:moveTo>
                    <a:pt x="32" y="15"/>
                  </a:moveTo>
                  <a:lnTo>
                    <a:pt x="23" y="25"/>
                  </a:lnTo>
                  <a:lnTo>
                    <a:pt x="8" y="32"/>
                  </a:lnTo>
                  <a:lnTo>
                    <a:pt x="0" y="25"/>
                  </a:lnTo>
                  <a:lnTo>
                    <a:pt x="16" y="0"/>
                  </a:lnTo>
                  <a:lnTo>
                    <a:pt x="23" y="7"/>
                  </a:lnTo>
                  <a:lnTo>
                    <a:pt x="32" y="1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13" name="Line 310">
              <a:extLst>
                <a:ext uri="{FF2B5EF4-FFF2-40B4-BE49-F238E27FC236}">
                  <a16:creationId xmlns:a16="http://schemas.microsoft.com/office/drawing/2014/main" id="{B6585265-A439-C840-8D76-AC550E712D6E}"/>
                </a:ext>
              </a:extLst>
            </p:cNvPr>
            <p:cNvSpPr>
              <a:spLocks noChangeAspect="1" noChangeShapeType="1"/>
            </p:cNvSpPr>
            <p:nvPr/>
          </p:nvSpPr>
          <p:spPr bwMode="gray">
            <a:xfrm>
              <a:off x="8421574" y="4371072"/>
              <a:ext cx="15743" cy="0"/>
            </a:xfrm>
            <a:prstGeom prst="line">
              <a:avLst/>
            </a:prstGeom>
            <a:grpFill/>
            <a:ln w="9525">
              <a:solidFill>
                <a:schemeClr val="bg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39" tIns="45719" rIns="91439" bIns="45719" numCol="1" anchor="ctr"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14" name="Freeform 311">
              <a:extLst>
                <a:ext uri="{FF2B5EF4-FFF2-40B4-BE49-F238E27FC236}">
                  <a16:creationId xmlns:a16="http://schemas.microsoft.com/office/drawing/2014/main" id="{4D532048-5C73-194B-973B-8BFA1CC09448}"/>
                </a:ext>
              </a:extLst>
            </p:cNvPr>
            <p:cNvSpPr>
              <a:spLocks noChangeAspect="1"/>
            </p:cNvSpPr>
            <p:nvPr/>
          </p:nvSpPr>
          <p:spPr bwMode="gray">
            <a:xfrm>
              <a:off x="6275287" y="3825355"/>
              <a:ext cx="45480" cy="90953"/>
            </a:xfrm>
            <a:custGeom>
              <a:avLst/>
              <a:gdLst>
                <a:gd name="T0" fmla="*/ 0 w 25"/>
                <a:gd name="T1" fmla="*/ 0 h 51"/>
                <a:gd name="T2" fmla="*/ 9 w 25"/>
                <a:gd name="T3" fmla="*/ 0 h 51"/>
                <a:gd name="T4" fmla="*/ 16 w 25"/>
                <a:gd name="T5" fmla="*/ 9 h 51"/>
                <a:gd name="T6" fmla="*/ 16 w 25"/>
                <a:gd name="T7" fmla="*/ 17 h 51"/>
                <a:gd name="T8" fmla="*/ 25 w 25"/>
                <a:gd name="T9" fmla="*/ 25 h 51"/>
                <a:gd name="T10" fmla="*/ 25 w 25"/>
                <a:gd name="T11" fmla="*/ 35 h 51"/>
                <a:gd name="T12" fmla="*/ 9 w 25"/>
                <a:gd name="T13" fmla="*/ 51 h 51"/>
                <a:gd name="T14" fmla="*/ 0 w 25"/>
                <a:gd name="T15" fmla="*/ 42 h 51"/>
                <a:gd name="T16" fmla="*/ 0 w 25"/>
                <a:gd name="T17" fmla="*/ 9 h 51"/>
                <a:gd name="T18" fmla="*/ 0 w 25"/>
                <a:gd name="T19" fmla="*/ 0 h 5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5" h="51">
                  <a:moveTo>
                    <a:pt x="0" y="0"/>
                  </a:moveTo>
                  <a:lnTo>
                    <a:pt x="9" y="0"/>
                  </a:lnTo>
                  <a:lnTo>
                    <a:pt x="15" y="9"/>
                  </a:lnTo>
                  <a:lnTo>
                    <a:pt x="15" y="17"/>
                  </a:lnTo>
                  <a:lnTo>
                    <a:pt x="24" y="25"/>
                  </a:lnTo>
                  <a:lnTo>
                    <a:pt x="24" y="34"/>
                  </a:lnTo>
                  <a:lnTo>
                    <a:pt x="9" y="50"/>
                  </a:lnTo>
                  <a:lnTo>
                    <a:pt x="0" y="41"/>
                  </a:lnTo>
                  <a:lnTo>
                    <a:pt x="0" y="9"/>
                  </a:lnTo>
                  <a:lnTo>
                    <a:pt x="0"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15" name="Freeform 312">
              <a:extLst>
                <a:ext uri="{FF2B5EF4-FFF2-40B4-BE49-F238E27FC236}">
                  <a16:creationId xmlns:a16="http://schemas.microsoft.com/office/drawing/2014/main" id="{69CE96E9-EF42-C44B-9089-B1D0991B1AA5}"/>
                </a:ext>
              </a:extLst>
            </p:cNvPr>
            <p:cNvSpPr>
              <a:spLocks noChangeAspect="1"/>
            </p:cNvSpPr>
            <p:nvPr/>
          </p:nvSpPr>
          <p:spPr bwMode="gray">
            <a:xfrm>
              <a:off x="6347005" y="3771133"/>
              <a:ext cx="145185" cy="99698"/>
            </a:xfrm>
            <a:custGeom>
              <a:avLst/>
              <a:gdLst>
                <a:gd name="T0" fmla="*/ 82 w 82"/>
                <a:gd name="T1" fmla="*/ 6 h 57"/>
                <a:gd name="T2" fmla="*/ 82 w 82"/>
                <a:gd name="T3" fmla="*/ 16 h 57"/>
                <a:gd name="T4" fmla="*/ 75 w 82"/>
                <a:gd name="T5" fmla="*/ 16 h 57"/>
                <a:gd name="T6" fmla="*/ 67 w 82"/>
                <a:gd name="T7" fmla="*/ 31 h 57"/>
                <a:gd name="T8" fmla="*/ 75 w 82"/>
                <a:gd name="T9" fmla="*/ 40 h 57"/>
                <a:gd name="T10" fmla="*/ 59 w 82"/>
                <a:gd name="T11" fmla="*/ 40 h 57"/>
                <a:gd name="T12" fmla="*/ 50 w 82"/>
                <a:gd name="T13" fmla="*/ 48 h 57"/>
                <a:gd name="T14" fmla="*/ 42 w 82"/>
                <a:gd name="T15" fmla="*/ 56 h 57"/>
                <a:gd name="T16" fmla="*/ 24 w 82"/>
                <a:gd name="T17" fmla="*/ 48 h 57"/>
                <a:gd name="T18" fmla="*/ 9 w 82"/>
                <a:gd name="T19" fmla="*/ 48 h 57"/>
                <a:gd name="T20" fmla="*/ 9 w 82"/>
                <a:gd name="T21" fmla="*/ 40 h 57"/>
                <a:gd name="T22" fmla="*/ 0 w 82"/>
                <a:gd name="T23" fmla="*/ 31 h 57"/>
                <a:gd name="T24" fmla="*/ 9 w 82"/>
                <a:gd name="T25" fmla="*/ 25 h 57"/>
                <a:gd name="T26" fmla="*/ 0 w 82"/>
                <a:gd name="T27" fmla="*/ 6 h 57"/>
                <a:gd name="T28" fmla="*/ 0 w 82"/>
                <a:gd name="T29" fmla="*/ 0 h 57"/>
                <a:gd name="T30" fmla="*/ 9 w 82"/>
                <a:gd name="T31" fmla="*/ 6 h 57"/>
                <a:gd name="T32" fmla="*/ 16 w 82"/>
                <a:gd name="T33" fmla="*/ 6 h 57"/>
                <a:gd name="T34" fmla="*/ 42 w 82"/>
                <a:gd name="T35" fmla="*/ 16 h 57"/>
                <a:gd name="T36" fmla="*/ 59 w 82"/>
                <a:gd name="T37" fmla="*/ 0 h 57"/>
                <a:gd name="T38" fmla="*/ 82 w 82"/>
                <a:gd name="T39" fmla="*/ 6 h 5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2" h="57">
                  <a:moveTo>
                    <a:pt x="81" y="6"/>
                  </a:moveTo>
                  <a:lnTo>
                    <a:pt x="81" y="16"/>
                  </a:lnTo>
                  <a:lnTo>
                    <a:pt x="74" y="16"/>
                  </a:lnTo>
                  <a:lnTo>
                    <a:pt x="66" y="31"/>
                  </a:lnTo>
                  <a:lnTo>
                    <a:pt x="74" y="40"/>
                  </a:lnTo>
                  <a:lnTo>
                    <a:pt x="58" y="40"/>
                  </a:lnTo>
                  <a:lnTo>
                    <a:pt x="49" y="48"/>
                  </a:lnTo>
                  <a:lnTo>
                    <a:pt x="41" y="56"/>
                  </a:lnTo>
                  <a:lnTo>
                    <a:pt x="24" y="48"/>
                  </a:lnTo>
                  <a:lnTo>
                    <a:pt x="9" y="48"/>
                  </a:lnTo>
                  <a:lnTo>
                    <a:pt x="9" y="40"/>
                  </a:lnTo>
                  <a:lnTo>
                    <a:pt x="0" y="31"/>
                  </a:lnTo>
                  <a:lnTo>
                    <a:pt x="9" y="25"/>
                  </a:lnTo>
                  <a:lnTo>
                    <a:pt x="0" y="6"/>
                  </a:lnTo>
                  <a:lnTo>
                    <a:pt x="0" y="0"/>
                  </a:lnTo>
                  <a:lnTo>
                    <a:pt x="9" y="6"/>
                  </a:lnTo>
                  <a:lnTo>
                    <a:pt x="16" y="6"/>
                  </a:lnTo>
                  <a:lnTo>
                    <a:pt x="41" y="16"/>
                  </a:lnTo>
                  <a:lnTo>
                    <a:pt x="58" y="0"/>
                  </a:lnTo>
                  <a:lnTo>
                    <a:pt x="81" y="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16" name="Freeform 313">
              <a:extLst>
                <a:ext uri="{FF2B5EF4-FFF2-40B4-BE49-F238E27FC236}">
                  <a16:creationId xmlns:a16="http://schemas.microsoft.com/office/drawing/2014/main" id="{6612249F-BE43-C040-833B-59E9103E70A0}"/>
                </a:ext>
              </a:extLst>
            </p:cNvPr>
            <p:cNvSpPr>
              <a:spLocks noChangeAspect="1"/>
            </p:cNvSpPr>
            <p:nvPr/>
          </p:nvSpPr>
          <p:spPr bwMode="gray">
            <a:xfrm>
              <a:off x="6203569" y="3625958"/>
              <a:ext cx="145185" cy="101448"/>
            </a:xfrm>
            <a:custGeom>
              <a:avLst/>
              <a:gdLst>
                <a:gd name="T0" fmla="*/ 33 w 82"/>
                <a:gd name="T1" fmla="*/ 57 h 57"/>
                <a:gd name="T2" fmla="*/ 51 w 82"/>
                <a:gd name="T3" fmla="*/ 48 h 57"/>
                <a:gd name="T4" fmla="*/ 66 w 82"/>
                <a:gd name="T5" fmla="*/ 48 h 57"/>
                <a:gd name="T6" fmla="*/ 75 w 82"/>
                <a:gd name="T7" fmla="*/ 16 h 57"/>
                <a:gd name="T8" fmla="*/ 82 w 82"/>
                <a:gd name="T9" fmla="*/ 16 h 57"/>
                <a:gd name="T10" fmla="*/ 75 w 82"/>
                <a:gd name="T11" fmla="*/ 7 h 57"/>
                <a:gd name="T12" fmla="*/ 57 w 82"/>
                <a:gd name="T13" fmla="*/ 0 h 57"/>
                <a:gd name="T14" fmla="*/ 25 w 82"/>
                <a:gd name="T15" fmla="*/ 16 h 57"/>
                <a:gd name="T16" fmla="*/ 10 w 82"/>
                <a:gd name="T17" fmla="*/ 16 h 57"/>
                <a:gd name="T18" fmla="*/ 0 w 82"/>
                <a:gd name="T19" fmla="*/ 33 h 57"/>
                <a:gd name="T20" fmla="*/ 0 w 82"/>
                <a:gd name="T21" fmla="*/ 41 h 57"/>
                <a:gd name="T22" fmla="*/ 25 w 82"/>
                <a:gd name="T23" fmla="*/ 57 h 57"/>
                <a:gd name="T24" fmla="*/ 33 w 82"/>
                <a:gd name="T25" fmla="*/ 57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2" h="57">
                  <a:moveTo>
                    <a:pt x="33" y="56"/>
                  </a:moveTo>
                  <a:lnTo>
                    <a:pt x="50" y="47"/>
                  </a:lnTo>
                  <a:lnTo>
                    <a:pt x="65" y="47"/>
                  </a:lnTo>
                  <a:lnTo>
                    <a:pt x="74" y="16"/>
                  </a:lnTo>
                  <a:lnTo>
                    <a:pt x="81" y="16"/>
                  </a:lnTo>
                  <a:lnTo>
                    <a:pt x="74" y="7"/>
                  </a:lnTo>
                  <a:lnTo>
                    <a:pt x="56" y="0"/>
                  </a:lnTo>
                  <a:lnTo>
                    <a:pt x="25" y="16"/>
                  </a:lnTo>
                  <a:lnTo>
                    <a:pt x="10" y="16"/>
                  </a:lnTo>
                  <a:lnTo>
                    <a:pt x="0" y="32"/>
                  </a:lnTo>
                  <a:lnTo>
                    <a:pt x="0" y="40"/>
                  </a:lnTo>
                  <a:lnTo>
                    <a:pt x="25" y="56"/>
                  </a:lnTo>
                  <a:lnTo>
                    <a:pt x="33" y="56"/>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17" name="Freeform 314">
              <a:extLst>
                <a:ext uri="{FF2B5EF4-FFF2-40B4-BE49-F238E27FC236}">
                  <a16:creationId xmlns:a16="http://schemas.microsoft.com/office/drawing/2014/main" id="{67EB8C18-DEC4-2947-A5F6-26F5CCAFE0D9}"/>
                </a:ext>
              </a:extLst>
            </p:cNvPr>
            <p:cNvSpPr>
              <a:spLocks noChangeAspect="1"/>
            </p:cNvSpPr>
            <p:nvPr/>
          </p:nvSpPr>
          <p:spPr bwMode="gray">
            <a:xfrm>
              <a:off x="6145845" y="3683678"/>
              <a:ext cx="57724" cy="43727"/>
            </a:xfrm>
            <a:custGeom>
              <a:avLst/>
              <a:gdLst>
                <a:gd name="T0" fmla="*/ 32 w 33"/>
                <a:gd name="T1" fmla="*/ 8 h 25"/>
                <a:gd name="T2" fmla="*/ 25 w 33"/>
                <a:gd name="T3" fmla="*/ 8 h 25"/>
                <a:gd name="T4" fmla="*/ 17 w 33"/>
                <a:gd name="T5" fmla="*/ 24 h 25"/>
                <a:gd name="T6" fmla="*/ 8 w 33"/>
                <a:gd name="T7" fmla="*/ 24 h 25"/>
                <a:gd name="T8" fmla="*/ 0 w 33"/>
                <a:gd name="T9" fmla="*/ 24 h 25"/>
                <a:gd name="T10" fmla="*/ 0 w 33"/>
                <a:gd name="T11" fmla="*/ 15 h 25"/>
                <a:gd name="T12" fmla="*/ 0 w 33"/>
                <a:gd name="T13" fmla="*/ 8 h 25"/>
                <a:gd name="T14" fmla="*/ 32 w 33"/>
                <a:gd name="T15" fmla="*/ 0 h 25"/>
                <a:gd name="T16" fmla="*/ 32 w 33"/>
                <a:gd name="T17" fmla="*/ 8 h 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3" h="25">
                  <a:moveTo>
                    <a:pt x="32" y="8"/>
                  </a:moveTo>
                  <a:lnTo>
                    <a:pt x="25" y="8"/>
                  </a:lnTo>
                  <a:lnTo>
                    <a:pt x="17" y="24"/>
                  </a:lnTo>
                  <a:lnTo>
                    <a:pt x="8" y="24"/>
                  </a:lnTo>
                  <a:lnTo>
                    <a:pt x="0" y="24"/>
                  </a:lnTo>
                  <a:lnTo>
                    <a:pt x="0" y="15"/>
                  </a:lnTo>
                  <a:lnTo>
                    <a:pt x="0" y="8"/>
                  </a:lnTo>
                  <a:lnTo>
                    <a:pt x="32" y="0"/>
                  </a:lnTo>
                  <a:lnTo>
                    <a:pt x="32" y="8"/>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18" name="Freeform 315">
              <a:extLst>
                <a:ext uri="{FF2B5EF4-FFF2-40B4-BE49-F238E27FC236}">
                  <a16:creationId xmlns:a16="http://schemas.microsoft.com/office/drawing/2014/main" id="{90F9F43A-7A80-0648-B631-D207C275A218}"/>
                </a:ext>
              </a:extLst>
            </p:cNvPr>
            <p:cNvSpPr>
              <a:spLocks noChangeAspect="1"/>
            </p:cNvSpPr>
            <p:nvPr/>
          </p:nvSpPr>
          <p:spPr bwMode="gray">
            <a:xfrm>
              <a:off x="6145845" y="3697671"/>
              <a:ext cx="131191" cy="129433"/>
            </a:xfrm>
            <a:custGeom>
              <a:avLst/>
              <a:gdLst>
                <a:gd name="T0" fmla="*/ 32 w 74"/>
                <a:gd name="T1" fmla="*/ 0 h 73"/>
                <a:gd name="T2" fmla="*/ 58 w 74"/>
                <a:gd name="T3" fmla="*/ 16 h 73"/>
                <a:gd name="T4" fmla="*/ 66 w 74"/>
                <a:gd name="T5" fmla="*/ 16 h 73"/>
                <a:gd name="T6" fmla="*/ 74 w 74"/>
                <a:gd name="T7" fmla="*/ 25 h 73"/>
                <a:gd name="T8" fmla="*/ 74 w 74"/>
                <a:gd name="T9" fmla="*/ 32 h 73"/>
                <a:gd name="T10" fmla="*/ 66 w 74"/>
                <a:gd name="T11" fmla="*/ 32 h 73"/>
                <a:gd name="T12" fmla="*/ 66 w 74"/>
                <a:gd name="T13" fmla="*/ 25 h 73"/>
                <a:gd name="T14" fmla="*/ 43 w 74"/>
                <a:gd name="T15" fmla="*/ 16 h 73"/>
                <a:gd name="T16" fmla="*/ 32 w 74"/>
                <a:gd name="T17" fmla="*/ 25 h 73"/>
                <a:gd name="T18" fmla="*/ 32 w 74"/>
                <a:gd name="T19" fmla="*/ 16 h 73"/>
                <a:gd name="T20" fmla="*/ 25 w 74"/>
                <a:gd name="T21" fmla="*/ 25 h 73"/>
                <a:gd name="T22" fmla="*/ 32 w 74"/>
                <a:gd name="T23" fmla="*/ 32 h 73"/>
                <a:gd name="T24" fmla="*/ 49 w 74"/>
                <a:gd name="T25" fmla="*/ 58 h 73"/>
                <a:gd name="T26" fmla="*/ 58 w 74"/>
                <a:gd name="T27" fmla="*/ 67 h 73"/>
                <a:gd name="T28" fmla="*/ 58 w 74"/>
                <a:gd name="T29" fmla="*/ 73 h 73"/>
                <a:gd name="T30" fmla="*/ 43 w 74"/>
                <a:gd name="T31" fmla="*/ 58 h 73"/>
                <a:gd name="T32" fmla="*/ 32 w 74"/>
                <a:gd name="T33" fmla="*/ 58 h 73"/>
                <a:gd name="T34" fmla="*/ 17 w 74"/>
                <a:gd name="T35" fmla="*/ 42 h 73"/>
                <a:gd name="T36" fmla="*/ 17 w 74"/>
                <a:gd name="T37" fmla="*/ 25 h 73"/>
                <a:gd name="T38" fmla="*/ 8 w 74"/>
                <a:gd name="T39" fmla="*/ 25 h 73"/>
                <a:gd name="T40" fmla="*/ 0 w 74"/>
                <a:gd name="T41" fmla="*/ 32 h 73"/>
                <a:gd name="T42" fmla="*/ 0 w 74"/>
                <a:gd name="T43" fmla="*/ 16 h 73"/>
                <a:gd name="T44" fmla="*/ 17 w 74"/>
                <a:gd name="T45" fmla="*/ 16 h 73"/>
                <a:gd name="T46" fmla="*/ 25 w 74"/>
                <a:gd name="T47" fmla="*/ 0 h 73"/>
                <a:gd name="T48" fmla="*/ 32 w 74"/>
                <a:gd name="T49" fmla="*/ 0 h 7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74" h="73">
                  <a:moveTo>
                    <a:pt x="32" y="0"/>
                  </a:moveTo>
                  <a:lnTo>
                    <a:pt x="57" y="16"/>
                  </a:lnTo>
                  <a:lnTo>
                    <a:pt x="65" y="16"/>
                  </a:lnTo>
                  <a:lnTo>
                    <a:pt x="73" y="25"/>
                  </a:lnTo>
                  <a:lnTo>
                    <a:pt x="73" y="32"/>
                  </a:lnTo>
                  <a:lnTo>
                    <a:pt x="65" y="32"/>
                  </a:lnTo>
                  <a:lnTo>
                    <a:pt x="65" y="25"/>
                  </a:lnTo>
                  <a:lnTo>
                    <a:pt x="42" y="16"/>
                  </a:lnTo>
                  <a:lnTo>
                    <a:pt x="32" y="25"/>
                  </a:lnTo>
                  <a:lnTo>
                    <a:pt x="32" y="16"/>
                  </a:lnTo>
                  <a:lnTo>
                    <a:pt x="25" y="25"/>
                  </a:lnTo>
                  <a:lnTo>
                    <a:pt x="32" y="32"/>
                  </a:lnTo>
                  <a:lnTo>
                    <a:pt x="48" y="57"/>
                  </a:lnTo>
                  <a:lnTo>
                    <a:pt x="57" y="66"/>
                  </a:lnTo>
                  <a:lnTo>
                    <a:pt x="57" y="72"/>
                  </a:lnTo>
                  <a:lnTo>
                    <a:pt x="42" y="57"/>
                  </a:lnTo>
                  <a:lnTo>
                    <a:pt x="32" y="57"/>
                  </a:lnTo>
                  <a:lnTo>
                    <a:pt x="17" y="41"/>
                  </a:lnTo>
                  <a:lnTo>
                    <a:pt x="17" y="25"/>
                  </a:lnTo>
                  <a:lnTo>
                    <a:pt x="8" y="25"/>
                  </a:lnTo>
                  <a:lnTo>
                    <a:pt x="0" y="32"/>
                  </a:lnTo>
                  <a:lnTo>
                    <a:pt x="0" y="16"/>
                  </a:lnTo>
                  <a:lnTo>
                    <a:pt x="17" y="16"/>
                  </a:lnTo>
                  <a:lnTo>
                    <a:pt x="25" y="0"/>
                  </a:lnTo>
                  <a:lnTo>
                    <a:pt x="32" y="0"/>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19" name="Freeform 316">
              <a:extLst>
                <a:ext uri="{FF2B5EF4-FFF2-40B4-BE49-F238E27FC236}">
                  <a16:creationId xmlns:a16="http://schemas.microsoft.com/office/drawing/2014/main" id="{92A0A14F-4D08-3947-9FDD-21371443F146}"/>
                </a:ext>
              </a:extLst>
            </p:cNvPr>
            <p:cNvSpPr>
              <a:spLocks noChangeAspect="1"/>
            </p:cNvSpPr>
            <p:nvPr/>
          </p:nvSpPr>
          <p:spPr bwMode="gray">
            <a:xfrm>
              <a:off x="6247300" y="3799118"/>
              <a:ext cx="45480" cy="43727"/>
            </a:xfrm>
            <a:custGeom>
              <a:avLst/>
              <a:gdLst>
                <a:gd name="T0" fmla="*/ 0 w 26"/>
                <a:gd name="T1" fmla="*/ 15 h 25"/>
                <a:gd name="T2" fmla="*/ 16 w 26"/>
                <a:gd name="T3" fmla="*/ 24 h 25"/>
                <a:gd name="T4" fmla="*/ 16 w 26"/>
                <a:gd name="T5" fmla="*/ 15 h 25"/>
                <a:gd name="T6" fmla="*/ 25 w 26"/>
                <a:gd name="T7" fmla="*/ 15 h 25"/>
                <a:gd name="T8" fmla="*/ 25 w 26"/>
                <a:gd name="T9" fmla="*/ 9 h 25"/>
                <a:gd name="T10" fmla="*/ 16 w 26"/>
                <a:gd name="T11" fmla="*/ 0 h 25"/>
                <a:gd name="T12" fmla="*/ 8 w 26"/>
                <a:gd name="T13" fmla="*/ 0 h 25"/>
                <a:gd name="T14" fmla="*/ 0 w 26"/>
                <a:gd name="T15" fmla="*/ 9 h 25"/>
                <a:gd name="T16" fmla="*/ 0 w 26"/>
                <a:gd name="T17" fmla="*/ 15 h 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 h="25">
                  <a:moveTo>
                    <a:pt x="0" y="15"/>
                  </a:moveTo>
                  <a:lnTo>
                    <a:pt x="16" y="24"/>
                  </a:lnTo>
                  <a:lnTo>
                    <a:pt x="16" y="15"/>
                  </a:lnTo>
                  <a:lnTo>
                    <a:pt x="25" y="15"/>
                  </a:lnTo>
                  <a:lnTo>
                    <a:pt x="25" y="9"/>
                  </a:lnTo>
                  <a:lnTo>
                    <a:pt x="16" y="0"/>
                  </a:lnTo>
                  <a:lnTo>
                    <a:pt x="8" y="0"/>
                  </a:lnTo>
                  <a:lnTo>
                    <a:pt x="0" y="9"/>
                  </a:lnTo>
                  <a:lnTo>
                    <a:pt x="0" y="1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20" name="Freeform 317">
              <a:extLst>
                <a:ext uri="{FF2B5EF4-FFF2-40B4-BE49-F238E27FC236}">
                  <a16:creationId xmlns:a16="http://schemas.microsoft.com/office/drawing/2014/main" id="{C05F1F9D-6F39-9640-8089-6C6FB134DE0D}"/>
                </a:ext>
              </a:extLst>
            </p:cNvPr>
            <p:cNvSpPr>
              <a:spLocks noChangeAspect="1"/>
            </p:cNvSpPr>
            <p:nvPr/>
          </p:nvSpPr>
          <p:spPr bwMode="gray">
            <a:xfrm>
              <a:off x="6261293" y="3709914"/>
              <a:ext cx="103204" cy="132931"/>
            </a:xfrm>
            <a:custGeom>
              <a:avLst/>
              <a:gdLst>
                <a:gd name="T0" fmla="*/ 8 w 58"/>
                <a:gd name="T1" fmla="*/ 25 h 75"/>
                <a:gd name="T2" fmla="*/ 8 w 58"/>
                <a:gd name="T3" fmla="*/ 18 h 75"/>
                <a:gd name="T4" fmla="*/ 0 w 58"/>
                <a:gd name="T5" fmla="*/ 9 h 75"/>
                <a:gd name="T6" fmla="*/ 17 w 58"/>
                <a:gd name="T7" fmla="*/ 0 h 75"/>
                <a:gd name="T8" fmla="*/ 33 w 58"/>
                <a:gd name="T9" fmla="*/ 25 h 75"/>
                <a:gd name="T10" fmla="*/ 49 w 58"/>
                <a:gd name="T11" fmla="*/ 25 h 75"/>
                <a:gd name="T12" fmla="*/ 49 w 58"/>
                <a:gd name="T13" fmla="*/ 34 h 75"/>
                <a:gd name="T14" fmla="*/ 49 w 58"/>
                <a:gd name="T15" fmla="*/ 41 h 75"/>
                <a:gd name="T16" fmla="*/ 58 w 58"/>
                <a:gd name="T17" fmla="*/ 60 h 75"/>
                <a:gd name="T18" fmla="*/ 49 w 58"/>
                <a:gd name="T19" fmla="*/ 66 h 75"/>
                <a:gd name="T20" fmla="*/ 33 w 58"/>
                <a:gd name="T21" fmla="*/ 66 h 75"/>
                <a:gd name="T22" fmla="*/ 23 w 58"/>
                <a:gd name="T23" fmla="*/ 75 h 75"/>
                <a:gd name="T24" fmla="*/ 17 w 58"/>
                <a:gd name="T25" fmla="*/ 66 h 75"/>
                <a:gd name="T26" fmla="*/ 17 w 58"/>
                <a:gd name="T27" fmla="*/ 60 h 75"/>
                <a:gd name="T28" fmla="*/ 8 w 58"/>
                <a:gd name="T29" fmla="*/ 51 h 75"/>
                <a:gd name="T30" fmla="*/ 8 w 58"/>
                <a:gd name="T31" fmla="*/ 25 h 7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8" h="75">
                  <a:moveTo>
                    <a:pt x="8" y="25"/>
                  </a:moveTo>
                  <a:lnTo>
                    <a:pt x="8" y="18"/>
                  </a:lnTo>
                  <a:lnTo>
                    <a:pt x="0" y="9"/>
                  </a:lnTo>
                  <a:lnTo>
                    <a:pt x="17" y="0"/>
                  </a:lnTo>
                  <a:lnTo>
                    <a:pt x="32" y="25"/>
                  </a:lnTo>
                  <a:lnTo>
                    <a:pt x="48" y="25"/>
                  </a:lnTo>
                  <a:lnTo>
                    <a:pt x="48" y="34"/>
                  </a:lnTo>
                  <a:lnTo>
                    <a:pt x="48" y="40"/>
                  </a:lnTo>
                  <a:lnTo>
                    <a:pt x="57" y="59"/>
                  </a:lnTo>
                  <a:lnTo>
                    <a:pt x="48" y="65"/>
                  </a:lnTo>
                  <a:lnTo>
                    <a:pt x="32" y="65"/>
                  </a:lnTo>
                  <a:lnTo>
                    <a:pt x="23" y="74"/>
                  </a:lnTo>
                  <a:lnTo>
                    <a:pt x="17" y="65"/>
                  </a:lnTo>
                  <a:lnTo>
                    <a:pt x="17" y="59"/>
                  </a:lnTo>
                  <a:lnTo>
                    <a:pt x="8" y="50"/>
                  </a:lnTo>
                  <a:lnTo>
                    <a:pt x="8"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21" name="Freeform 318">
              <a:extLst>
                <a:ext uri="{FF2B5EF4-FFF2-40B4-BE49-F238E27FC236}">
                  <a16:creationId xmlns:a16="http://schemas.microsoft.com/office/drawing/2014/main" id="{63DBFD4C-72F2-3644-B0A3-023BE64B25C5}"/>
                </a:ext>
              </a:extLst>
            </p:cNvPr>
            <p:cNvSpPr>
              <a:spLocks noChangeAspect="1"/>
            </p:cNvSpPr>
            <p:nvPr/>
          </p:nvSpPr>
          <p:spPr bwMode="gray">
            <a:xfrm>
              <a:off x="6301525" y="3825355"/>
              <a:ext cx="62972" cy="45476"/>
            </a:xfrm>
            <a:custGeom>
              <a:avLst/>
              <a:gdLst>
                <a:gd name="T0" fmla="*/ 9 w 35"/>
                <a:gd name="T1" fmla="*/ 25 h 26"/>
                <a:gd name="T2" fmla="*/ 0 w 35"/>
                <a:gd name="T3" fmla="*/ 17 h 26"/>
                <a:gd name="T4" fmla="*/ 0 w 35"/>
                <a:gd name="T5" fmla="*/ 9 h 26"/>
                <a:gd name="T6" fmla="*/ 9 w 35"/>
                <a:gd name="T7" fmla="*/ 0 h 26"/>
                <a:gd name="T8" fmla="*/ 26 w 35"/>
                <a:gd name="T9" fmla="*/ 0 h 26"/>
                <a:gd name="T10" fmla="*/ 35 w 35"/>
                <a:gd name="T11" fmla="*/ 9 h 26"/>
                <a:gd name="T12" fmla="*/ 35 w 35"/>
                <a:gd name="T13" fmla="*/ 17 h 26"/>
                <a:gd name="T14" fmla="*/ 9 w 35"/>
                <a:gd name="T15" fmla="*/ 25 h 2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5" h="26">
                  <a:moveTo>
                    <a:pt x="9" y="25"/>
                  </a:moveTo>
                  <a:lnTo>
                    <a:pt x="0" y="17"/>
                  </a:lnTo>
                  <a:lnTo>
                    <a:pt x="0" y="9"/>
                  </a:lnTo>
                  <a:lnTo>
                    <a:pt x="9" y="0"/>
                  </a:lnTo>
                  <a:lnTo>
                    <a:pt x="25" y="0"/>
                  </a:lnTo>
                  <a:lnTo>
                    <a:pt x="34" y="9"/>
                  </a:lnTo>
                  <a:lnTo>
                    <a:pt x="34" y="17"/>
                  </a:lnTo>
                  <a:lnTo>
                    <a:pt x="9" y="25"/>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22" name="Freeform 319">
              <a:extLst>
                <a:ext uri="{FF2B5EF4-FFF2-40B4-BE49-F238E27FC236}">
                  <a16:creationId xmlns:a16="http://schemas.microsoft.com/office/drawing/2014/main" id="{152CD74B-EC21-4940-8FF6-104C9642E776}"/>
                </a:ext>
              </a:extLst>
            </p:cNvPr>
            <p:cNvSpPr>
              <a:spLocks noChangeAspect="1"/>
            </p:cNvSpPr>
            <p:nvPr/>
          </p:nvSpPr>
          <p:spPr bwMode="gray">
            <a:xfrm>
              <a:off x="6189576" y="3725656"/>
              <a:ext cx="87461" cy="90953"/>
            </a:xfrm>
            <a:custGeom>
              <a:avLst/>
              <a:gdLst>
                <a:gd name="T0" fmla="*/ 7 w 49"/>
                <a:gd name="T1" fmla="*/ 16 h 51"/>
                <a:gd name="T2" fmla="*/ 23 w 49"/>
                <a:gd name="T3" fmla="*/ 42 h 51"/>
                <a:gd name="T4" fmla="*/ 33 w 49"/>
                <a:gd name="T5" fmla="*/ 51 h 51"/>
                <a:gd name="T6" fmla="*/ 41 w 49"/>
                <a:gd name="T7" fmla="*/ 42 h 51"/>
                <a:gd name="T8" fmla="*/ 49 w 49"/>
                <a:gd name="T9" fmla="*/ 42 h 51"/>
                <a:gd name="T10" fmla="*/ 49 w 49"/>
                <a:gd name="T11" fmla="*/ 16 h 51"/>
                <a:gd name="T12" fmla="*/ 41 w 49"/>
                <a:gd name="T13" fmla="*/ 16 h 51"/>
                <a:gd name="T14" fmla="*/ 41 w 49"/>
                <a:gd name="T15" fmla="*/ 9 h 51"/>
                <a:gd name="T16" fmla="*/ 17 w 49"/>
                <a:gd name="T17" fmla="*/ 0 h 51"/>
                <a:gd name="T18" fmla="*/ 7 w 49"/>
                <a:gd name="T19" fmla="*/ 9 h 51"/>
                <a:gd name="T20" fmla="*/ 7 w 49"/>
                <a:gd name="T21" fmla="*/ 0 h 51"/>
                <a:gd name="T22" fmla="*/ 0 w 49"/>
                <a:gd name="T23" fmla="*/ 9 h 51"/>
                <a:gd name="T24" fmla="*/ 7 w 49"/>
                <a:gd name="T25" fmla="*/ 16 h 5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51">
                  <a:moveTo>
                    <a:pt x="7" y="16"/>
                  </a:moveTo>
                  <a:lnTo>
                    <a:pt x="23" y="41"/>
                  </a:lnTo>
                  <a:lnTo>
                    <a:pt x="32" y="50"/>
                  </a:lnTo>
                  <a:lnTo>
                    <a:pt x="40" y="41"/>
                  </a:lnTo>
                  <a:lnTo>
                    <a:pt x="48" y="41"/>
                  </a:lnTo>
                  <a:lnTo>
                    <a:pt x="48" y="16"/>
                  </a:lnTo>
                  <a:lnTo>
                    <a:pt x="40" y="16"/>
                  </a:lnTo>
                  <a:lnTo>
                    <a:pt x="40" y="9"/>
                  </a:lnTo>
                  <a:lnTo>
                    <a:pt x="17" y="0"/>
                  </a:lnTo>
                  <a:lnTo>
                    <a:pt x="7" y="9"/>
                  </a:lnTo>
                  <a:lnTo>
                    <a:pt x="7" y="0"/>
                  </a:lnTo>
                  <a:lnTo>
                    <a:pt x="0" y="9"/>
                  </a:lnTo>
                  <a:lnTo>
                    <a:pt x="7" y="16"/>
                  </a:lnTo>
                </a:path>
              </a:pathLst>
            </a:custGeom>
            <a:grpFill/>
            <a:ln w="9525" cap="rnd" cmpd="sng">
              <a:solidFill>
                <a:schemeClr val="bg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23" name="Freeform 320">
              <a:extLst>
                <a:ext uri="{FF2B5EF4-FFF2-40B4-BE49-F238E27FC236}">
                  <a16:creationId xmlns:a16="http://schemas.microsoft.com/office/drawing/2014/main" id="{FBFD1129-03B3-A94B-AF57-3C908FDC6BCA}"/>
                </a:ext>
              </a:extLst>
            </p:cNvPr>
            <p:cNvSpPr>
              <a:spLocks noChangeAspect="1"/>
            </p:cNvSpPr>
            <p:nvPr/>
          </p:nvSpPr>
          <p:spPr bwMode="gray">
            <a:xfrm>
              <a:off x="6103864" y="3536754"/>
              <a:ext cx="159179" cy="90953"/>
            </a:xfrm>
            <a:custGeom>
              <a:avLst/>
              <a:gdLst>
                <a:gd name="T0" fmla="*/ 90 w 90"/>
                <a:gd name="T1" fmla="*/ 35 h 51"/>
                <a:gd name="T2" fmla="*/ 73 w 90"/>
                <a:gd name="T3" fmla="*/ 17 h 51"/>
                <a:gd name="T4" fmla="*/ 67 w 90"/>
                <a:gd name="T5" fmla="*/ 17 h 51"/>
                <a:gd name="T6" fmla="*/ 50 w 90"/>
                <a:gd name="T7" fmla="*/ 9 h 51"/>
                <a:gd name="T8" fmla="*/ 41 w 90"/>
                <a:gd name="T9" fmla="*/ 0 h 51"/>
                <a:gd name="T10" fmla="*/ 32 w 90"/>
                <a:gd name="T11" fmla="*/ 0 h 51"/>
                <a:gd name="T12" fmla="*/ 16 w 90"/>
                <a:gd name="T13" fmla="*/ 9 h 51"/>
                <a:gd name="T14" fmla="*/ 0 w 90"/>
                <a:gd name="T15" fmla="*/ 17 h 51"/>
                <a:gd name="T16" fmla="*/ 9 w 90"/>
                <a:gd name="T17" fmla="*/ 35 h 51"/>
                <a:gd name="T18" fmla="*/ 24 w 90"/>
                <a:gd name="T19" fmla="*/ 51 h 51"/>
                <a:gd name="T20" fmla="*/ 41 w 90"/>
                <a:gd name="T21" fmla="*/ 51 h 51"/>
                <a:gd name="T22" fmla="*/ 41 w 90"/>
                <a:gd name="T23" fmla="*/ 43 h 51"/>
                <a:gd name="T24" fmla="*/ 67 w 90"/>
                <a:gd name="T25" fmla="*/ 51 h 51"/>
                <a:gd name="T26" fmla="*/ 90 w 90"/>
                <a:gd name="T27" fmla="*/ 35 h 5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0" h="51">
                  <a:moveTo>
                    <a:pt x="89" y="34"/>
                  </a:moveTo>
                  <a:lnTo>
                    <a:pt x="72" y="17"/>
                  </a:lnTo>
                  <a:lnTo>
                    <a:pt x="66" y="17"/>
                  </a:lnTo>
                  <a:lnTo>
                    <a:pt x="49" y="9"/>
                  </a:lnTo>
                  <a:lnTo>
                    <a:pt x="41" y="0"/>
                  </a:lnTo>
                  <a:lnTo>
                    <a:pt x="32" y="0"/>
                  </a:lnTo>
                  <a:lnTo>
                    <a:pt x="16" y="9"/>
                  </a:lnTo>
                  <a:lnTo>
                    <a:pt x="0" y="17"/>
                  </a:lnTo>
                  <a:lnTo>
                    <a:pt x="9" y="34"/>
                  </a:lnTo>
                  <a:lnTo>
                    <a:pt x="24" y="50"/>
                  </a:lnTo>
                  <a:lnTo>
                    <a:pt x="41" y="50"/>
                  </a:lnTo>
                  <a:lnTo>
                    <a:pt x="41" y="42"/>
                  </a:lnTo>
                  <a:lnTo>
                    <a:pt x="66" y="50"/>
                  </a:lnTo>
                  <a:lnTo>
                    <a:pt x="89" y="34"/>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24" name="Freeform 321">
              <a:extLst>
                <a:ext uri="{FF2B5EF4-FFF2-40B4-BE49-F238E27FC236}">
                  <a16:creationId xmlns:a16="http://schemas.microsoft.com/office/drawing/2014/main" id="{DE864DD7-00ED-5E40-8FBC-345E88406C83}"/>
                </a:ext>
              </a:extLst>
            </p:cNvPr>
            <p:cNvSpPr>
              <a:spLocks noChangeAspect="1"/>
            </p:cNvSpPr>
            <p:nvPr/>
          </p:nvSpPr>
          <p:spPr bwMode="gray">
            <a:xfrm>
              <a:off x="6145845" y="4343087"/>
              <a:ext cx="230896" cy="376056"/>
            </a:xfrm>
            <a:custGeom>
              <a:avLst/>
              <a:gdLst>
                <a:gd name="T0" fmla="*/ 17 w 130"/>
                <a:gd name="T1" fmla="*/ 8 h 212"/>
                <a:gd name="T2" fmla="*/ 17 w 130"/>
                <a:gd name="T3" fmla="*/ 24 h 212"/>
                <a:gd name="T4" fmla="*/ 32 w 130"/>
                <a:gd name="T5" fmla="*/ 41 h 212"/>
                <a:gd name="T6" fmla="*/ 25 w 130"/>
                <a:gd name="T7" fmla="*/ 90 h 212"/>
                <a:gd name="T8" fmla="*/ 0 w 130"/>
                <a:gd name="T9" fmla="*/ 122 h 212"/>
                <a:gd name="T10" fmla="*/ 0 w 130"/>
                <a:gd name="T11" fmla="*/ 132 h 212"/>
                <a:gd name="T12" fmla="*/ 8 w 130"/>
                <a:gd name="T13" fmla="*/ 139 h 212"/>
                <a:gd name="T14" fmla="*/ 8 w 130"/>
                <a:gd name="T15" fmla="*/ 147 h 212"/>
                <a:gd name="T16" fmla="*/ 25 w 130"/>
                <a:gd name="T17" fmla="*/ 180 h 212"/>
                <a:gd name="T18" fmla="*/ 8 w 130"/>
                <a:gd name="T19" fmla="*/ 180 h 212"/>
                <a:gd name="T20" fmla="*/ 8 w 130"/>
                <a:gd name="T21" fmla="*/ 189 h 212"/>
                <a:gd name="T22" fmla="*/ 17 w 130"/>
                <a:gd name="T23" fmla="*/ 196 h 212"/>
                <a:gd name="T24" fmla="*/ 25 w 130"/>
                <a:gd name="T25" fmla="*/ 214 h 212"/>
                <a:gd name="T26" fmla="*/ 66 w 130"/>
                <a:gd name="T27" fmla="*/ 205 h 212"/>
                <a:gd name="T28" fmla="*/ 74 w 130"/>
                <a:gd name="T29" fmla="*/ 196 h 212"/>
                <a:gd name="T30" fmla="*/ 66 w 130"/>
                <a:gd name="T31" fmla="*/ 196 h 212"/>
                <a:gd name="T32" fmla="*/ 89 w 130"/>
                <a:gd name="T33" fmla="*/ 189 h 212"/>
                <a:gd name="T34" fmla="*/ 108 w 130"/>
                <a:gd name="T35" fmla="*/ 172 h 212"/>
                <a:gd name="T36" fmla="*/ 115 w 130"/>
                <a:gd name="T37" fmla="*/ 164 h 212"/>
                <a:gd name="T38" fmla="*/ 124 w 130"/>
                <a:gd name="T39" fmla="*/ 164 h 212"/>
                <a:gd name="T40" fmla="*/ 108 w 130"/>
                <a:gd name="T41" fmla="*/ 139 h 212"/>
                <a:gd name="T42" fmla="*/ 124 w 130"/>
                <a:gd name="T43" fmla="*/ 106 h 212"/>
                <a:gd name="T44" fmla="*/ 131 w 130"/>
                <a:gd name="T45" fmla="*/ 106 h 212"/>
                <a:gd name="T46" fmla="*/ 131 w 130"/>
                <a:gd name="T47" fmla="*/ 97 h 212"/>
                <a:gd name="T48" fmla="*/ 131 w 130"/>
                <a:gd name="T49" fmla="*/ 56 h 212"/>
                <a:gd name="T50" fmla="*/ 32 w 130"/>
                <a:gd name="T51" fmla="*/ 0 h 212"/>
                <a:gd name="T52" fmla="*/ 17 w 130"/>
                <a:gd name="T53" fmla="*/ 8 h 21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30" h="212">
                  <a:moveTo>
                    <a:pt x="17" y="8"/>
                  </a:moveTo>
                  <a:lnTo>
                    <a:pt x="17" y="24"/>
                  </a:lnTo>
                  <a:lnTo>
                    <a:pt x="32" y="40"/>
                  </a:lnTo>
                  <a:lnTo>
                    <a:pt x="25" y="89"/>
                  </a:lnTo>
                  <a:lnTo>
                    <a:pt x="0" y="120"/>
                  </a:lnTo>
                  <a:lnTo>
                    <a:pt x="0" y="130"/>
                  </a:lnTo>
                  <a:lnTo>
                    <a:pt x="8" y="137"/>
                  </a:lnTo>
                  <a:lnTo>
                    <a:pt x="8" y="145"/>
                  </a:lnTo>
                  <a:lnTo>
                    <a:pt x="25" y="177"/>
                  </a:lnTo>
                  <a:lnTo>
                    <a:pt x="8" y="177"/>
                  </a:lnTo>
                  <a:lnTo>
                    <a:pt x="8" y="186"/>
                  </a:lnTo>
                  <a:lnTo>
                    <a:pt x="17" y="193"/>
                  </a:lnTo>
                  <a:lnTo>
                    <a:pt x="25" y="211"/>
                  </a:lnTo>
                  <a:lnTo>
                    <a:pt x="65" y="202"/>
                  </a:lnTo>
                  <a:lnTo>
                    <a:pt x="73" y="193"/>
                  </a:lnTo>
                  <a:lnTo>
                    <a:pt x="65" y="193"/>
                  </a:lnTo>
                  <a:lnTo>
                    <a:pt x="88" y="186"/>
                  </a:lnTo>
                  <a:lnTo>
                    <a:pt x="106" y="170"/>
                  </a:lnTo>
                  <a:lnTo>
                    <a:pt x="113" y="162"/>
                  </a:lnTo>
                  <a:lnTo>
                    <a:pt x="122" y="162"/>
                  </a:lnTo>
                  <a:lnTo>
                    <a:pt x="106" y="137"/>
                  </a:lnTo>
                  <a:lnTo>
                    <a:pt x="122" y="105"/>
                  </a:lnTo>
                  <a:lnTo>
                    <a:pt x="129" y="105"/>
                  </a:lnTo>
                  <a:lnTo>
                    <a:pt x="129" y="96"/>
                  </a:lnTo>
                  <a:lnTo>
                    <a:pt x="129" y="55"/>
                  </a:lnTo>
                  <a:lnTo>
                    <a:pt x="32" y="0"/>
                  </a:lnTo>
                  <a:lnTo>
                    <a:pt x="17" y="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25" name="Freeform 322">
              <a:extLst>
                <a:ext uri="{FF2B5EF4-FFF2-40B4-BE49-F238E27FC236}">
                  <a16:creationId xmlns:a16="http://schemas.microsoft.com/office/drawing/2014/main" id="{B6CDB7E4-62E0-3E45-95F4-76F0D368F39B}"/>
                </a:ext>
              </a:extLst>
            </p:cNvPr>
            <p:cNvSpPr>
              <a:spLocks noChangeAspect="1"/>
            </p:cNvSpPr>
            <p:nvPr/>
          </p:nvSpPr>
          <p:spPr bwMode="gray">
            <a:xfrm>
              <a:off x="5713789" y="4537237"/>
              <a:ext cx="174922" cy="134680"/>
            </a:xfrm>
            <a:custGeom>
              <a:avLst/>
              <a:gdLst>
                <a:gd name="T0" fmla="*/ 0 w 98"/>
                <a:gd name="T1" fmla="*/ 60 h 75"/>
                <a:gd name="T2" fmla="*/ 6 w 98"/>
                <a:gd name="T3" fmla="*/ 51 h 75"/>
                <a:gd name="T4" fmla="*/ 23 w 98"/>
                <a:gd name="T5" fmla="*/ 26 h 75"/>
                <a:gd name="T6" fmla="*/ 41 w 98"/>
                <a:gd name="T7" fmla="*/ 18 h 75"/>
                <a:gd name="T8" fmla="*/ 57 w 98"/>
                <a:gd name="T9" fmla="*/ 0 h 75"/>
                <a:gd name="T10" fmla="*/ 73 w 98"/>
                <a:gd name="T11" fmla="*/ 0 h 75"/>
                <a:gd name="T12" fmla="*/ 73 w 98"/>
                <a:gd name="T13" fmla="*/ 18 h 75"/>
                <a:gd name="T14" fmla="*/ 90 w 98"/>
                <a:gd name="T15" fmla="*/ 34 h 75"/>
                <a:gd name="T16" fmla="*/ 99 w 98"/>
                <a:gd name="T17" fmla="*/ 34 h 75"/>
                <a:gd name="T18" fmla="*/ 99 w 98"/>
                <a:gd name="T19" fmla="*/ 41 h 75"/>
                <a:gd name="T20" fmla="*/ 82 w 98"/>
                <a:gd name="T21" fmla="*/ 51 h 75"/>
                <a:gd name="T22" fmla="*/ 64 w 98"/>
                <a:gd name="T23" fmla="*/ 51 h 75"/>
                <a:gd name="T24" fmla="*/ 32 w 98"/>
                <a:gd name="T25" fmla="*/ 51 h 75"/>
                <a:gd name="T26" fmla="*/ 32 w 98"/>
                <a:gd name="T27" fmla="*/ 60 h 75"/>
                <a:gd name="T28" fmla="*/ 32 w 98"/>
                <a:gd name="T29" fmla="*/ 76 h 75"/>
                <a:gd name="T30" fmla="*/ 23 w 98"/>
                <a:gd name="T31" fmla="*/ 67 h 75"/>
                <a:gd name="T32" fmla="*/ 6 w 98"/>
                <a:gd name="T33" fmla="*/ 67 h 75"/>
                <a:gd name="T34" fmla="*/ 0 w 98"/>
                <a:gd name="T35" fmla="*/ 60 h 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8" h="75">
                  <a:moveTo>
                    <a:pt x="0" y="58"/>
                  </a:moveTo>
                  <a:lnTo>
                    <a:pt x="6" y="50"/>
                  </a:lnTo>
                  <a:lnTo>
                    <a:pt x="23" y="25"/>
                  </a:lnTo>
                  <a:lnTo>
                    <a:pt x="40" y="18"/>
                  </a:lnTo>
                  <a:lnTo>
                    <a:pt x="56" y="0"/>
                  </a:lnTo>
                  <a:lnTo>
                    <a:pt x="72" y="0"/>
                  </a:lnTo>
                  <a:lnTo>
                    <a:pt x="72" y="18"/>
                  </a:lnTo>
                  <a:lnTo>
                    <a:pt x="88" y="33"/>
                  </a:lnTo>
                  <a:lnTo>
                    <a:pt x="97" y="33"/>
                  </a:lnTo>
                  <a:lnTo>
                    <a:pt x="97" y="40"/>
                  </a:lnTo>
                  <a:lnTo>
                    <a:pt x="80" y="50"/>
                  </a:lnTo>
                  <a:lnTo>
                    <a:pt x="63" y="50"/>
                  </a:lnTo>
                  <a:lnTo>
                    <a:pt x="31" y="50"/>
                  </a:lnTo>
                  <a:lnTo>
                    <a:pt x="31" y="58"/>
                  </a:lnTo>
                  <a:lnTo>
                    <a:pt x="31" y="74"/>
                  </a:lnTo>
                  <a:lnTo>
                    <a:pt x="23" y="65"/>
                  </a:lnTo>
                  <a:lnTo>
                    <a:pt x="6" y="65"/>
                  </a:lnTo>
                  <a:lnTo>
                    <a:pt x="0" y="58"/>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26" name="Freeform 323">
              <a:extLst>
                <a:ext uri="{FF2B5EF4-FFF2-40B4-BE49-F238E27FC236}">
                  <a16:creationId xmlns:a16="http://schemas.microsoft.com/office/drawing/2014/main" id="{41A83A27-FB7C-6E41-9BAA-F97DABCFECD2}"/>
                </a:ext>
              </a:extLst>
            </p:cNvPr>
            <p:cNvSpPr>
              <a:spLocks noChangeAspect="1"/>
            </p:cNvSpPr>
            <p:nvPr/>
          </p:nvSpPr>
          <p:spPr bwMode="gray">
            <a:xfrm>
              <a:off x="5857225" y="4596706"/>
              <a:ext cx="57724" cy="145175"/>
            </a:xfrm>
            <a:custGeom>
              <a:avLst/>
              <a:gdLst>
                <a:gd name="T0" fmla="*/ 17 w 33"/>
                <a:gd name="T1" fmla="*/ 7 h 82"/>
                <a:gd name="T2" fmla="*/ 0 w 33"/>
                <a:gd name="T3" fmla="*/ 17 h 82"/>
                <a:gd name="T4" fmla="*/ 0 w 33"/>
                <a:gd name="T5" fmla="*/ 25 h 82"/>
                <a:gd name="T6" fmla="*/ 8 w 33"/>
                <a:gd name="T7" fmla="*/ 32 h 82"/>
                <a:gd name="T8" fmla="*/ 8 w 33"/>
                <a:gd name="T9" fmla="*/ 49 h 82"/>
                <a:gd name="T10" fmla="*/ 8 w 33"/>
                <a:gd name="T11" fmla="*/ 82 h 82"/>
                <a:gd name="T12" fmla="*/ 23 w 33"/>
                <a:gd name="T13" fmla="*/ 82 h 82"/>
                <a:gd name="T14" fmla="*/ 23 w 33"/>
                <a:gd name="T15" fmla="*/ 58 h 82"/>
                <a:gd name="T16" fmla="*/ 32 w 33"/>
                <a:gd name="T17" fmla="*/ 25 h 82"/>
                <a:gd name="T18" fmla="*/ 32 w 33"/>
                <a:gd name="T19" fmla="*/ 7 h 82"/>
                <a:gd name="T20" fmla="*/ 23 w 33"/>
                <a:gd name="T21" fmla="*/ 0 h 82"/>
                <a:gd name="T22" fmla="*/ 17 w 33"/>
                <a:gd name="T23" fmla="*/ 0 h 82"/>
                <a:gd name="T24" fmla="*/ 17 w 33"/>
                <a:gd name="T25" fmla="*/ 7 h 8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3" h="82">
                  <a:moveTo>
                    <a:pt x="17" y="7"/>
                  </a:moveTo>
                  <a:lnTo>
                    <a:pt x="0" y="17"/>
                  </a:lnTo>
                  <a:lnTo>
                    <a:pt x="0" y="25"/>
                  </a:lnTo>
                  <a:lnTo>
                    <a:pt x="8" y="32"/>
                  </a:lnTo>
                  <a:lnTo>
                    <a:pt x="8" y="48"/>
                  </a:lnTo>
                  <a:lnTo>
                    <a:pt x="8" y="81"/>
                  </a:lnTo>
                  <a:lnTo>
                    <a:pt x="23" y="81"/>
                  </a:lnTo>
                  <a:lnTo>
                    <a:pt x="23" y="57"/>
                  </a:lnTo>
                  <a:lnTo>
                    <a:pt x="32" y="25"/>
                  </a:lnTo>
                  <a:lnTo>
                    <a:pt x="32" y="7"/>
                  </a:lnTo>
                  <a:lnTo>
                    <a:pt x="23" y="0"/>
                  </a:lnTo>
                  <a:lnTo>
                    <a:pt x="17" y="0"/>
                  </a:lnTo>
                  <a:lnTo>
                    <a:pt x="17" y="7"/>
                  </a:lnTo>
                </a:path>
              </a:pathLst>
            </a:custGeom>
            <a:grpFill/>
            <a:ln w="9525" cap="rnd" cmpd="sng">
              <a:solidFill>
                <a:schemeClr val="bg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9" tIns="45719" rIns="91439" bIns="45719" numCol="1" anchor="t"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sp>
          <p:nvSpPr>
            <p:cNvPr id="327" name="Freeform 324">
              <a:extLst>
                <a:ext uri="{FF2B5EF4-FFF2-40B4-BE49-F238E27FC236}">
                  <a16:creationId xmlns:a16="http://schemas.microsoft.com/office/drawing/2014/main" id="{E3361818-3BF7-CB44-827B-D8C41872BC1D}"/>
                </a:ext>
              </a:extLst>
            </p:cNvPr>
            <p:cNvSpPr>
              <a:spLocks noChangeAspect="1"/>
            </p:cNvSpPr>
            <p:nvPr/>
          </p:nvSpPr>
          <p:spPr bwMode="gray">
            <a:xfrm>
              <a:off x="6429218" y="3625958"/>
              <a:ext cx="97956" cy="110193"/>
            </a:xfrm>
            <a:custGeom>
              <a:avLst/>
              <a:gdLst>
                <a:gd name="T0" fmla="*/ 38 w 53"/>
                <a:gd name="T1" fmla="*/ 43 h 60"/>
                <a:gd name="T2" fmla="*/ 56 w 53"/>
                <a:gd name="T3" fmla="*/ 41 h 60"/>
                <a:gd name="T4" fmla="*/ 46 w 53"/>
                <a:gd name="T5" fmla="*/ 19 h 60"/>
                <a:gd name="T6" fmla="*/ 48 w 53"/>
                <a:gd name="T7" fmla="*/ 5 h 60"/>
                <a:gd name="T8" fmla="*/ 19 w 53"/>
                <a:gd name="T9" fmla="*/ 0 h 60"/>
                <a:gd name="T10" fmla="*/ 0 w 53"/>
                <a:gd name="T11" fmla="*/ 9 h 60"/>
                <a:gd name="T12" fmla="*/ 13 w 53"/>
                <a:gd name="T13" fmla="*/ 12 h 60"/>
                <a:gd name="T14" fmla="*/ 27 w 53"/>
                <a:gd name="T15" fmla="*/ 38 h 60"/>
                <a:gd name="T16" fmla="*/ 29 w 53"/>
                <a:gd name="T17" fmla="*/ 63 h 60"/>
                <a:gd name="T18" fmla="*/ 38 w 53"/>
                <a:gd name="T19" fmla="*/ 43 h 6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3" h="60">
                  <a:moveTo>
                    <a:pt x="36" y="41"/>
                  </a:moveTo>
                  <a:lnTo>
                    <a:pt x="53" y="39"/>
                  </a:lnTo>
                  <a:lnTo>
                    <a:pt x="44" y="18"/>
                  </a:lnTo>
                  <a:lnTo>
                    <a:pt x="45" y="5"/>
                  </a:lnTo>
                  <a:lnTo>
                    <a:pt x="18" y="0"/>
                  </a:lnTo>
                  <a:lnTo>
                    <a:pt x="0" y="9"/>
                  </a:lnTo>
                  <a:lnTo>
                    <a:pt x="12" y="11"/>
                  </a:lnTo>
                  <a:lnTo>
                    <a:pt x="26" y="36"/>
                  </a:lnTo>
                  <a:lnTo>
                    <a:pt x="27" y="60"/>
                  </a:lnTo>
                  <a:lnTo>
                    <a:pt x="36" y="41"/>
                  </a:lnTo>
                  <a:close/>
                </a:path>
              </a:pathLst>
            </a:custGeom>
            <a:grp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39" tIns="45719" rIns="91439" bIns="45719" numCol="1" anchor="ctr" anchorCtr="0" compatLnSpc="1">
              <a:prstTxWarp prst="textNoShape">
                <a:avLst/>
              </a:prstTxWarp>
            </a:bodyPr>
            <a:lstStyle/>
            <a:p>
              <a:pPr defTabSz="914321" fontAlgn="base">
                <a:spcBef>
                  <a:spcPct val="0"/>
                </a:spcBef>
                <a:spcAft>
                  <a:spcPct val="0"/>
                </a:spcAft>
                <a:defRPr/>
              </a:pPr>
              <a:endParaRPr lang="en-US" sz="1632">
                <a:solidFill>
                  <a:srgbClr val="000000"/>
                </a:solidFill>
                <a:latin typeface="Arial" charset="0"/>
              </a:endParaRPr>
            </a:p>
          </p:txBody>
        </p:sp>
      </p:grpSp>
      <p:sp>
        <p:nvSpPr>
          <p:cNvPr id="328" name="Rectangle 327">
            <a:extLst>
              <a:ext uri="{FF2B5EF4-FFF2-40B4-BE49-F238E27FC236}">
                <a16:creationId xmlns:a16="http://schemas.microsoft.com/office/drawing/2014/main" id="{506EC16A-94EC-4DA9-A558-A8F141AD5858}"/>
              </a:ext>
            </a:extLst>
          </p:cNvPr>
          <p:cNvSpPr>
            <a:spLocks/>
          </p:cNvSpPr>
          <p:nvPr/>
        </p:nvSpPr>
        <p:spPr>
          <a:xfrm>
            <a:off x="206063" y="1099132"/>
            <a:ext cx="3544268" cy="2470481"/>
          </a:xfrm>
          <a:prstGeom prst="rect">
            <a:avLst/>
          </a:prstGeom>
          <a:solidFill>
            <a:srgbClr val="F8F8F8">
              <a:alpha val="9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285726" indent="-285726" defTabSz="914321"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Remelt Model Optimization </a:t>
            </a:r>
          </a:p>
          <a:p>
            <a:pPr marL="285726" indent="-285726" defTabSz="914321"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CASH Line Recovery Improvement</a:t>
            </a:r>
          </a:p>
          <a:p>
            <a:pPr marL="285726" indent="-285726" defTabSz="914321"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Metal Flow Optimization</a:t>
            </a:r>
          </a:p>
          <a:p>
            <a:pPr marL="285726" indent="-285726" defTabSz="914321"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Auto Demand Forecasting</a:t>
            </a:r>
          </a:p>
          <a:p>
            <a:pPr marL="285726" indent="-285726" defTabSz="914321"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Remelt Pot Chemistry Optimization</a:t>
            </a:r>
          </a:p>
          <a:p>
            <a:pPr marL="285726" indent="-285726" defTabSz="914321"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Project Trifecta</a:t>
            </a:r>
          </a:p>
          <a:p>
            <a:pPr marL="285726" indent="-285726" defTabSz="914321"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Furnaces Temp Optimization</a:t>
            </a:r>
          </a:p>
        </p:txBody>
      </p:sp>
      <p:sp>
        <p:nvSpPr>
          <p:cNvPr id="329" name="Rectangle 328">
            <a:extLst>
              <a:ext uri="{FF2B5EF4-FFF2-40B4-BE49-F238E27FC236}">
                <a16:creationId xmlns:a16="http://schemas.microsoft.com/office/drawing/2014/main" id="{DD9046C0-733E-4009-8B55-93693A75EBCF}"/>
              </a:ext>
            </a:extLst>
          </p:cNvPr>
          <p:cNvSpPr>
            <a:spLocks/>
          </p:cNvSpPr>
          <p:nvPr>
            <p:custDataLst>
              <p:tags r:id="rId1"/>
            </p:custDataLst>
          </p:nvPr>
        </p:nvSpPr>
        <p:spPr>
          <a:xfrm>
            <a:off x="8156539" y="1099945"/>
            <a:ext cx="3722293" cy="2440560"/>
          </a:xfrm>
          <a:prstGeom prst="rect">
            <a:avLst/>
          </a:prstGeom>
          <a:solidFill>
            <a:srgbClr val="F8F8F8">
              <a:alpha val="9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304784" indent="-304784"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CASH Line Dynamic Recipe Control</a:t>
            </a:r>
          </a:p>
          <a:p>
            <a:pPr marL="304784" indent="-304784"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Metal Flow Optimization</a:t>
            </a:r>
          </a:p>
          <a:p>
            <a:pPr marL="304784" indent="-304784"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Remelt Productivity   	   </a:t>
            </a:r>
          </a:p>
          <a:p>
            <a:pPr marL="304784" indent="-304784"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CASH Line Shape Control</a:t>
            </a:r>
          </a:p>
          <a:p>
            <a:pPr marL="304784" indent="-304784"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High Bay Storage Optimization</a:t>
            </a:r>
          </a:p>
          <a:p>
            <a:pPr marL="304784" indent="-304784"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Q23 Tension Model</a:t>
            </a:r>
          </a:p>
          <a:p>
            <a:pPr marL="304784" indent="-304784"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Alloys Hardeners (W7)</a:t>
            </a:r>
          </a:p>
        </p:txBody>
      </p:sp>
      <p:sp>
        <p:nvSpPr>
          <p:cNvPr id="330" name="Rectangle 329">
            <a:extLst>
              <a:ext uri="{FF2B5EF4-FFF2-40B4-BE49-F238E27FC236}">
                <a16:creationId xmlns:a16="http://schemas.microsoft.com/office/drawing/2014/main" id="{93C04F06-8E1A-41F5-A3BE-AE7027FA446C}"/>
              </a:ext>
            </a:extLst>
          </p:cNvPr>
          <p:cNvSpPr>
            <a:spLocks/>
          </p:cNvSpPr>
          <p:nvPr>
            <p:custDataLst>
              <p:tags r:id="rId2"/>
            </p:custDataLst>
          </p:nvPr>
        </p:nvSpPr>
        <p:spPr>
          <a:xfrm>
            <a:off x="192053" y="4228676"/>
            <a:ext cx="3547347" cy="2524861"/>
          </a:xfrm>
          <a:prstGeom prst="rect">
            <a:avLst/>
          </a:prstGeom>
          <a:solidFill>
            <a:srgbClr val="F8F8F8">
              <a:alpha val="9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285750" indent="-285750" defTabSz="914321" fontAlgn="base">
              <a:spcBef>
                <a:spcPts val="400"/>
              </a:spcBef>
              <a:spcAft>
                <a:spcPts val="400"/>
              </a:spcAft>
              <a:buFont typeface="Wingdings" panose="05000000000000000000" pitchFamily="2" charset="2"/>
              <a:buChar char="§"/>
              <a:defRPr/>
            </a:pPr>
            <a:r>
              <a:rPr lang="en-US" sz="1400" b="1" dirty="0">
                <a:solidFill>
                  <a:srgbClr val="0E2961"/>
                </a:solidFill>
                <a:latin typeface="Arial"/>
              </a:rPr>
              <a:t> </a:t>
            </a:r>
            <a:r>
              <a:rPr lang="en-US" sz="1333" dirty="0">
                <a:solidFill>
                  <a:srgbClr val="000000"/>
                </a:solidFill>
                <a:latin typeface="Arial"/>
              </a:rPr>
              <a:t>Remelt Energy Efficiency	  </a:t>
            </a:r>
          </a:p>
          <a:p>
            <a:pPr marL="285750" indent="-285750"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De-bottleneck Bay 6 	</a:t>
            </a:r>
          </a:p>
          <a:p>
            <a:pPr marL="285750" indent="-285750"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CM3 Bad Starts</a:t>
            </a:r>
          </a:p>
          <a:p>
            <a:pPr marL="285750" indent="-285750"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Remelt RSI (Holder) Phase 1 &amp; 2</a:t>
            </a:r>
          </a:p>
          <a:p>
            <a:pPr marL="285750" indent="-285750"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HFM Predictive Maintenance</a:t>
            </a:r>
          </a:p>
          <a:p>
            <a:pPr marL="285750" indent="-285750"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Optimal Casting Phase 1 &amp; 2</a:t>
            </a:r>
          </a:p>
          <a:p>
            <a:pPr marL="285750" indent="-285750"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Project with customer: </a:t>
            </a:r>
            <a:r>
              <a:rPr lang="en-US" sz="1333" i="1" dirty="0">
                <a:solidFill>
                  <a:srgbClr val="000000"/>
                </a:solidFill>
                <a:latin typeface="Arial"/>
              </a:rPr>
              <a:t>Ball</a:t>
            </a:r>
          </a:p>
          <a:p>
            <a:pPr marL="285726" indent="-285726" defTabSz="932886" fontAlgn="base">
              <a:spcBef>
                <a:spcPts val="400"/>
              </a:spcBef>
              <a:spcAft>
                <a:spcPts val="400"/>
              </a:spcAft>
              <a:buClr>
                <a:srgbClr val="000000"/>
              </a:buClr>
              <a:buFont typeface="Wingdings" panose="05000000000000000000" pitchFamily="2" charset="2"/>
              <a:buChar char="§"/>
              <a:defRPr/>
            </a:pPr>
            <a:endParaRPr lang="en-US" sz="1400" dirty="0">
              <a:solidFill>
                <a:srgbClr val="000000"/>
              </a:solidFill>
              <a:latin typeface="Arial"/>
            </a:endParaRPr>
          </a:p>
        </p:txBody>
      </p:sp>
      <p:sp>
        <p:nvSpPr>
          <p:cNvPr id="331" name="Rectangle 330">
            <a:extLst>
              <a:ext uri="{FF2B5EF4-FFF2-40B4-BE49-F238E27FC236}">
                <a16:creationId xmlns:a16="http://schemas.microsoft.com/office/drawing/2014/main" id="{CE912EE7-D3D6-49B4-B4C1-BB4BF6AC56BF}"/>
              </a:ext>
            </a:extLst>
          </p:cNvPr>
          <p:cNvSpPr>
            <a:spLocks/>
          </p:cNvSpPr>
          <p:nvPr/>
        </p:nvSpPr>
        <p:spPr>
          <a:xfrm>
            <a:off x="8186429" y="4067451"/>
            <a:ext cx="3668051" cy="2751752"/>
          </a:xfrm>
          <a:prstGeom prst="rect">
            <a:avLst/>
          </a:prstGeom>
          <a:solidFill>
            <a:srgbClr val="F8F8F8">
              <a:alpha val="9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228589" indent="-228589"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Hot Mill Cobbles 		      </a:t>
            </a:r>
          </a:p>
          <a:p>
            <a:pPr marL="228589" indent="-228589"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Hot Mill Pick Up	</a:t>
            </a:r>
          </a:p>
          <a:p>
            <a:pPr marL="228589" indent="-228589"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Cold Mill Vibration – 5</a:t>
            </a:r>
            <a:r>
              <a:rPr lang="en-US" sz="1333" baseline="30000" dirty="0">
                <a:solidFill>
                  <a:srgbClr val="000000"/>
                </a:solidFill>
                <a:latin typeface="Arial"/>
              </a:rPr>
              <a:t>th</a:t>
            </a:r>
            <a:r>
              <a:rPr lang="en-US" sz="1333" dirty="0">
                <a:solidFill>
                  <a:srgbClr val="000000"/>
                </a:solidFill>
                <a:latin typeface="Arial"/>
              </a:rPr>
              <a:t> Octave </a:t>
            </a:r>
          </a:p>
          <a:p>
            <a:pPr marL="228589" indent="-228589"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Remelt Efficiency</a:t>
            </a:r>
          </a:p>
          <a:p>
            <a:pPr marL="228589" indent="-228589"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Improve NG consumption at Side Melter</a:t>
            </a:r>
          </a:p>
          <a:p>
            <a:pPr marL="228589" indent="-228589"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Reduction Black Dross rate</a:t>
            </a:r>
          </a:p>
          <a:p>
            <a:pPr marL="228589" indent="-228589"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Improve HT TPH Cycle</a:t>
            </a:r>
          </a:p>
          <a:p>
            <a:pPr marL="228589" indent="-228589"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Increase de-coater rate speed</a:t>
            </a:r>
          </a:p>
        </p:txBody>
      </p:sp>
      <p:cxnSp>
        <p:nvCxnSpPr>
          <p:cNvPr id="332" name="Straight Connector 331">
            <a:extLst>
              <a:ext uri="{FF2B5EF4-FFF2-40B4-BE49-F238E27FC236}">
                <a16:creationId xmlns:a16="http://schemas.microsoft.com/office/drawing/2014/main" id="{01A5C82F-49AB-4705-A122-AFCB2FB2E98B}"/>
              </a:ext>
            </a:extLst>
          </p:cNvPr>
          <p:cNvCxnSpPr>
            <a:cxnSpLocks/>
          </p:cNvCxnSpPr>
          <p:nvPr/>
        </p:nvCxnSpPr>
        <p:spPr>
          <a:xfrm>
            <a:off x="197493" y="3562909"/>
            <a:ext cx="3547347"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154142D3-ED10-4B79-9962-C1F41F14FF63}"/>
              </a:ext>
            </a:extLst>
          </p:cNvPr>
          <p:cNvCxnSpPr>
            <a:cxnSpLocks/>
          </p:cNvCxnSpPr>
          <p:nvPr/>
        </p:nvCxnSpPr>
        <p:spPr>
          <a:xfrm flipH="1" flipV="1">
            <a:off x="3704853" y="4267784"/>
            <a:ext cx="34547" cy="248575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82337BA3-FE87-4CC7-93F1-F54AC7834EBE}"/>
              </a:ext>
            </a:extLst>
          </p:cNvPr>
          <p:cNvCxnSpPr>
            <a:cxnSpLocks/>
          </p:cNvCxnSpPr>
          <p:nvPr/>
        </p:nvCxnSpPr>
        <p:spPr>
          <a:xfrm>
            <a:off x="8186429" y="4067611"/>
            <a:ext cx="3668051"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335" name="Freeform: Shape 6">
            <a:extLst>
              <a:ext uri="{FF2B5EF4-FFF2-40B4-BE49-F238E27FC236}">
                <a16:creationId xmlns:a16="http://schemas.microsoft.com/office/drawing/2014/main" id="{ADE6026B-E7C2-4D61-9484-356E9A662B05}"/>
              </a:ext>
            </a:extLst>
          </p:cNvPr>
          <p:cNvSpPr/>
          <p:nvPr/>
        </p:nvSpPr>
        <p:spPr>
          <a:xfrm>
            <a:off x="2290670" y="3576902"/>
            <a:ext cx="1603092" cy="360308"/>
          </a:xfrm>
          <a:custGeom>
            <a:avLst/>
            <a:gdLst>
              <a:gd name="connsiteX0" fmla="*/ 0 w 1619250"/>
              <a:gd name="connsiteY0" fmla="*/ 0 h 314325"/>
              <a:gd name="connsiteX1" fmla="*/ 0 w 1619250"/>
              <a:gd name="connsiteY1" fmla="*/ 314325 h 314325"/>
              <a:gd name="connsiteX2" fmla="*/ 1619250 w 1619250"/>
              <a:gd name="connsiteY2" fmla="*/ 314325 h 314325"/>
            </a:gdLst>
            <a:ahLst/>
            <a:cxnLst>
              <a:cxn ang="0">
                <a:pos x="connsiteX0" y="connsiteY0"/>
              </a:cxn>
              <a:cxn ang="0">
                <a:pos x="connsiteX1" y="connsiteY1"/>
              </a:cxn>
              <a:cxn ang="0">
                <a:pos x="connsiteX2" y="connsiteY2"/>
              </a:cxn>
            </a:cxnLst>
            <a:rect l="l" t="t" r="r" b="b"/>
            <a:pathLst>
              <a:path w="1619250" h="314325">
                <a:moveTo>
                  <a:pt x="0" y="0"/>
                </a:moveTo>
                <a:lnTo>
                  <a:pt x="0" y="314325"/>
                </a:lnTo>
                <a:lnTo>
                  <a:pt x="1619250" y="314325"/>
                </a:lnTo>
              </a:path>
            </a:pathLst>
          </a:custGeom>
          <a:noFill/>
          <a:ln w="9525">
            <a:solidFill>
              <a:schemeClr val="accent6"/>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886" fontAlgn="base">
              <a:spcBef>
                <a:spcPct val="0"/>
              </a:spcBef>
              <a:spcAft>
                <a:spcPct val="0"/>
              </a:spcAft>
              <a:defRPr/>
            </a:pPr>
            <a:endParaRPr lang="en-US" sz="1600">
              <a:solidFill>
                <a:srgbClr val="FFFFFF"/>
              </a:solidFill>
              <a:latin typeface="Arial"/>
            </a:endParaRPr>
          </a:p>
        </p:txBody>
      </p:sp>
      <p:sp>
        <p:nvSpPr>
          <p:cNvPr id="336" name="Freeform: Shape 9">
            <a:extLst>
              <a:ext uri="{FF2B5EF4-FFF2-40B4-BE49-F238E27FC236}">
                <a16:creationId xmlns:a16="http://schemas.microsoft.com/office/drawing/2014/main" id="{90AD6D8A-748F-4B41-AC5D-F28E3F23A5EE}"/>
              </a:ext>
            </a:extLst>
          </p:cNvPr>
          <p:cNvSpPr/>
          <p:nvPr/>
        </p:nvSpPr>
        <p:spPr>
          <a:xfrm>
            <a:off x="3723430" y="5274154"/>
            <a:ext cx="1041629" cy="426121"/>
          </a:xfrm>
          <a:custGeom>
            <a:avLst/>
            <a:gdLst>
              <a:gd name="connsiteX0" fmla="*/ 0 w 982980"/>
              <a:gd name="connsiteY0" fmla="*/ 0 h 0"/>
              <a:gd name="connsiteX1" fmla="*/ 982980 w 982980"/>
              <a:gd name="connsiteY1" fmla="*/ 0 h 0"/>
            </a:gdLst>
            <a:ahLst/>
            <a:cxnLst>
              <a:cxn ang="0">
                <a:pos x="connsiteX0" y="connsiteY0"/>
              </a:cxn>
              <a:cxn ang="0">
                <a:pos x="connsiteX1" y="connsiteY1"/>
              </a:cxn>
            </a:cxnLst>
            <a:rect l="l" t="t" r="r" b="b"/>
            <a:pathLst>
              <a:path w="982980">
                <a:moveTo>
                  <a:pt x="0" y="0"/>
                </a:moveTo>
                <a:lnTo>
                  <a:pt x="982980" y="0"/>
                </a:lnTo>
              </a:path>
            </a:pathLst>
          </a:custGeom>
          <a:noFill/>
          <a:ln w="9525">
            <a:solidFill>
              <a:schemeClr val="accent6"/>
            </a:solidFill>
            <a:tailEnd type="ova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9" tIns="45719" rIns="91439" bIns="45719" numCol="1" spcCol="0" rtlCol="0" fromWordArt="0" anchor="ctr" anchorCtr="0" forceAA="0" compatLnSpc="1">
            <a:prstTxWarp prst="textNoShape">
              <a:avLst/>
            </a:prstTxWarp>
            <a:noAutofit/>
          </a:bodyPr>
          <a:lstStyle/>
          <a:p>
            <a:pPr algn="ctr" defTabSz="932886" fontAlgn="base">
              <a:spcBef>
                <a:spcPct val="0"/>
              </a:spcBef>
              <a:spcAft>
                <a:spcPct val="0"/>
              </a:spcAft>
              <a:defRPr/>
            </a:pPr>
            <a:endParaRPr lang="en-US" sz="1600">
              <a:solidFill>
                <a:srgbClr val="FFFFFF"/>
              </a:solidFill>
              <a:latin typeface="Arial"/>
            </a:endParaRPr>
          </a:p>
        </p:txBody>
      </p:sp>
      <p:sp>
        <p:nvSpPr>
          <p:cNvPr id="337" name="Freeform: Shape 348">
            <a:extLst>
              <a:ext uri="{FF2B5EF4-FFF2-40B4-BE49-F238E27FC236}">
                <a16:creationId xmlns:a16="http://schemas.microsoft.com/office/drawing/2014/main" id="{95BCA965-4EFF-4450-8711-AF8BEF70C91E}"/>
              </a:ext>
            </a:extLst>
          </p:cNvPr>
          <p:cNvSpPr/>
          <p:nvPr/>
        </p:nvSpPr>
        <p:spPr>
          <a:xfrm flipH="1">
            <a:off x="6048766" y="3533175"/>
            <a:ext cx="4026025" cy="150420"/>
          </a:xfrm>
          <a:custGeom>
            <a:avLst/>
            <a:gdLst>
              <a:gd name="connsiteX0" fmla="*/ 0 w 1619250"/>
              <a:gd name="connsiteY0" fmla="*/ 0 h 314325"/>
              <a:gd name="connsiteX1" fmla="*/ 0 w 1619250"/>
              <a:gd name="connsiteY1" fmla="*/ 314325 h 314325"/>
              <a:gd name="connsiteX2" fmla="*/ 1619250 w 1619250"/>
              <a:gd name="connsiteY2" fmla="*/ 314325 h 314325"/>
            </a:gdLst>
            <a:ahLst/>
            <a:cxnLst>
              <a:cxn ang="0">
                <a:pos x="connsiteX0" y="connsiteY0"/>
              </a:cxn>
              <a:cxn ang="0">
                <a:pos x="connsiteX1" y="connsiteY1"/>
              </a:cxn>
              <a:cxn ang="0">
                <a:pos x="connsiteX2" y="connsiteY2"/>
              </a:cxn>
            </a:cxnLst>
            <a:rect l="l" t="t" r="r" b="b"/>
            <a:pathLst>
              <a:path w="1619250" h="314325">
                <a:moveTo>
                  <a:pt x="0" y="0"/>
                </a:moveTo>
                <a:lnTo>
                  <a:pt x="0" y="314325"/>
                </a:lnTo>
                <a:lnTo>
                  <a:pt x="1619250" y="314325"/>
                </a:lnTo>
              </a:path>
            </a:pathLst>
          </a:custGeom>
          <a:noFill/>
          <a:ln w="9525">
            <a:solidFill>
              <a:schemeClr val="accent6"/>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886" fontAlgn="base">
              <a:spcBef>
                <a:spcPct val="0"/>
              </a:spcBef>
              <a:spcAft>
                <a:spcPct val="0"/>
              </a:spcAft>
              <a:defRPr/>
            </a:pPr>
            <a:endParaRPr lang="en-US" sz="1600">
              <a:solidFill>
                <a:srgbClr val="FFFFFF"/>
              </a:solidFill>
              <a:latin typeface="Arial"/>
            </a:endParaRPr>
          </a:p>
        </p:txBody>
      </p:sp>
      <p:sp>
        <p:nvSpPr>
          <p:cNvPr id="338" name="Freeform: Shape 352">
            <a:extLst>
              <a:ext uri="{FF2B5EF4-FFF2-40B4-BE49-F238E27FC236}">
                <a16:creationId xmlns:a16="http://schemas.microsoft.com/office/drawing/2014/main" id="{977C198B-D6D0-4A02-BE61-604460BB09F2}"/>
              </a:ext>
            </a:extLst>
          </p:cNvPr>
          <p:cNvSpPr/>
          <p:nvPr/>
        </p:nvSpPr>
        <p:spPr>
          <a:xfrm rot="16200000">
            <a:off x="10035877" y="2703324"/>
            <a:ext cx="113689" cy="2637429"/>
          </a:xfrm>
          <a:custGeom>
            <a:avLst/>
            <a:gdLst>
              <a:gd name="connsiteX0" fmla="*/ 0 w 982980"/>
              <a:gd name="connsiteY0" fmla="*/ 0 h 0"/>
              <a:gd name="connsiteX1" fmla="*/ 982980 w 982980"/>
              <a:gd name="connsiteY1" fmla="*/ 0 h 0"/>
            </a:gdLst>
            <a:ahLst/>
            <a:cxnLst>
              <a:cxn ang="0">
                <a:pos x="connsiteX0" y="connsiteY0"/>
              </a:cxn>
              <a:cxn ang="0">
                <a:pos x="connsiteX1" y="connsiteY1"/>
              </a:cxn>
            </a:cxnLst>
            <a:rect l="l" t="t" r="r" b="b"/>
            <a:pathLst>
              <a:path w="982980">
                <a:moveTo>
                  <a:pt x="0" y="0"/>
                </a:moveTo>
                <a:lnTo>
                  <a:pt x="982980" y="0"/>
                </a:lnTo>
              </a:path>
            </a:pathLst>
          </a:custGeom>
          <a:noFill/>
          <a:ln w="9525">
            <a:solidFill>
              <a:schemeClr val="accent6"/>
            </a:solidFill>
            <a:tailEnd type="ova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9" tIns="45719" rIns="91439" bIns="45719" numCol="1" spcCol="0" rtlCol="0" fromWordArt="0" anchor="ctr" anchorCtr="0" forceAA="0" compatLnSpc="1">
            <a:prstTxWarp prst="textNoShape">
              <a:avLst/>
            </a:prstTxWarp>
            <a:noAutofit/>
          </a:bodyPr>
          <a:lstStyle/>
          <a:p>
            <a:pPr algn="ctr" defTabSz="932886" fontAlgn="base">
              <a:spcBef>
                <a:spcPct val="0"/>
              </a:spcBef>
              <a:spcAft>
                <a:spcPct val="0"/>
              </a:spcAft>
              <a:defRPr/>
            </a:pPr>
            <a:endParaRPr lang="en-US" sz="1600">
              <a:solidFill>
                <a:srgbClr val="FFFFFF"/>
              </a:solidFill>
              <a:latin typeface="Arial"/>
            </a:endParaRPr>
          </a:p>
        </p:txBody>
      </p:sp>
      <p:cxnSp>
        <p:nvCxnSpPr>
          <p:cNvPr id="339" name="Straight Connector 338">
            <a:extLst>
              <a:ext uri="{FF2B5EF4-FFF2-40B4-BE49-F238E27FC236}">
                <a16:creationId xmlns:a16="http://schemas.microsoft.com/office/drawing/2014/main" id="{82337BA3-FE87-4CC7-93F1-F54AC7834EBE}"/>
              </a:ext>
            </a:extLst>
          </p:cNvPr>
          <p:cNvCxnSpPr>
            <a:cxnSpLocks/>
          </p:cNvCxnSpPr>
          <p:nvPr/>
        </p:nvCxnSpPr>
        <p:spPr>
          <a:xfrm flipV="1">
            <a:off x="8144829" y="3506941"/>
            <a:ext cx="3734004" cy="29231"/>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340" name="Rectangle 339">
            <a:extLst>
              <a:ext uri="{FF2B5EF4-FFF2-40B4-BE49-F238E27FC236}">
                <a16:creationId xmlns:a16="http://schemas.microsoft.com/office/drawing/2014/main" id="{CE912EE7-D3D6-49B4-B4C1-BB4BF6AC56BF}"/>
              </a:ext>
            </a:extLst>
          </p:cNvPr>
          <p:cNvSpPr>
            <a:spLocks/>
          </p:cNvSpPr>
          <p:nvPr/>
        </p:nvSpPr>
        <p:spPr>
          <a:xfrm>
            <a:off x="4456962" y="1410649"/>
            <a:ext cx="2618001" cy="624819"/>
          </a:xfrm>
          <a:prstGeom prst="rect">
            <a:avLst/>
          </a:prstGeom>
          <a:solidFill>
            <a:srgbClr val="F8F8F8">
              <a:alpha val="9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228589" indent="-228589" defTabSz="932886" fontAlgn="base">
              <a:spcBef>
                <a:spcPts val="400"/>
              </a:spcBef>
              <a:spcAft>
                <a:spcPts val="400"/>
              </a:spcAft>
              <a:buClr>
                <a:srgbClr val="000000"/>
              </a:buClr>
              <a:buFont typeface="Wingdings" panose="05000000000000000000" pitchFamily="2" charset="2"/>
              <a:buChar char="§"/>
              <a:defRPr/>
            </a:pPr>
            <a:r>
              <a:rPr lang="en-US" sz="1333" dirty="0">
                <a:solidFill>
                  <a:srgbClr val="000000"/>
                </a:solidFill>
                <a:latin typeface="Arial"/>
              </a:rPr>
              <a:t>Cold Mill Scratch Gouge</a:t>
            </a:r>
          </a:p>
          <a:p>
            <a:pPr defTabSz="932886" fontAlgn="base">
              <a:spcBef>
                <a:spcPts val="400"/>
              </a:spcBef>
              <a:spcAft>
                <a:spcPts val="400"/>
              </a:spcAft>
              <a:buClr>
                <a:srgbClr val="000000"/>
              </a:buClr>
              <a:defRPr/>
            </a:pPr>
            <a:endParaRPr lang="en-US" sz="1333" dirty="0">
              <a:solidFill>
                <a:srgbClr val="000000"/>
              </a:solidFill>
              <a:latin typeface="Arial"/>
            </a:endParaRPr>
          </a:p>
          <a:p>
            <a:pPr defTabSz="932886" fontAlgn="base">
              <a:spcBef>
                <a:spcPts val="400"/>
              </a:spcBef>
              <a:spcAft>
                <a:spcPts val="400"/>
              </a:spcAft>
              <a:buClr>
                <a:srgbClr val="000000"/>
              </a:buClr>
              <a:defRPr/>
            </a:pPr>
            <a:endParaRPr lang="en-US" sz="1333" dirty="0">
              <a:solidFill>
                <a:srgbClr val="000000"/>
              </a:solidFill>
              <a:latin typeface="Arial"/>
            </a:endParaRPr>
          </a:p>
        </p:txBody>
      </p:sp>
      <p:sp>
        <p:nvSpPr>
          <p:cNvPr id="341" name="Freeform: Shape 6">
            <a:extLst>
              <a:ext uri="{FF2B5EF4-FFF2-40B4-BE49-F238E27FC236}">
                <a16:creationId xmlns:a16="http://schemas.microsoft.com/office/drawing/2014/main" id="{ADE6026B-E7C2-4D61-9484-356E9A662B05}"/>
              </a:ext>
            </a:extLst>
          </p:cNvPr>
          <p:cNvSpPr/>
          <p:nvPr/>
        </p:nvSpPr>
        <p:spPr>
          <a:xfrm rot="5400000">
            <a:off x="5399093" y="2642271"/>
            <a:ext cx="1474264" cy="272164"/>
          </a:xfrm>
          <a:custGeom>
            <a:avLst/>
            <a:gdLst>
              <a:gd name="connsiteX0" fmla="*/ 0 w 1619250"/>
              <a:gd name="connsiteY0" fmla="*/ 0 h 314325"/>
              <a:gd name="connsiteX1" fmla="*/ 0 w 1619250"/>
              <a:gd name="connsiteY1" fmla="*/ 314325 h 314325"/>
              <a:gd name="connsiteX2" fmla="*/ 1619250 w 1619250"/>
              <a:gd name="connsiteY2" fmla="*/ 314325 h 314325"/>
            </a:gdLst>
            <a:ahLst/>
            <a:cxnLst>
              <a:cxn ang="0">
                <a:pos x="connsiteX0" y="connsiteY0"/>
              </a:cxn>
              <a:cxn ang="0">
                <a:pos x="connsiteX1" y="connsiteY1"/>
              </a:cxn>
              <a:cxn ang="0">
                <a:pos x="connsiteX2" y="connsiteY2"/>
              </a:cxn>
            </a:cxnLst>
            <a:rect l="l" t="t" r="r" b="b"/>
            <a:pathLst>
              <a:path w="1619250" h="314325">
                <a:moveTo>
                  <a:pt x="0" y="0"/>
                </a:moveTo>
                <a:lnTo>
                  <a:pt x="0" y="314325"/>
                </a:lnTo>
                <a:lnTo>
                  <a:pt x="1619250" y="314325"/>
                </a:lnTo>
              </a:path>
            </a:pathLst>
          </a:custGeom>
          <a:noFill/>
          <a:ln w="9525">
            <a:solidFill>
              <a:schemeClr val="accent6"/>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886" fontAlgn="base">
              <a:spcBef>
                <a:spcPct val="0"/>
              </a:spcBef>
              <a:spcAft>
                <a:spcPct val="0"/>
              </a:spcAft>
              <a:defRPr/>
            </a:pPr>
            <a:endParaRPr lang="en-US" sz="1600">
              <a:solidFill>
                <a:srgbClr val="FFFFFF"/>
              </a:solidFill>
              <a:latin typeface="Arial"/>
            </a:endParaRPr>
          </a:p>
        </p:txBody>
      </p:sp>
      <p:cxnSp>
        <p:nvCxnSpPr>
          <p:cNvPr id="342" name="Straight Connector 341">
            <a:extLst>
              <a:ext uri="{FF2B5EF4-FFF2-40B4-BE49-F238E27FC236}">
                <a16:creationId xmlns:a16="http://schemas.microsoft.com/office/drawing/2014/main" id="{01A5C82F-49AB-4705-A122-AFCB2FB2E98B}"/>
              </a:ext>
            </a:extLst>
          </p:cNvPr>
          <p:cNvCxnSpPr>
            <a:cxnSpLocks/>
          </p:cNvCxnSpPr>
          <p:nvPr/>
        </p:nvCxnSpPr>
        <p:spPr>
          <a:xfrm flipV="1">
            <a:off x="4446968" y="2030182"/>
            <a:ext cx="2606291" cy="12604"/>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Geographic digital presence</a:t>
            </a:r>
          </a:p>
        </p:txBody>
      </p:sp>
      <p:sp>
        <p:nvSpPr>
          <p:cNvPr id="4" name="Slide Number Placeholder 3"/>
          <p:cNvSpPr>
            <a:spLocks noGrp="1"/>
          </p:cNvSpPr>
          <p:nvPr>
            <p:ph type="sldNum" sz="quarter" idx="12"/>
          </p:nvPr>
        </p:nvSpPr>
        <p:spPr>
          <a:xfrm>
            <a:off x="9344656" y="6459714"/>
            <a:ext cx="2844800" cy="365125"/>
          </a:xfrm>
        </p:spPr>
        <p:txBody>
          <a:bodyPr/>
          <a:lstStyle/>
          <a:p>
            <a:pPr defTabSz="609585"/>
            <a:fld id="{D60D1EDE-7116-2443-9BDD-368CE5B37660}" type="slidenum">
              <a:rPr lang="en-US">
                <a:solidFill>
                  <a:srgbClr val="000000">
                    <a:tint val="75000"/>
                  </a:srgbClr>
                </a:solidFill>
                <a:latin typeface="Arial"/>
              </a:rPr>
              <a:pPr defTabSz="609585"/>
              <a:t>6</a:t>
            </a:fld>
            <a:endParaRPr lang="en-US">
              <a:solidFill>
                <a:srgbClr val="000000">
                  <a:tint val="75000"/>
                </a:srgbClr>
              </a:solidFill>
              <a:latin typeface="Arial"/>
            </a:endParaRPr>
          </a:p>
        </p:txBody>
      </p:sp>
      <p:sp>
        <p:nvSpPr>
          <p:cNvPr id="346" name="Rectangle 345">
            <a:extLst>
              <a:ext uri="{FF2B5EF4-FFF2-40B4-BE49-F238E27FC236}">
                <a16:creationId xmlns:a16="http://schemas.microsoft.com/office/drawing/2014/main" id="{CE912EE7-D3D6-49B4-B4C1-BB4BF6AC56BF}"/>
              </a:ext>
            </a:extLst>
          </p:cNvPr>
          <p:cNvSpPr>
            <a:spLocks/>
          </p:cNvSpPr>
          <p:nvPr/>
        </p:nvSpPr>
        <p:spPr>
          <a:xfrm>
            <a:off x="4991218" y="4265461"/>
            <a:ext cx="2618001" cy="624819"/>
          </a:xfrm>
          <a:prstGeom prst="rect">
            <a:avLst/>
          </a:prstGeom>
          <a:solidFill>
            <a:srgbClr val="F8F8F8">
              <a:alpha val="9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marL="228589" indent="-228589" defTabSz="932886" fontAlgn="base">
              <a:spcBef>
                <a:spcPts val="400"/>
              </a:spcBef>
              <a:spcAft>
                <a:spcPts val="400"/>
              </a:spcAft>
              <a:buClr>
                <a:srgbClr val="000000"/>
              </a:buClr>
              <a:buFont typeface="Wingdings" panose="05000000000000000000" pitchFamily="2" charset="2"/>
              <a:buChar char="§"/>
              <a:defRPr/>
            </a:pPr>
            <a:r>
              <a:rPr lang="en-US" sz="1333" dirty="0" err="1">
                <a:solidFill>
                  <a:srgbClr val="000000"/>
                </a:solidFill>
                <a:latin typeface="Arial"/>
              </a:rPr>
              <a:t>Reci</a:t>
            </a:r>
            <a:r>
              <a:rPr lang="en-US" sz="1333" dirty="0">
                <a:solidFill>
                  <a:srgbClr val="000000"/>
                </a:solidFill>
                <a:latin typeface="Arial"/>
              </a:rPr>
              <a:t> Fan Analysis</a:t>
            </a:r>
          </a:p>
          <a:p>
            <a:pPr defTabSz="932886" fontAlgn="base">
              <a:spcBef>
                <a:spcPts val="400"/>
              </a:spcBef>
              <a:spcAft>
                <a:spcPts val="400"/>
              </a:spcAft>
              <a:buClr>
                <a:srgbClr val="000000"/>
              </a:buClr>
              <a:defRPr/>
            </a:pPr>
            <a:endParaRPr lang="en-US" sz="1333" dirty="0">
              <a:solidFill>
                <a:srgbClr val="000000"/>
              </a:solidFill>
              <a:latin typeface="Arial"/>
            </a:endParaRPr>
          </a:p>
          <a:p>
            <a:pPr defTabSz="932886" fontAlgn="base">
              <a:spcBef>
                <a:spcPts val="400"/>
              </a:spcBef>
              <a:spcAft>
                <a:spcPts val="400"/>
              </a:spcAft>
              <a:buClr>
                <a:srgbClr val="000000"/>
              </a:buClr>
              <a:defRPr/>
            </a:pPr>
            <a:endParaRPr lang="en-US" sz="1333" dirty="0">
              <a:solidFill>
                <a:srgbClr val="000000"/>
              </a:solidFill>
              <a:latin typeface="Arial"/>
            </a:endParaRPr>
          </a:p>
        </p:txBody>
      </p:sp>
      <p:cxnSp>
        <p:nvCxnSpPr>
          <p:cNvPr id="347" name="Straight Connector 346">
            <a:extLst>
              <a:ext uri="{FF2B5EF4-FFF2-40B4-BE49-F238E27FC236}">
                <a16:creationId xmlns:a16="http://schemas.microsoft.com/office/drawing/2014/main" id="{01A5C82F-49AB-4705-A122-AFCB2FB2E98B}"/>
              </a:ext>
            </a:extLst>
          </p:cNvPr>
          <p:cNvCxnSpPr>
            <a:cxnSpLocks/>
          </p:cNvCxnSpPr>
          <p:nvPr/>
        </p:nvCxnSpPr>
        <p:spPr>
          <a:xfrm flipV="1">
            <a:off x="4988758" y="4265010"/>
            <a:ext cx="2606291" cy="12604"/>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348" name="Freeform: Shape 6">
            <a:extLst>
              <a:ext uri="{FF2B5EF4-FFF2-40B4-BE49-F238E27FC236}">
                <a16:creationId xmlns:a16="http://schemas.microsoft.com/office/drawing/2014/main" id="{ADE6026B-E7C2-4D61-9484-356E9A662B05}"/>
              </a:ext>
            </a:extLst>
          </p:cNvPr>
          <p:cNvSpPr/>
          <p:nvPr/>
        </p:nvSpPr>
        <p:spPr>
          <a:xfrm rot="16200000">
            <a:off x="5656039" y="3806990"/>
            <a:ext cx="718867" cy="202721"/>
          </a:xfrm>
          <a:custGeom>
            <a:avLst/>
            <a:gdLst>
              <a:gd name="connsiteX0" fmla="*/ 0 w 1619250"/>
              <a:gd name="connsiteY0" fmla="*/ 0 h 314325"/>
              <a:gd name="connsiteX1" fmla="*/ 0 w 1619250"/>
              <a:gd name="connsiteY1" fmla="*/ 314325 h 314325"/>
              <a:gd name="connsiteX2" fmla="*/ 1619250 w 1619250"/>
              <a:gd name="connsiteY2" fmla="*/ 314325 h 314325"/>
            </a:gdLst>
            <a:ahLst/>
            <a:cxnLst>
              <a:cxn ang="0">
                <a:pos x="connsiteX0" y="connsiteY0"/>
              </a:cxn>
              <a:cxn ang="0">
                <a:pos x="connsiteX1" y="connsiteY1"/>
              </a:cxn>
              <a:cxn ang="0">
                <a:pos x="connsiteX2" y="connsiteY2"/>
              </a:cxn>
            </a:cxnLst>
            <a:rect l="l" t="t" r="r" b="b"/>
            <a:pathLst>
              <a:path w="1619250" h="314325">
                <a:moveTo>
                  <a:pt x="0" y="0"/>
                </a:moveTo>
                <a:lnTo>
                  <a:pt x="0" y="314325"/>
                </a:lnTo>
                <a:lnTo>
                  <a:pt x="1619250" y="314325"/>
                </a:lnTo>
              </a:path>
            </a:pathLst>
          </a:custGeom>
          <a:noFill/>
          <a:ln w="9525">
            <a:solidFill>
              <a:schemeClr val="accent6"/>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886" fontAlgn="base">
              <a:spcBef>
                <a:spcPct val="0"/>
              </a:spcBef>
              <a:spcAft>
                <a:spcPct val="0"/>
              </a:spcAft>
              <a:defRPr/>
            </a:pPr>
            <a:endParaRPr lang="en-US" sz="1600">
              <a:solidFill>
                <a:srgbClr val="FFFFFF"/>
              </a:solidFill>
              <a:latin typeface="Arial"/>
            </a:endParaRPr>
          </a:p>
        </p:txBody>
      </p:sp>
    </p:spTree>
    <p:extLst>
      <p:ext uri="{BB962C8B-B14F-4D97-AF65-F5344CB8AC3E}">
        <p14:creationId xmlns:p14="http://schemas.microsoft.com/office/powerpoint/2010/main" val="37548133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Case study 1</a:t>
            </a:r>
          </a:p>
        </p:txBody>
      </p:sp>
    </p:spTree>
    <p:extLst>
      <p:ext uri="{BB962C8B-B14F-4D97-AF65-F5344CB8AC3E}">
        <p14:creationId xmlns:p14="http://schemas.microsoft.com/office/powerpoint/2010/main" val="3806923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090862" y="1507068"/>
            <a:ext cx="4738438" cy="4669896"/>
          </a:xfrm>
        </p:spPr>
        <p:txBody>
          <a:bodyPr anchor="t">
            <a:noAutofit/>
          </a:bodyPr>
          <a:lstStyle/>
          <a:p>
            <a:pPr marL="285750" indent="-285750">
              <a:buSzPct val="100000"/>
              <a:buFont typeface="Wingdings" panose="05000000000000000000" pitchFamily="2" charset="2"/>
              <a:buChar char="q"/>
            </a:pPr>
            <a:r>
              <a:rPr lang="en-US" sz="1400" dirty="0"/>
              <a:t>Historical melt time predictions were </a:t>
            </a:r>
            <a:r>
              <a:rPr lang="en-US" sz="1400" b="1" dirty="0">
                <a:solidFill>
                  <a:schemeClr val="accent2"/>
                </a:solidFill>
              </a:rPr>
              <a:t>inaccurate</a:t>
            </a:r>
            <a:r>
              <a:rPr lang="en-US" sz="1400" dirty="0"/>
              <a:t>. This often resulted in </a:t>
            </a:r>
            <a:r>
              <a:rPr lang="en-US" sz="1400" b="1" dirty="0">
                <a:solidFill>
                  <a:schemeClr val="accent2"/>
                </a:solidFill>
              </a:rPr>
              <a:t>“overcooking” </a:t>
            </a:r>
            <a:r>
              <a:rPr lang="en-US" sz="1400" dirty="0"/>
              <a:t>of the molten.</a:t>
            </a:r>
          </a:p>
          <a:p>
            <a:pPr marL="573088" lvl="1" indent="-171450">
              <a:buSzPct val="50000"/>
              <a:buFont typeface="Wingdings" panose="05000000000000000000" pitchFamily="2" charset="2"/>
              <a:buChar char="Ø"/>
            </a:pPr>
            <a:r>
              <a:rPr lang="en-US" sz="1400" dirty="0"/>
              <a:t>This not only increased the </a:t>
            </a:r>
            <a:r>
              <a:rPr lang="en-US" sz="1400" b="1" dirty="0">
                <a:solidFill>
                  <a:schemeClr val="accent2"/>
                </a:solidFill>
              </a:rPr>
              <a:t>process time</a:t>
            </a:r>
            <a:r>
              <a:rPr lang="en-US" sz="1400" dirty="0"/>
              <a:t>, but, also the </a:t>
            </a:r>
            <a:r>
              <a:rPr lang="en-US" sz="1400" b="1" dirty="0">
                <a:solidFill>
                  <a:schemeClr val="accent2"/>
                </a:solidFill>
              </a:rPr>
              <a:t>wait time</a:t>
            </a:r>
            <a:r>
              <a:rPr lang="en-US" sz="1400" dirty="0"/>
              <a:t> for needed to bring the molten down to the temperature needed for the next process</a:t>
            </a:r>
          </a:p>
          <a:p>
            <a:pPr marL="285750" indent="-285750">
              <a:buSzPct val="100000"/>
              <a:buFont typeface="Wingdings" panose="05000000000000000000" pitchFamily="2" charset="2"/>
              <a:buChar char="q"/>
            </a:pPr>
            <a:r>
              <a:rPr lang="en-US" sz="1400" dirty="0"/>
              <a:t>Because operators didn’t trust the melt time shown on the screens, they often opened the door of the furnace to sample the molten</a:t>
            </a:r>
          </a:p>
          <a:p>
            <a:pPr marL="573088" lvl="1" indent="-171450">
              <a:buSzPct val="50000"/>
              <a:buFont typeface="Wingdings" panose="05000000000000000000" pitchFamily="2" charset="2"/>
              <a:buChar char="Ø"/>
            </a:pPr>
            <a:r>
              <a:rPr lang="en-US" sz="1400" dirty="0"/>
              <a:t>This action led to </a:t>
            </a:r>
            <a:r>
              <a:rPr lang="en-US" sz="1400" b="1" dirty="0">
                <a:solidFill>
                  <a:schemeClr val="accent2"/>
                </a:solidFill>
              </a:rPr>
              <a:t>loss of heat</a:t>
            </a:r>
            <a:r>
              <a:rPr lang="en-US" sz="1400" dirty="0"/>
              <a:t> from the furnace, thereby increasing the </a:t>
            </a:r>
            <a:r>
              <a:rPr lang="en-US" sz="1400" b="1" dirty="0">
                <a:solidFill>
                  <a:schemeClr val="accent2"/>
                </a:solidFill>
              </a:rPr>
              <a:t>fuel requirement</a:t>
            </a:r>
            <a:r>
              <a:rPr lang="en-US" sz="1400" dirty="0"/>
              <a:t> of the furnace</a:t>
            </a:r>
          </a:p>
          <a:p>
            <a:pPr marL="573088" lvl="1" indent="-171450">
              <a:buSzPct val="50000"/>
              <a:buFont typeface="Wingdings" panose="05000000000000000000" pitchFamily="2" charset="2"/>
              <a:buChar char="Ø"/>
            </a:pPr>
            <a:r>
              <a:rPr lang="en-US" sz="1400" dirty="0"/>
              <a:t>Frequent main door opening was also </a:t>
            </a:r>
            <a:r>
              <a:rPr lang="en-US" sz="1400" b="1" dirty="0">
                <a:solidFill>
                  <a:schemeClr val="accent2"/>
                </a:solidFill>
              </a:rPr>
              <a:t>unsafe</a:t>
            </a:r>
          </a:p>
          <a:p>
            <a:pPr marL="573088" lvl="1" indent="-171450">
              <a:buSzPct val="50000"/>
              <a:buFont typeface="Wingdings" panose="05000000000000000000" pitchFamily="2" charset="2"/>
              <a:buChar char="Ø"/>
            </a:pPr>
            <a:r>
              <a:rPr lang="en-US" sz="1400" dirty="0"/>
              <a:t> Also kept the operator </a:t>
            </a:r>
            <a:r>
              <a:rPr lang="en-US" sz="1400" b="1" dirty="0">
                <a:solidFill>
                  <a:schemeClr val="accent2"/>
                </a:solidFill>
              </a:rPr>
              <a:t>occupied</a:t>
            </a:r>
            <a:r>
              <a:rPr lang="en-US" sz="1400" dirty="0"/>
              <a:t> in unnecessary tasks</a:t>
            </a:r>
          </a:p>
          <a:p>
            <a:pPr marL="171450" indent="-171450">
              <a:buFont typeface="Wingdings" panose="05000000000000000000" pitchFamily="2" charset="2"/>
              <a:buChar char="Ø"/>
            </a:pPr>
            <a:endParaRPr lang="en-US" sz="1400" dirty="0"/>
          </a:p>
        </p:txBody>
      </p:sp>
      <p:sp>
        <p:nvSpPr>
          <p:cNvPr id="4" name="Content Placeholder 3"/>
          <p:cNvSpPr>
            <a:spLocks noGrp="1"/>
          </p:cNvSpPr>
          <p:nvPr>
            <p:ph idx="13"/>
          </p:nvPr>
        </p:nvSpPr>
        <p:spPr>
          <a:xfrm>
            <a:off x="6172201" y="1507068"/>
            <a:ext cx="5367242" cy="4669896"/>
          </a:xfrm>
        </p:spPr>
        <p:txBody>
          <a:bodyPr/>
          <a:lstStyle/>
          <a:p>
            <a:endParaRPr lang="en-US" dirty="0"/>
          </a:p>
        </p:txBody>
      </p:sp>
      <p:sp>
        <p:nvSpPr>
          <p:cNvPr id="3" name="Title 2"/>
          <p:cNvSpPr>
            <a:spLocks noGrp="1"/>
          </p:cNvSpPr>
          <p:nvPr>
            <p:ph type="title"/>
          </p:nvPr>
        </p:nvSpPr>
        <p:spPr/>
        <p:txBody>
          <a:bodyPr vert="horz" lIns="91440" tIns="45720" rIns="91440" bIns="45720" rtlCol="0" anchor="ctr" anchorCtr="0">
            <a:normAutofit/>
          </a:bodyPr>
          <a:lstStyle/>
          <a:p>
            <a:r>
              <a:rPr lang="en-US" sz="2400" dirty="0">
                <a:solidFill>
                  <a:schemeClr val="accent2"/>
                </a:solidFill>
              </a:rPr>
              <a:t>Context behind the use case</a:t>
            </a:r>
          </a:p>
        </p:txBody>
      </p:sp>
      <p:pic>
        <p:nvPicPr>
          <p:cNvPr id="4098" name="Picture 2" descr="aluminum recycling Archives - Light Metal Age Magazi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9824" y="1507068"/>
            <a:ext cx="5339618" cy="3417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9860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77930" y="1424354"/>
            <a:ext cx="4937760" cy="5184264"/>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bg1"/>
              </a:solidFill>
            </a:endParaRPr>
          </a:p>
        </p:txBody>
      </p:sp>
      <p:graphicFrame>
        <p:nvGraphicFramePr>
          <p:cNvPr id="66560" name="Object 66559" hidden="1">
            <a:extLst>
              <a:ext uri="{FF2B5EF4-FFF2-40B4-BE49-F238E27FC236}">
                <a16:creationId xmlns:a16="http://schemas.microsoft.com/office/drawing/2014/main" id="{F6682CA2-0513-4F88-A38D-A1115D3B63C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8" imgW="526" imgH="526" progId="TCLayout.ActiveDocument.1">
                  <p:embed/>
                </p:oleObj>
              </mc:Choice>
              <mc:Fallback>
                <p:oleObj name="think-cell Slide" r:id="rId8" imgW="526" imgH="526" progId="TCLayout.ActiveDocument.1">
                  <p:embed/>
                  <p:pic>
                    <p:nvPicPr>
                      <p:cNvPr id="66560" name="Object 66559" hidden="1">
                        <a:extLst>
                          <a:ext uri="{FF2B5EF4-FFF2-40B4-BE49-F238E27FC236}">
                            <a16:creationId xmlns:a16="http://schemas.microsoft.com/office/drawing/2014/main" id="{F6682CA2-0513-4F88-A38D-A1115D3B63C7}"/>
                          </a:ext>
                        </a:extLst>
                      </p:cNvPr>
                      <p:cNvPicPr/>
                      <p:nvPr/>
                    </p:nvPicPr>
                    <p:blipFill>
                      <a:blip r:embed="rId9"/>
                      <a:stretch>
                        <a:fillRect/>
                      </a:stretch>
                    </p:blipFill>
                    <p:spPr>
                      <a:xfrm>
                        <a:off x="1588" y="1588"/>
                        <a:ext cx="1588" cy="1588"/>
                      </a:xfrm>
                      <a:prstGeom prst="rect">
                        <a:avLst/>
                      </a:prstGeom>
                    </p:spPr>
                  </p:pic>
                </p:oleObj>
              </mc:Fallback>
            </mc:AlternateContent>
          </a:graphicData>
        </a:graphic>
      </p:graphicFrame>
      <p:sp>
        <p:nvSpPr>
          <p:cNvPr id="31" name="Rectangle 30" hidden="1">
            <a:extLst>
              <a:ext uri="{FF2B5EF4-FFF2-40B4-BE49-F238E27FC236}">
                <a16:creationId xmlns:a16="http://schemas.microsoft.com/office/drawing/2014/main" id="{4573866B-E846-48A3-8ECD-928FF6C5563B}"/>
              </a:ext>
            </a:extLst>
          </p:cNvPr>
          <p:cNvSpPr/>
          <p:nvPr>
            <p:custDataLst>
              <p:tags r:id="rId2"/>
            </p:custDataLst>
          </p:nvPr>
        </p:nvSpPr>
        <p:spPr>
          <a:xfrm>
            <a:off x="0" y="0"/>
            <a:ext cx="158750" cy="158750"/>
          </a:xfrm>
          <a:prstGeom prst="rect">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endParaRPr lang="en-US" sz="2000" dirty="0">
              <a:solidFill>
                <a:schemeClr val="bg1"/>
              </a:solidFill>
              <a:latin typeface="Arial" panose="020B0604020202020204" pitchFamily="34" charset="0"/>
              <a:ea typeface="+mj-ea"/>
              <a:cs typeface="+mj-cs"/>
              <a:sym typeface="Arial" panose="020B0604020202020204" pitchFamily="34" charset="0"/>
            </a:endParaRPr>
          </a:p>
        </p:txBody>
      </p:sp>
      <p:sp>
        <p:nvSpPr>
          <p:cNvPr id="13" name="Freeform 6">
            <a:extLst>
              <a:ext uri="{FF2B5EF4-FFF2-40B4-BE49-F238E27FC236}">
                <a16:creationId xmlns:a16="http://schemas.microsoft.com/office/drawing/2014/main" id="{7FD6CA4B-EF50-40E0-B242-18CCA5C6801C}"/>
              </a:ext>
            </a:extLst>
          </p:cNvPr>
          <p:cNvSpPr>
            <a:spLocks noEditPoints="1"/>
          </p:cNvSpPr>
          <p:nvPr/>
        </p:nvSpPr>
        <p:spPr bwMode="auto">
          <a:xfrm>
            <a:off x="9774549" y="212922"/>
            <a:ext cx="302317" cy="381000"/>
          </a:xfrm>
          <a:custGeom>
            <a:avLst/>
            <a:gdLst>
              <a:gd name="T0" fmla="*/ 2469 w 2540"/>
              <a:gd name="T1" fmla="*/ 1946 h 3198"/>
              <a:gd name="T2" fmla="*/ 2399 w 2540"/>
              <a:gd name="T3" fmla="*/ 2016 h 3198"/>
              <a:gd name="T4" fmla="*/ 2399 w 2540"/>
              <a:gd name="T5" fmla="*/ 2900 h 3198"/>
              <a:gd name="T6" fmla="*/ 2241 w 2540"/>
              <a:gd name="T7" fmla="*/ 3059 h 3198"/>
              <a:gd name="T8" fmla="*/ 298 w 2540"/>
              <a:gd name="T9" fmla="*/ 3059 h 3198"/>
              <a:gd name="T10" fmla="*/ 139 w 2540"/>
              <a:gd name="T11" fmla="*/ 2900 h 3198"/>
              <a:gd name="T12" fmla="*/ 139 w 2540"/>
              <a:gd name="T13" fmla="*/ 298 h 3198"/>
              <a:gd name="T14" fmla="*/ 298 w 2540"/>
              <a:gd name="T15" fmla="*/ 139 h 3198"/>
              <a:gd name="T16" fmla="*/ 1678 w 2540"/>
              <a:gd name="T17" fmla="*/ 139 h 3198"/>
              <a:gd name="T18" fmla="*/ 1678 w 2540"/>
              <a:gd name="T19" fmla="*/ 587 h 3198"/>
              <a:gd name="T20" fmla="*/ 1953 w 2540"/>
              <a:gd name="T21" fmla="*/ 863 h 3198"/>
              <a:gd name="T22" fmla="*/ 2469 w 2540"/>
              <a:gd name="T23" fmla="*/ 863 h 3198"/>
              <a:gd name="T24" fmla="*/ 2519 w 2540"/>
              <a:gd name="T25" fmla="*/ 841 h 3198"/>
              <a:gd name="T26" fmla="*/ 2539 w 2540"/>
              <a:gd name="T27" fmla="*/ 790 h 3198"/>
              <a:gd name="T28" fmla="*/ 2535 w 2540"/>
              <a:gd name="T29" fmla="*/ 694 h 3198"/>
              <a:gd name="T30" fmla="*/ 2447 w 2540"/>
              <a:gd name="T31" fmla="*/ 483 h 3198"/>
              <a:gd name="T32" fmla="*/ 2040 w 2540"/>
              <a:gd name="T33" fmla="*/ 87 h 3198"/>
              <a:gd name="T34" fmla="*/ 1849 w 2540"/>
              <a:gd name="T35" fmla="*/ 0 h 3198"/>
              <a:gd name="T36" fmla="*/ 1846 w 2540"/>
              <a:gd name="T37" fmla="*/ 0 h 3198"/>
              <a:gd name="T38" fmla="*/ 298 w 2540"/>
              <a:gd name="T39" fmla="*/ 0 h 3198"/>
              <a:gd name="T40" fmla="*/ 0 w 2540"/>
              <a:gd name="T41" fmla="*/ 298 h 3198"/>
              <a:gd name="T42" fmla="*/ 0 w 2540"/>
              <a:gd name="T43" fmla="*/ 2900 h 3198"/>
              <a:gd name="T44" fmla="*/ 298 w 2540"/>
              <a:gd name="T45" fmla="*/ 3198 h 3198"/>
              <a:gd name="T46" fmla="*/ 2241 w 2540"/>
              <a:gd name="T47" fmla="*/ 3198 h 3198"/>
              <a:gd name="T48" fmla="*/ 2539 w 2540"/>
              <a:gd name="T49" fmla="*/ 2900 h 3198"/>
              <a:gd name="T50" fmla="*/ 2539 w 2540"/>
              <a:gd name="T51" fmla="*/ 2016 h 3198"/>
              <a:gd name="T52" fmla="*/ 2469 w 2540"/>
              <a:gd name="T53" fmla="*/ 1946 h 3198"/>
              <a:gd name="T54" fmla="*/ 1817 w 2540"/>
              <a:gd name="T55" fmla="*/ 139 h 3198"/>
              <a:gd name="T56" fmla="*/ 1845 w 2540"/>
              <a:gd name="T57" fmla="*/ 139 h 3198"/>
              <a:gd name="T58" fmla="*/ 1943 w 2540"/>
              <a:gd name="T59" fmla="*/ 187 h 3198"/>
              <a:gd name="T60" fmla="*/ 2350 w 2540"/>
              <a:gd name="T61" fmla="*/ 583 h 3198"/>
              <a:gd name="T62" fmla="*/ 2395 w 2540"/>
              <a:gd name="T63" fmla="*/ 699 h 3198"/>
              <a:gd name="T64" fmla="*/ 2395 w 2540"/>
              <a:gd name="T65" fmla="*/ 699 h 3198"/>
              <a:gd name="T66" fmla="*/ 2396 w 2540"/>
              <a:gd name="T67" fmla="*/ 723 h 3198"/>
              <a:gd name="T68" fmla="*/ 1953 w 2540"/>
              <a:gd name="T69" fmla="*/ 723 h 3198"/>
              <a:gd name="T70" fmla="*/ 1817 w 2540"/>
              <a:gd name="T71" fmla="*/ 587 h 3198"/>
              <a:gd name="T72" fmla="*/ 1817 w 2540"/>
              <a:gd name="T73" fmla="*/ 139 h 3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40" h="3198">
                <a:moveTo>
                  <a:pt x="2469" y="1946"/>
                </a:moveTo>
                <a:cubicBezTo>
                  <a:pt x="2430" y="1946"/>
                  <a:pt x="2399" y="1977"/>
                  <a:pt x="2399" y="2016"/>
                </a:cubicBezTo>
                <a:cubicBezTo>
                  <a:pt x="2399" y="2900"/>
                  <a:pt x="2399" y="2900"/>
                  <a:pt x="2399" y="2900"/>
                </a:cubicBezTo>
                <a:cubicBezTo>
                  <a:pt x="2399" y="2988"/>
                  <a:pt x="2328" y="3059"/>
                  <a:pt x="2241" y="3059"/>
                </a:cubicBezTo>
                <a:cubicBezTo>
                  <a:pt x="298" y="3059"/>
                  <a:pt x="298" y="3059"/>
                  <a:pt x="298" y="3059"/>
                </a:cubicBezTo>
                <a:cubicBezTo>
                  <a:pt x="210" y="3059"/>
                  <a:pt x="139" y="2988"/>
                  <a:pt x="139" y="2900"/>
                </a:cubicBezTo>
                <a:cubicBezTo>
                  <a:pt x="139" y="298"/>
                  <a:pt x="139" y="298"/>
                  <a:pt x="139" y="298"/>
                </a:cubicBezTo>
                <a:cubicBezTo>
                  <a:pt x="139" y="210"/>
                  <a:pt x="210" y="139"/>
                  <a:pt x="298" y="139"/>
                </a:cubicBezTo>
                <a:cubicBezTo>
                  <a:pt x="1678" y="139"/>
                  <a:pt x="1678" y="139"/>
                  <a:pt x="1678" y="139"/>
                </a:cubicBezTo>
                <a:cubicBezTo>
                  <a:pt x="1678" y="587"/>
                  <a:pt x="1678" y="587"/>
                  <a:pt x="1678" y="587"/>
                </a:cubicBezTo>
                <a:cubicBezTo>
                  <a:pt x="1678" y="739"/>
                  <a:pt x="1801" y="863"/>
                  <a:pt x="1953" y="863"/>
                </a:cubicBezTo>
                <a:cubicBezTo>
                  <a:pt x="2469" y="863"/>
                  <a:pt x="2469" y="863"/>
                  <a:pt x="2469" y="863"/>
                </a:cubicBezTo>
                <a:cubicBezTo>
                  <a:pt x="2488" y="863"/>
                  <a:pt x="2506" y="855"/>
                  <a:pt x="2519" y="841"/>
                </a:cubicBezTo>
                <a:cubicBezTo>
                  <a:pt x="2533" y="828"/>
                  <a:pt x="2540" y="809"/>
                  <a:pt x="2539" y="790"/>
                </a:cubicBezTo>
                <a:cubicBezTo>
                  <a:pt x="2535" y="694"/>
                  <a:pt x="2535" y="694"/>
                  <a:pt x="2535" y="694"/>
                </a:cubicBezTo>
                <a:cubicBezTo>
                  <a:pt x="2532" y="613"/>
                  <a:pt x="2499" y="532"/>
                  <a:pt x="2447" y="483"/>
                </a:cubicBezTo>
                <a:cubicBezTo>
                  <a:pt x="2040" y="87"/>
                  <a:pt x="2040" y="87"/>
                  <a:pt x="2040" y="87"/>
                </a:cubicBezTo>
                <a:cubicBezTo>
                  <a:pt x="1986" y="33"/>
                  <a:pt x="1918" y="3"/>
                  <a:pt x="1849" y="0"/>
                </a:cubicBezTo>
                <a:cubicBezTo>
                  <a:pt x="1848" y="0"/>
                  <a:pt x="1847" y="0"/>
                  <a:pt x="1846" y="0"/>
                </a:cubicBezTo>
                <a:cubicBezTo>
                  <a:pt x="298" y="0"/>
                  <a:pt x="298" y="0"/>
                  <a:pt x="298" y="0"/>
                </a:cubicBezTo>
                <a:cubicBezTo>
                  <a:pt x="133" y="0"/>
                  <a:pt x="0" y="133"/>
                  <a:pt x="0" y="298"/>
                </a:cubicBezTo>
                <a:cubicBezTo>
                  <a:pt x="0" y="2900"/>
                  <a:pt x="0" y="2900"/>
                  <a:pt x="0" y="2900"/>
                </a:cubicBezTo>
                <a:cubicBezTo>
                  <a:pt x="0" y="3065"/>
                  <a:pt x="133" y="3198"/>
                  <a:pt x="298" y="3198"/>
                </a:cubicBezTo>
                <a:cubicBezTo>
                  <a:pt x="2241" y="3198"/>
                  <a:pt x="2241" y="3198"/>
                  <a:pt x="2241" y="3198"/>
                </a:cubicBezTo>
                <a:cubicBezTo>
                  <a:pt x="2405" y="3198"/>
                  <a:pt x="2539" y="3065"/>
                  <a:pt x="2539" y="2900"/>
                </a:cubicBezTo>
                <a:cubicBezTo>
                  <a:pt x="2539" y="2016"/>
                  <a:pt x="2539" y="2016"/>
                  <a:pt x="2539" y="2016"/>
                </a:cubicBezTo>
                <a:cubicBezTo>
                  <a:pt x="2539" y="1977"/>
                  <a:pt x="2508" y="1946"/>
                  <a:pt x="2469" y="1946"/>
                </a:cubicBezTo>
                <a:close/>
                <a:moveTo>
                  <a:pt x="1817" y="139"/>
                </a:moveTo>
                <a:cubicBezTo>
                  <a:pt x="1845" y="139"/>
                  <a:pt x="1845" y="139"/>
                  <a:pt x="1845" y="139"/>
                </a:cubicBezTo>
                <a:cubicBezTo>
                  <a:pt x="1890" y="142"/>
                  <a:pt x="1926" y="170"/>
                  <a:pt x="1943" y="187"/>
                </a:cubicBezTo>
                <a:cubicBezTo>
                  <a:pt x="2350" y="583"/>
                  <a:pt x="2350" y="583"/>
                  <a:pt x="2350" y="583"/>
                </a:cubicBezTo>
                <a:cubicBezTo>
                  <a:pt x="2375" y="607"/>
                  <a:pt x="2394" y="656"/>
                  <a:pt x="2395" y="699"/>
                </a:cubicBezTo>
                <a:cubicBezTo>
                  <a:pt x="2395" y="699"/>
                  <a:pt x="2395" y="699"/>
                  <a:pt x="2395" y="699"/>
                </a:cubicBezTo>
                <a:cubicBezTo>
                  <a:pt x="2396" y="723"/>
                  <a:pt x="2396" y="723"/>
                  <a:pt x="2396" y="723"/>
                </a:cubicBezTo>
                <a:cubicBezTo>
                  <a:pt x="1953" y="723"/>
                  <a:pt x="1953" y="723"/>
                  <a:pt x="1953" y="723"/>
                </a:cubicBezTo>
                <a:cubicBezTo>
                  <a:pt x="1878" y="723"/>
                  <a:pt x="1817" y="662"/>
                  <a:pt x="1817" y="587"/>
                </a:cubicBezTo>
                <a:lnTo>
                  <a:pt x="1817" y="139"/>
                </a:lnTo>
                <a:close/>
              </a:path>
            </a:pathLst>
          </a:custGeom>
          <a:solidFill>
            <a:schemeClr val="bg1"/>
          </a:solidFill>
          <a:ln>
            <a:noFill/>
          </a:ln>
          <a:extLst>
            <a:ext uri="{91240B29-F687-4F45-9708-019B960494DF}">
              <a14:hiddenLine xmlns:a14="http://schemas.microsoft.com/office/drawing/2010/main" w="0" cap="flat" cmpd="sng" algn="ctr">
                <a:solidFill>
                  <a:srgbClr val="FFFFFF">
                    <a:alpha val="0"/>
                  </a:srgbClr>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a:extLst>
              <a:ext uri="{FF2B5EF4-FFF2-40B4-BE49-F238E27FC236}">
                <a16:creationId xmlns:a16="http://schemas.microsoft.com/office/drawing/2014/main" id="{5BDCA0EF-BD6A-45F7-8646-E6E769F5D5D0}"/>
              </a:ext>
            </a:extLst>
          </p:cNvPr>
          <p:cNvSpPr>
            <a:spLocks noEditPoints="1"/>
          </p:cNvSpPr>
          <p:nvPr/>
        </p:nvSpPr>
        <p:spPr bwMode="auto">
          <a:xfrm>
            <a:off x="9833683" y="330604"/>
            <a:ext cx="272799" cy="219530"/>
          </a:xfrm>
          <a:custGeom>
            <a:avLst/>
            <a:gdLst>
              <a:gd name="T0" fmla="*/ 2194 w 2292"/>
              <a:gd name="T1" fmla="*/ 208 h 1842"/>
              <a:gd name="T2" fmla="*/ 2083 w 2292"/>
              <a:gd name="T3" fmla="*/ 97 h 1842"/>
              <a:gd name="T4" fmla="*/ 1729 w 2292"/>
              <a:gd name="T5" fmla="*/ 97 h 1842"/>
              <a:gd name="T6" fmla="*/ 1204 w 2292"/>
              <a:gd name="T7" fmla="*/ 623 h 1842"/>
              <a:gd name="T8" fmla="*/ 1160 w 2292"/>
              <a:gd name="T9" fmla="*/ 607 h 1842"/>
              <a:gd name="T10" fmla="*/ 70 w 2292"/>
              <a:gd name="T11" fmla="*/ 607 h 1842"/>
              <a:gd name="T12" fmla="*/ 0 w 2292"/>
              <a:gd name="T13" fmla="*/ 677 h 1842"/>
              <a:gd name="T14" fmla="*/ 70 w 2292"/>
              <a:gd name="T15" fmla="*/ 747 h 1842"/>
              <a:gd name="T16" fmla="*/ 1079 w 2292"/>
              <a:gd name="T17" fmla="*/ 747 h 1842"/>
              <a:gd name="T18" fmla="*/ 836 w 2292"/>
              <a:gd name="T19" fmla="*/ 990 h 1842"/>
              <a:gd name="T20" fmla="*/ 834 w 2292"/>
              <a:gd name="T21" fmla="*/ 990 h 1842"/>
              <a:gd name="T22" fmla="*/ 70 w 2292"/>
              <a:gd name="T23" fmla="*/ 990 h 1842"/>
              <a:gd name="T24" fmla="*/ 0 w 2292"/>
              <a:gd name="T25" fmla="*/ 1059 h 1842"/>
              <a:gd name="T26" fmla="*/ 70 w 2292"/>
              <a:gd name="T27" fmla="*/ 1129 h 1842"/>
              <a:gd name="T28" fmla="*/ 697 w 2292"/>
              <a:gd name="T29" fmla="*/ 1129 h 1842"/>
              <a:gd name="T30" fmla="*/ 470 w 2292"/>
              <a:gd name="T31" fmla="*/ 1356 h 1842"/>
              <a:gd name="T32" fmla="*/ 449 w 2292"/>
              <a:gd name="T33" fmla="*/ 1406 h 1842"/>
              <a:gd name="T34" fmla="*/ 449 w 2292"/>
              <a:gd name="T35" fmla="*/ 1772 h 1842"/>
              <a:gd name="T36" fmla="*/ 519 w 2292"/>
              <a:gd name="T37" fmla="*/ 1842 h 1842"/>
              <a:gd name="T38" fmla="*/ 886 w 2292"/>
              <a:gd name="T39" fmla="*/ 1842 h 1842"/>
              <a:gd name="T40" fmla="*/ 935 w 2292"/>
              <a:gd name="T41" fmla="*/ 1821 h 1842"/>
              <a:gd name="T42" fmla="*/ 2194 w 2292"/>
              <a:gd name="T43" fmla="*/ 562 h 1842"/>
              <a:gd name="T44" fmla="*/ 2194 w 2292"/>
              <a:gd name="T45" fmla="*/ 208 h 1842"/>
              <a:gd name="T46" fmla="*/ 857 w 2292"/>
              <a:gd name="T47" fmla="*/ 1702 h 1842"/>
              <a:gd name="T48" fmla="*/ 589 w 2292"/>
              <a:gd name="T49" fmla="*/ 1702 h 1842"/>
              <a:gd name="T50" fmla="*/ 589 w 2292"/>
              <a:gd name="T51" fmla="*/ 1435 h 1842"/>
              <a:gd name="T52" fmla="*/ 1678 w 2292"/>
              <a:gd name="T53" fmla="*/ 346 h 1842"/>
              <a:gd name="T54" fmla="*/ 1945 w 2292"/>
              <a:gd name="T55" fmla="*/ 614 h 1842"/>
              <a:gd name="T56" fmla="*/ 857 w 2292"/>
              <a:gd name="T57" fmla="*/ 1702 h 1842"/>
              <a:gd name="T58" fmla="*/ 2095 w 2292"/>
              <a:gd name="T59" fmla="*/ 464 h 1842"/>
              <a:gd name="T60" fmla="*/ 2044 w 2292"/>
              <a:gd name="T61" fmla="*/ 515 h 1842"/>
              <a:gd name="T62" fmla="*/ 1776 w 2292"/>
              <a:gd name="T63" fmla="*/ 247 h 1842"/>
              <a:gd name="T64" fmla="*/ 1828 w 2292"/>
              <a:gd name="T65" fmla="*/ 196 h 1842"/>
              <a:gd name="T66" fmla="*/ 1984 w 2292"/>
              <a:gd name="T67" fmla="*/ 196 h 1842"/>
              <a:gd name="T68" fmla="*/ 2095 w 2292"/>
              <a:gd name="T69" fmla="*/ 307 h 1842"/>
              <a:gd name="T70" fmla="*/ 2095 w 2292"/>
              <a:gd name="T71" fmla="*/ 464 h 1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92" h="1842">
                <a:moveTo>
                  <a:pt x="2194" y="208"/>
                </a:moveTo>
                <a:cubicBezTo>
                  <a:pt x="2083" y="97"/>
                  <a:pt x="2083" y="97"/>
                  <a:pt x="2083" y="97"/>
                </a:cubicBezTo>
                <a:cubicBezTo>
                  <a:pt x="1985" y="0"/>
                  <a:pt x="1827" y="0"/>
                  <a:pt x="1729" y="97"/>
                </a:cubicBezTo>
                <a:cubicBezTo>
                  <a:pt x="1204" y="623"/>
                  <a:pt x="1204" y="623"/>
                  <a:pt x="1204" y="623"/>
                </a:cubicBezTo>
                <a:cubicBezTo>
                  <a:pt x="1192" y="613"/>
                  <a:pt x="1177" y="607"/>
                  <a:pt x="1160" y="607"/>
                </a:cubicBezTo>
                <a:cubicBezTo>
                  <a:pt x="70" y="607"/>
                  <a:pt x="70" y="607"/>
                  <a:pt x="70" y="607"/>
                </a:cubicBezTo>
                <a:cubicBezTo>
                  <a:pt x="31" y="607"/>
                  <a:pt x="0" y="639"/>
                  <a:pt x="0" y="677"/>
                </a:cubicBezTo>
                <a:cubicBezTo>
                  <a:pt x="0" y="716"/>
                  <a:pt x="31" y="747"/>
                  <a:pt x="70" y="747"/>
                </a:cubicBezTo>
                <a:cubicBezTo>
                  <a:pt x="1079" y="747"/>
                  <a:pt x="1079" y="747"/>
                  <a:pt x="1079" y="747"/>
                </a:cubicBezTo>
                <a:cubicBezTo>
                  <a:pt x="836" y="990"/>
                  <a:pt x="836" y="990"/>
                  <a:pt x="836" y="990"/>
                </a:cubicBezTo>
                <a:cubicBezTo>
                  <a:pt x="836" y="990"/>
                  <a:pt x="835" y="990"/>
                  <a:pt x="834" y="990"/>
                </a:cubicBezTo>
                <a:cubicBezTo>
                  <a:pt x="70" y="990"/>
                  <a:pt x="70" y="990"/>
                  <a:pt x="70" y="990"/>
                </a:cubicBezTo>
                <a:cubicBezTo>
                  <a:pt x="31" y="990"/>
                  <a:pt x="0" y="1021"/>
                  <a:pt x="0" y="1059"/>
                </a:cubicBezTo>
                <a:cubicBezTo>
                  <a:pt x="0" y="1098"/>
                  <a:pt x="31" y="1129"/>
                  <a:pt x="70" y="1129"/>
                </a:cubicBezTo>
                <a:cubicBezTo>
                  <a:pt x="697" y="1129"/>
                  <a:pt x="697" y="1129"/>
                  <a:pt x="697" y="1129"/>
                </a:cubicBezTo>
                <a:cubicBezTo>
                  <a:pt x="470" y="1356"/>
                  <a:pt x="470" y="1356"/>
                  <a:pt x="470" y="1356"/>
                </a:cubicBezTo>
                <a:cubicBezTo>
                  <a:pt x="457" y="1369"/>
                  <a:pt x="449" y="1387"/>
                  <a:pt x="449" y="1406"/>
                </a:cubicBezTo>
                <a:cubicBezTo>
                  <a:pt x="449" y="1772"/>
                  <a:pt x="449" y="1772"/>
                  <a:pt x="449" y="1772"/>
                </a:cubicBezTo>
                <a:cubicBezTo>
                  <a:pt x="449" y="1811"/>
                  <a:pt x="481" y="1842"/>
                  <a:pt x="519" y="1842"/>
                </a:cubicBezTo>
                <a:cubicBezTo>
                  <a:pt x="886" y="1842"/>
                  <a:pt x="886" y="1842"/>
                  <a:pt x="886" y="1842"/>
                </a:cubicBezTo>
                <a:cubicBezTo>
                  <a:pt x="904" y="1842"/>
                  <a:pt x="922" y="1835"/>
                  <a:pt x="935" y="1821"/>
                </a:cubicBezTo>
                <a:cubicBezTo>
                  <a:pt x="2194" y="562"/>
                  <a:pt x="2194" y="562"/>
                  <a:pt x="2194" y="562"/>
                </a:cubicBezTo>
                <a:cubicBezTo>
                  <a:pt x="2292" y="465"/>
                  <a:pt x="2292" y="306"/>
                  <a:pt x="2194" y="208"/>
                </a:cubicBezTo>
                <a:close/>
                <a:moveTo>
                  <a:pt x="857" y="1702"/>
                </a:moveTo>
                <a:cubicBezTo>
                  <a:pt x="589" y="1702"/>
                  <a:pt x="589" y="1702"/>
                  <a:pt x="589" y="1702"/>
                </a:cubicBezTo>
                <a:cubicBezTo>
                  <a:pt x="589" y="1435"/>
                  <a:pt x="589" y="1435"/>
                  <a:pt x="589" y="1435"/>
                </a:cubicBezTo>
                <a:cubicBezTo>
                  <a:pt x="1678" y="346"/>
                  <a:pt x="1678" y="346"/>
                  <a:pt x="1678" y="346"/>
                </a:cubicBezTo>
                <a:cubicBezTo>
                  <a:pt x="1945" y="614"/>
                  <a:pt x="1945" y="614"/>
                  <a:pt x="1945" y="614"/>
                </a:cubicBezTo>
                <a:lnTo>
                  <a:pt x="857" y="1702"/>
                </a:lnTo>
                <a:close/>
                <a:moveTo>
                  <a:pt x="2095" y="464"/>
                </a:moveTo>
                <a:cubicBezTo>
                  <a:pt x="2044" y="515"/>
                  <a:pt x="2044" y="515"/>
                  <a:pt x="2044" y="515"/>
                </a:cubicBezTo>
                <a:cubicBezTo>
                  <a:pt x="1776" y="247"/>
                  <a:pt x="1776" y="247"/>
                  <a:pt x="1776" y="247"/>
                </a:cubicBezTo>
                <a:cubicBezTo>
                  <a:pt x="1828" y="196"/>
                  <a:pt x="1828" y="196"/>
                  <a:pt x="1828" y="196"/>
                </a:cubicBezTo>
                <a:cubicBezTo>
                  <a:pt x="1871" y="153"/>
                  <a:pt x="1941" y="153"/>
                  <a:pt x="1984" y="196"/>
                </a:cubicBezTo>
                <a:cubicBezTo>
                  <a:pt x="2095" y="307"/>
                  <a:pt x="2095" y="307"/>
                  <a:pt x="2095" y="307"/>
                </a:cubicBezTo>
                <a:cubicBezTo>
                  <a:pt x="2138" y="350"/>
                  <a:pt x="2138" y="420"/>
                  <a:pt x="2095" y="464"/>
                </a:cubicBezTo>
                <a:close/>
              </a:path>
            </a:pathLst>
          </a:custGeom>
          <a:solidFill>
            <a:schemeClr val="bg1"/>
          </a:solidFill>
          <a:ln>
            <a:noFill/>
          </a:ln>
          <a:extLst>
            <a:ext uri="{91240B29-F687-4F45-9708-019B960494DF}">
              <a14:hiddenLine xmlns:a14="http://schemas.microsoft.com/office/drawing/2010/main" w="0" cap="flat" cmpd="sng" algn="ctr">
                <a:solidFill>
                  <a:srgbClr val="FFFFFF">
                    <a:alpha val="0"/>
                  </a:srgbClr>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a:extLst>
              <a:ext uri="{FF2B5EF4-FFF2-40B4-BE49-F238E27FC236}">
                <a16:creationId xmlns:a16="http://schemas.microsoft.com/office/drawing/2014/main" id="{A57CBDB3-FCA4-4EC8-AD83-4A01A958B764}"/>
              </a:ext>
            </a:extLst>
          </p:cNvPr>
          <p:cNvSpPr>
            <a:spLocks/>
          </p:cNvSpPr>
          <p:nvPr/>
        </p:nvSpPr>
        <p:spPr bwMode="auto">
          <a:xfrm>
            <a:off x="9833683" y="357483"/>
            <a:ext cx="156876" cy="16616"/>
          </a:xfrm>
          <a:custGeom>
            <a:avLst/>
            <a:gdLst>
              <a:gd name="T0" fmla="*/ 70 w 1318"/>
              <a:gd name="T1" fmla="*/ 0 h 140"/>
              <a:gd name="T2" fmla="*/ 0 w 1318"/>
              <a:gd name="T3" fmla="*/ 70 h 140"/>
              <a:gd name="T4" fmla="*/ 70 w 1318"/>
              <a:gd name="T5" fmla="*/ 140 h 140"/>
              <a:gd name="T6" fmla="*/ 1248 w 1318"/>
              <a:gd name="T7" fmla="*/ 140 h 140"/>
              <a:gd name="T8" fmla="*/ 1318 w 1318"/>
              <a:gd name="T9" fmla="*/ 70 h 140"/>
              <a:gd name="T10" fmla="*/ 1248 w 1318"/>
              <a:gd name="T11" fmla="*/ 0 h 140"/>
              <a:gd name="T12" fmla="*/ 70 w 1318"/>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1318" h="140">
                <a:moveTo>
                  <a:pt x="70" y="0"/>
                </a:moveTo>
                <a:cubicBezTo>
                  <a:pt x="31" y="0"/>
                  <a:pt x="0" y="32"/>
                  <a:pt x="0" y="70"/>
                </a:cubicBezTo>
                <a:cubicBezTo>
                  <a:pt x="0" y="109"/>
                  <a:pt x="31" y="140"/>
                  <a:pt x="70" y="140"/>
                </a:cubicBezTo>
                <a:cubicBezTo>
                  <a:pt x="1248" y="140"/>
                  <a:pt x="1248" y="140"/>
                  <a:pt x="1248" y="140"/>
                </a:cubicBezTo>
                <a:cubicBezTo>
                  <a:pt x="1287" y="140"/>
                  <a:pt x="1318" y="109"/>
                  <a:pt x="1318" y="70"/>
                </a:cubicBezTo>
                <a:cubicBezTo>
                  <a:pt x="1318" y="32"/>
                  <a:pt x="1287" y="0"/>
                  <a:pt x="1248" y="0"/>
                </a:cubicBezTo>
                <a:lnTo>
                  <a:pt x="70" y="0"/>
                </a:lnTo>
                <a:close/>
              </a:path>
            </a:pathLst>
          </a:custGeom>
          <a:solidFill>
            <a:schemeClr val="bg1"/>
          </a:solidFill>
          <a:ln>
            <a:noFill/>
          </a:ln>
          <a:extLst>
            <a:ext uri="{91240B29-F687-4F45-9708-019B960494DF}">
              <a14:hiddenLine xmlns:a14="http://schemas.microsoft.com/office/drawing/2010/main" w="0" cap="flat" cmpd="sng" algn="ctr">
                <a:solidFill>
                  <a:srgbClr val="FFFFFF">
                    <a:alpha val="0"/>
                  </a:srgbClr>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5" name="Group 4">
            <a:extLst>
              <a:ext uri="{FF2B5EF4-FFF2-40B4-BE49-F238E27FC236}">
                <a16:creationId xmlns:a16="http://schemas.microsoft.com/office/drawing/2014/main" id="{206898A2-2BBE-4649-BD01-F615BF9785F2}"/>
              </a:ext>
            </a:extLst>
          </p:cNvPr>
          <p:cNvGrpSpPr/>
          <p:nvPr/>
        </p:nvGrpSpPr>
        <p:grpSpPr>
          <a:xfrm>
            <a:off x="585051" y="1374329"/>
            <a:ext cx="4970924" cy="4705546"/>
            <a:chOff x="934857" y="1524857"/>
            <a:chExt cx="6699572" cy="4705546"/>
          </a:xfrm>
        </p:grpSpPr>
        <p:sp>
          <p:nvSpPr>
            <p:cNvPr id="17" name="TextBox 16">
              <a:extLst>
                <a:ext uri="{FF2B5EF4-FFF2-40B4-BE49-F238E27FC236}">
                  <a16:creationId xmlns:a16="http://schemas.microsoft.com/office/drawing/2014/main" id="{1AA7F74C-89FB-4835-AC76-8468DF572702}"/>
                </a:ext>
              </a:extLst>
            </p:cNvPr>
            <p:cNvSpPr txBox="1"/>
            <p:nvPr>
              <p:custDataLst>
                <p:tags r:id="rId4"/>
              </p:custDataLst>
            </p:nvPr>
          </p:nvSpPr>
          <p:spPr>
            <a:xfrm>
              <a:off x="934857" y="1664025"/>
              <a:ext cx="6242801" cy="4566378"/>
            </a:xfrm>
            <a:prstGeom prst="rect">
              <a:avLst/>
            </a:prstGeom>
          </p:spPr>
          <p:txBody>
            <a:bodyPr vert="horz" lIns="91440" tIns="45720" rIns="91440" bIns="45720" rtlCol="0" anchor="t">
              <a:noAutofit/>
            </a:bodyPr>
            <a:lstStyle>
              <a:lvl1pPr marL="285750" indent="-285750">
                <a:lnSpc>
                  <a:spcPct val="150000"/>
                </a:lnSpc>
                <a:spcBef>
                  <a:spcPts val="1000"/>
                </a:spcBef>
                <a:spcAft>
                  <a:spcPts val="1200"/>
                </a:spcAft>
                <a:buSzPct val="100000"/>
                <a:buFont typeface="Wingdings" panose="05000000000000000000" pitchFamily="2" charset="2"/>
                <a:buChar char="q"/>
                <a:defRPr sz="1400"/>
              </a:lvl1pPr>
              <a:lvl2pPr marL="573088" lvl="1" indent="-171450">
                <a:lnSpc>
                  <a:spcPct val="90000"/>
                </a:lnSpc>
                <a:spcBef>
                  <a:spcPts val="600"/>
                </a:spcBef>
                <a:spcAft>
                  <a:spcPts val="1200"/>
                </a:spcAft>
                <a:buSzPct val="50000"/>
                <a:buFont typeface="Wingdings" panose="05000000000000000000" pitchFamily="2" charset="2"/>
                <a:buChar char="Ø"/>
                <a:defRPr sz="1400"/>
              </a:lvl2pPr>
              <a:lvl3pPr marL="1143000" indent="-228600">
                <a:lnSpc>
                  <a:spcPct val="90000"/>
                </a:lnSpc>
                <a:spcBef>
                  <a:spcPts val="500"/>
                </a:spcBef>
                <a:buFont typeface="Segoe UI" panose="020B0502040204020203" pitchFamily="34" charset="0"/>
                <a:buChar char=" "/>
                <a:defRPr sz="2000"/>
              </a:lvl3pPr>
              <a:lvl4pPr marL="1600200" indent="-228600">
                <a:lnSpc>
                  <a:spcPct val="90000"/>
                </a:lnSpc>
                <a:spcBef>
                  <a:spcPts val="500"/>
                </a:spcBef>
                <a:buFont typeface="Segoe UI" panose="020B0502040204020203" pitchFamily="34" charset="0"/>
                <a:buChar char=" "/>
              </a:lvl4pPr>
              <a:lvl5pPr marL="2057400" indent="-228600">
                <a:lnSpc>
                  <a:spcPct val="90000"/>
                </a:lnSpc>
                <a:spcBef>
                  <a:spcPts val="500"/>
                </a:spcBef>
                <a:buFont typeface="Segoe UI" panose="020B0502040204020203" pitchFamily="34" charset="0"/>
                <a:buChar char=" "/>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accent2"/>
                  </a:solidFill>
                </a:rPr>
                <a:t>Use Case Purpose</a:t>
              </a:r>
            </a:p>
            <a:p>
              <a:pPr lvl="1"/>
              <a:r>
                <a:rPr lang="en-US" dirty="0"/>
                <a:t>Increase throughput of the </a:t>
              </a:r>
              <a:r>
                <a:rPr lang="en-US" dirty="0" err="1"/>
                <a:t>remelt</a:t>
              </a:r>
              <a:r>
                <a:rPr lang="en-US" dirty="0"/>
                <a:t> process by increasing the accuracy of time to melt</a:t>
              </a:r>
            </a:p>
            <a:p>
              <a:pPr lvl="1"/>
              <a:r>
                <a:rPr lang="en-US" dirty="0"/>
                <a:t>Avoid heat loss as a result of frequent door opening for validation -&gt; save energy</a:t>
              </a:r>
            </a:p>
            <a:p>
              <a:r>
                <a:rPr lang="en-US" dirty="0">
                  <a:solidFill>
                    <a:schemeClr val="accent2"/>
                  </a:solidFill>
                </a:rPr>
                <a:t>Use Case Scope &amp; constraints</a:t>
              </a:r>
            </a:p>
            <a:p>
              <a:pPr lvl="1"/>
              <a:r>
                <a:rPr lang="en-US" dirty="0"/>
                <a:t>3 Furnaces</a:t>
              </a:r>
            </a:p>
            <a:p>
              <a:pPr lvl="1"/>
              <a:r>
                <a:rPr lang="en-US" dirty="0"/>
                <a:t>Not physically changing the furnace</a:t>
              </a:r>
            </a:p>
            <a:p>
              <a:pPr lvl="1"/>
              <a:r>
                <a:rPr lang="en-US" dirty="0"/>
                <a:t>Avoid CAPEX </a:t>
              </a:r>
            </a:p>
            <a:p>
              <a:pPr lvl="1"/>
              <a:r>
                <a:rPr lang="en-US" dirty="0"/>
                <a:t>Avoid major changes to operating procedures </a:t>
              </a:r>
            </a:p>
            <a:p>
              <a:pPr lvl="1"/>
              <a:endParaRPr lang="en-US" dirty="0"/>
            </a:p>
          </p:txBody>
        </p:sp>
        <p:sp>
          <p:nvSpPr>
            <p:cNvPr id="29" name="TextBox 28">
              <a:extLst>
                <a:ext uri="{FF2B5EF4-FFF2-40B4-BE49-F238E27FC236}">
                  <a16:creationId xmlns:a16="http://schemas.microsoft.com/office/drawing/2014/main" id="{94301B88-C790-4628-AA20-3F51BCFC2860}"/>
                </a:ext>
              </a:extLst>
            </p:cNvPr>
            <p:cNvSpPr txBox="1"/>
            <p:nvPr>
              <p:custDataLst>
                <p:tags r:id="rId5"/>
              </p:custDataLst>
            </p:nvPr>
          </p:nvSpPr>
          <p:spPr>
            <a:xfrm>
              <a:off x="4041750" y="1524857"/>
              <a:ext cx="3592679" cy="307777"/>
            </a:xfrm>
            <a:prstGeom prst="rect">
              <a:avLst/>
            </a:prstGeom>
          </p:spPr>
          <p:txBody>
            <a:bodyPr vert="horz" wrap="square" lIns="0" tIns="0" rIns="0" bIns="0" rtlCol="0" anchor="t" anchorCtr="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pPr marL="342900" indent="-342900">
                <a:spcBef>
                  <a:spcPts val="300"/>
                </a:spcBef>
                <a:spcAft>
                  <a:spcPts val="600"/>
                </a:spcAft>
                <a:buClr>
                  <a:schemeClr val="bg1"/>
                </a:buClr>
                <a:buFont typeface="Arial" panose="020B0604020202020204" pitchFamily="34" charset="0"/>
                <a:buChar char="•"/>
              </a:pPr>
              <a:endParaRPr lang="en-US" sz="2000" dirty="0">
                <a:solidFill>
                  <a:schemeClr val="bg1"/>
                </a:solidFill>
              </a:endParaRPr>
            </a:p>
          </p:txBody>
        </p:sp>
      </p:grpSp>
      <p:sp>
        <p:nvSpPr>
          <p:cNvPr id="18" name="Rectangle 17"/>
          <p:cNvSpPr/>
          <p:nvPr/>
        </p:nvSpPr>
        <p:spPr>
          <a:xfrm>
            <a:off x="6182964" y="1424354"/>
            <a:ext cx="5643276" cy="4993863"/>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a:solidFill>
                <a:schemeClr val="bg1"/>
              </a:solidFill>
            </a:endParaRPr>
          </a:p>
        </p:txBody>
      </p:sp>
      <p:sp>
        <p:nvSpPr>
          <p:cNvPr id="34" name="TextBox 33">
            <a:extLst>
              <a:ext uri="{FF2B5EF4-FFF2-40B4-BE49-F238E27FC236}">
                <a16:creationId xmlns:a16="http://schemas.microsoft.com/office/drawing/2014/main" id="{602FD99F-C532-4D55-B5F2-244C0B929BD2}"/>
              </a:ext>
            </a:extLst>
          </p:cNvPr>
          <p:cNvSpPr txBox="1"/>
          <p:nvPr>
            <p:custDataLst>
              <p:tags r:id="rId3"/>
            </p:custDataLst>
          </p:nvPr>
        </p:nvSpPr>
        <p:spPr>
          <a:xfrm>
            <a:off x="6334993" y="2883890"/>
            <a:ext cx="5364694" cy="1846659"/>
          </a:xfrm>
          <a:prstGeom prst="rect">
            <a:avLst/>
          </a:prstGeom>
        </p:spPr>
        <p:txBody>
          <a:bodyPr vert="horz" wrap="square" lIns="0" tIns="0" rIns="0" bIns="0" rtlCol="0" anchor="t" anchorCtr="0">
            <a:spAutoFit/>
          </a:bodyPr>
          <a:lstStyle>
            <a:lvl1pPr marL="0" lvl="0" indent="0" defTabSz="895350" eaLnBrk="1" latinLnBrk="0" hangingPunct="1">
              <a:buClr>
                <a:schemeClr val="tx2"/>
              </a:buClr>
              <a:buSzPct val="100000"/>
              <a:defRPr lang="en-US" sz="1600" baseline="0" dirty="0">
                <a:latin typeface="+mn-lt"/>
              </a:defRPr>
            </a:lvl1pPr>
            <a:lvl2pPr marL="193675" lvl="1" indent="-192088" defTabSz="895350" eaLnBrk="1" latinLnBrk="0" hangingPunct="1">
              <a:buClr>
                <a:schemeClr val="tx2"/>
              </a:buClr>
              <a:buSzPct val="125000"/>
              <a:buFont typeface="Arial" charset="0"/>
              <a:buChar char="▪"/>
              <a:defRPr lang="en-US" sz="1600" baseline="0" dirty="0">
                <a:latin typeface="+mn-lt"/>
              </a:defRPr>
            </a:lvl2pPr>
            <a:lvl3pPr marL="457200" lvl="2" indent="-261938" defTabSz="895350" eaLnBrk="1" latinLnBrk="0" hangingPunct="1">
              <a:buClr>
                <a:schemeClr val="tx2"/>
              </a:buClr>
              <a:buSzPct val="120000"/>
              <a:buFont typeface="Arial" charset="0"/>
              <a:buChar char="–"/>
              <a:defRPr lang="en-US" sz="1600" baseline="0" dirty="0">
                <a:latin typeface="+mn-lt"/>
              </a:defRPr>
            </a:lvl3pPr>
            <a:lvl4pPr marL="614363" lvl="3" indent="-155575" defTabSz="895350" eaLnBrk="1" latinLnBrk="0" hangingPunct="1">
              <a:buClr>
                <a:schemeClr val="tx2"/>
              </a:buClr>
              <a:buSzPct val="120000"/>
              <a:buFont typeface="Arial" charset="0"/>
              <a:buChar char="▫"/>
              <a:defRPr lang="en-US" sz="1600" baseline="0" dirty="0">
                <a:latin typeface="+mn-lt"/>
              </a:defRPr>
            </a:lvl4pPr>
            <a:lvl5pPr marL="749808" lvl="4" indent="-130175" defTabSz="895350" eaLnBrk="1" latinLnBrk="0" hangingPunct="1">
              <a:buClr>
                <a:schemeClr val="tx2"/>
              </a:buClr>
              <a:buSzPct val="89000"/>
              <a:buFont typeface="Arial" charset="0"/>
              <a:buChar char="-"/>
              <a:defRPr lang="x-none" sz="1600" baseline="0" dirty="0">
                <a:latin typeface="+mn-lt"/>
              </a:defRPr>
            </a:lvl5pPr>
            <a:lvl6pPr marL="749808" indent="-130175" defTabSz="895350" fontAlgn="base">
              <a:spcBef>
                <a:spcPct val="0"/>
              </a:spcBef>
              <a:spcAft>
                <a:spcPct val="0"/>
              </a:spcAft>
              <a:buClr>
                <a:schemeClr val="tx2"/>
              </a:buClr>
              <a:buSzPct val="89000"/>
              <a:buFont typeface="Arial" charset="0"/>
              <a:buChar char="-"/>
              <a:defRPr lang="x-none" sz="1600" baseline="0">
                <a:latin typeface="+mn-lt"/>
              </a:defRPr>
            </a:lvl6pPr>
            <a:lvl7pPr marL="749808" indent="-130175" defTabSz="895350" fontAlgn="base">
              <a:spcBef>
                <a:spcPct val="0"/>
              </a:spcBef>
              <a:spcAft>
                <a:spcPct val="0"/>
              </a:spcAft>
              <a:buClr>
                <a:schemeClr val="tx2"/>
              </a:buClr>
              <a:buSzPct val="89000"/>
              <a:buFont typeface="Arial" charset="0"/>
              <a:buChar char="-"/>
              <a:defRPr lang="x-none" sz="1600" baseline="0">
                <a:latin typeface="+mn-lt"/>
              </a:defRPr>
            </a:lvl7pPr>
            <a:lvl8pPr marL="749808" indent="-130175" defTabSz="895350" fontAlgn="base">
              <a:spcBef>
                <a:spcPct val="0"/>
              </a:spcBef>
              <a:spcAft>
                <a:spcPct val="0"/>
              </a:spcAft>
              <a:buClr>
                <a:schemeClr val="tx2"/>
              </a:buClr>
              <a:buSzPct val="89000"/>
              <a:buFont typeface="Arial" charset="0"/>
              <a:buChar char="-"/>
              <a:defRPr lang="x-none" sz="1600" baseline="0">
                <a:latin typeface="+mn-lt"/>
              </a:defRPr>
            </a:lvl8pPr>
            <a:lvl9pPr marL="749808" indent="-130175" defTabSz="895350" fontAlgn="base">
              <a:spcBef>
                <a:spcPct val="0"/>
              </a:spcBef>
              <a:spcAft>
                <a:spcPct val="0"/>
              </a:spcAft>
              <a:buClr>
                <a:schemeClr val="tx2"/>
              </a:buClr>
              <a:buSzPct val="89000"/>
              <a:buFont typeface="Arial" charset="0"/>
              <a:buChar char="-"/>
              <a:defRPr lang="x-none" sz="1600" baseline="0">
                <a:latin typeface="+mn-lt"/>
              </a:defRPr>
            </a:lvl9pPr>
          </a:lstStyle>
          <a:p>
            <a:pPr marL="1587" lvl="1" indent="0">
              <a:buClrTx/>
              <a:buNone/>
            </a:pPr>
            <a:r>
              <a:rPr lang="en-US" sz="2000" dirty="0">
                <a:solidFill>
                  <a:schemeClr val="accent2"/>
                </a:solidFill>
              </a:rPr>
              <a:t>Solution:</a:t>
            </a:r>
          </a:p>
          <a:p>
            <a:pPr marL="1587" lvl="1" indent="0">
              <a:buClrTx/>
              <a:buNone/>
            </a:pPr>
            <a:endParaRPr lang="en-US" sz="2000" dirty="0">
              <a:solidFill>
                <a:schemeClr val="accent2"/>
              </a:solidFill>
            </a:endParaRPr>
          </a:p>
          <a:p>
            <a:pPr marL="1587" lvl="1" indent="0">
              <a:buClrTx/>
              <a:buNone/>
            </a:pPr>
            <a:r>
              <a:rPr lang="en-US" sz="2000" dirty="0">
                <a:solidFill>
                  <a:schemeClr val="accent2"/>
                </a:solidFill>
              </a:rPr>
              <a:t>To build a model that will leverage data collected and accurately inform when the batch is complete.</a:t>
            </a:r>
          </a:p>
          <a:p>
            <a:pPr marL="1587" lvl="1" indent="0">
              <a:buClrTx/>
              <a:buNone/>
            </a:pPr>
            <a:endParaRPr lang="en-US" sz="2000" dirty="0">
              <a:solidFill>
                <a:schemeClr val="accent2"/>
              </a:solidFill>
            </a:endParaRPr>
          </a:p>
        </p:txBody>
      </p:sp>
      <p:sp>
        <p:nvSpPr>
          <p:cNvPr id="19" name="Title 1"/>
          <p:cNvSpPr>
            <a:spLocks noGrp="1"/>
          </p:cNvSpPr>
          <p:nvPr>
            <p:ph type="title"/>
          </p:nvPr>
        </p:nvSpPr>
        <p:spPr>
          <a:xfrm>
            <a:off x="604434" y="448628"/>
            <a:ext cx="10983132" cy="747763"/>
          </a:xfrm>
        </p:spPr>
        <p:txBody>
          <a:bodyPr vert="horz" lIns="91440" tIns="45720" rIns="91440" bIns="45720" rtlCol="0" anchor="ctr" anchorCtr="0">
            <a:normAutofit/>
          </a:bodyPr>
          <a:lstStyle/>
          <a:p>
            <a:r>
              <a:rPr lang="en-US" sz="2400" dirty="0">
                <a:solidFill>
                  <a:schemeClr val="accent2"/>
                </a:solidFill>
              </a:rPr>
              <a:t>Summary</a:t>
            </a:r>
          </a:p>
        </p:txBody>
      </p:sp>
      <p:sp>
        <p:nvSpPr>
          <p:cNvPr id="3" name="Isosceles Triangle 2"/>
          <p:cNvSpPr/>
          <p:nvPr/>
        </p:nvSpPr>
        <p:spPr>
          <a:xfrm rot="5400000">
            <a:off x="3316022" y="3583383"/>
            <a:ext cx="4750246" cy="447675"/>
          </a:xfrm>
          <a:prstGeom prst="triangle">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073413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1LEVEL" val="10"/>
  <p:tag name="2LEVEL" val="5"/>
  <p:tag name="3LEVEL" val="2.5"/>
  <p:tag name="4LEVEL" val="1.25"/>
  <p:tag name="5LEVEL" val="0.62"/>
</p:tagLst>
</file>

<file path=ppt/tags/tag11.xml><?xml version="1.0" encoding="utf-8"?>
<p:tagLst xmlns:a="http://schemas.openxmlformats.org/drawingml/2006/main" xmlns:r="http://schemas.openxmlformats.org/officeDocument/2006/relationships" xmlns:p="http://schemas.openxmlformats.org/presentationml/2006/main">
  <p:tag name="1LEVEL" val="10"/>
  <p:tag name="2LEVEL" val="5"/>
  <p:tag name="3LEVEL" val="2.5"/>
  <p:tag name="4LEVEL" val="1.25"/>
  <p:tag name="5LEVEL" val="0.62"/>
</p:tagLst>
</file>

<file path=ppt/tags/tag12.xml><?xml version="1.0" encoding="utf-8"?>
<p:tagLst xmlns:a="http://schemas.openxmlformats.org/drawingml/2006/main" xmlns:r="http://schemas.openxmlformats.org/officeDocument/2006/relationships" xmlns:p="http://schemas.openxmlformats.org/presentationml/2006/main">
  <p:tag name="1LEVEL" val="10"/>
  <p:tag name="2LEVEL" val="5"/>
  <p:tag name="3LEVEL" val="2.5"/>
  <p:tag name="4LEVEL" val="1.25"/>
  <p:tag name="5LEVEL" val="0.62"/>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g9bfL6am2hHT4F.rSIZw9w"/>
</p:tagLst>
</file>

<file path=ppt/tags/tag15.xml><?xml version="1.0" encoding="utf-8"?>
<p:tagLst xmlns:a="http://schemas.openxmlformats.org/drawingml/2006/main" xmlns:r="http://schemas.openxmlformats.org/officeDocument/2006/relationships" xmlns:p="http://schemas.openxmlformats.org/presentationml/2006/main">
  <p:tag name="NAME" val="CustomIcon"/>
</p:tagLst>
</file>

<file path=ppt/tags/tag16.xml><?xml version="1.0" encoding="utf-8"?>
<p:tagLst xmlns:a="http://schemas.openxmlformats.org/drawingml/2006/main" xmlns:r="http://schemas.openxmlformats.org/officeDocument/2006/relationships" xmlns:p="http://schemas.openxmlformats.org/presentationml/2006/main">
  <p:tag name="NAME" val="CustomIcon"/>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924J1..M2BkjML_OeKlTHw"/>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7Pd8gEMwYLFtEwXCjNe5u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Es1k0q6PIqZ6HxCqXzIBE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TT49WiqXnYCY8MSrF2h8mA"/>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3nsx_weEhNvkaKmrqoFrAw"/>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GrwUnHy6TdP82Z7Wkk1Je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wXsTP9.0XTiL4B2bSParQw"/>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qKpDcQ9IYUIbHdVmPw3ZZg"/>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EpXHMmFgxMWlmJgDBkosgQ"/>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q42ssrxZ2XEsWkMF82z4zA"/>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uDNe.2.8yQOxndMEAg_dDg"/>
</p:tagLst>
</file>

<file path=ppt/tags/tag28.xml><?xml version="1.0" encoding="utf-8"?>
<p:tagLst xmlns:a="http://schemas.openxmlformats.org/drawingml/2006/main" xmlns:r="http://schemas.openxmlformats.org/officeDocument/2006/relationships" xmlns:p="http://schemas.openxmlformats.org/presentationml/2006/main">
  <p:tag name="NAME" val="Flow"/>
</p:tagLst>
</file>

<file path=ppt/tags/tag29.xml><?xml version="1.0" encoding="utf-8"?>
<p:tagLst xmlns:a="http://schemas.openxmlformats.org/drawingml/2006/main" xmlns:r="http://schemas.openxmlformats.org/officeDocument/2006/relationships" xmlns:p="http://schemas.openxmlformats.org/presentationml/2006/main">
  <p:tag name="NAME" val="SingleBoatShap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NAME" val="SingleBoatText"/>
</p:tagLst>
</file>

<file path=ppt/tags/tag31.xml><?xml version="1.0" encoding="utf-8"?>
<p:tagLst xmlns:a="http://schemas.openxmlformats.org/drawingml/2006/main" xmlns:r="http://schemas.openxmlformats.org/officeDocument/2006/relationships" xmlns:p="http://schemas.openxmlformats.org/presentationml/2006/main">
  <p:tag name="1LEVEL" val="10"/>
  <p:tag name="2LEVEL" val="5"/>
  <p:tag name="3LEVEL" val="2.5"/>
  <p:tag name="4LEVEL" val="1.25"/>
  <p:tag name="5LEVEL" val="0.62"/>
</p:tagLst>
</file>

<file path=ppt/tags/tag32.xml><?xml version="1.0" encoding="utf-8"?>
<p:tagLst xmlns:a="http://schemas.openxmlformats.org/drawingml/2006/main" xmlns:r="http://schemas.openxmlformats.org/officeDocument/2006/relationships" xmlns:p="http://schemas.openxmlformats.org/presentationml/2006/main">
  <p:tag name="1LEVEL" val="10"/>
  <p:tag name="2LEVEL" val="5"/>
  <p:tag name="3LEVEL" val="2.5"/>
  <p:tag name="4LEVEL" val="1.25"/>
  <p:tag name="5LEVEL" val="0.62"/>
</p:tagLst>
</file>

<file path=ppt/tags/tag33.xml><?xml version="1.0" encoding="utf-8"?>
<p:tagLst xmlns:a="http://schemas.openxmlformats.org/drawingml/2006/main" xmlns:r="http://schemas.openxmlformats.org/officeDocument/2006/relationships" xmlns:p="http://schemas.openxmlformats.org/presentationml/2006/main">
  <p:tag name="1LEVEL" val="0.2"/>
  <p:tag name="2LEVEL" val="0.1"/>
  <p:tag name="3LEVEL" val="0.05"/>
  <p:tag name="4LEVEL" val="0.03"/>
  <p:tag name="5LEVEL" val="0.01"/>
</p:tagLst>
</file>

<file path=ppt/tags/tag34.xml><?xml version="1.0" encoding="utf-8"?>
<p:tagLst xmlns:a="http://schemas.openxmlformats.org/drawingml/2006/main" xmlns:r="http://schemas.openxmlformats.org/officeDocument/2006/relationships" xmlns:p="http://schemas.openxmlformats.org/presentationml/2006/main">
  <p:tag name="1LEVEL" val="0.2"/>
  <p:tag name="2LEVEL" val="0.1"/>
  <p:tag name="3LEVEL" val="0.05"/>
  <p:tag name="4LEVEL" val="0.03"/>
  <p:tag name="5LEVEL" val="0.01"/>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d.cp0vMbHgslY5w5Rg2i_A"/>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R6I8ikCbRM6swtQIOQoYdg"/>
</p:tagLst>
</file>

<file path=ppt/tags/tag6.xml><?xml version="1.0" encoding="utf-8"?>
<p:tagLst xmlns:a="http://schemas.openxmlformats.org/drawingml/2006/main" xmlns:r="http://schemas.openxmlformats.org/officeDocument/2006/relationships" xmlns:p="http://schemas.openxmlformats.org/presentationml/2006/main">
  <p:tag name="1LEVEL" val="0"/>
  <p:tag name="2LEVEL" val="0"/>
  <p:tag name="3LEVEL" val="0"/>
  <p:tag name="4LEVEL" val="0"/>
  <p:tag name="5LEVEL" val="0"/>
</p:tagLst>
</file>

<file path=ppt/tags/tag7.xml><?xml version="1.0" encoding="utf-8"?>
<p:tagLst xmlns:a="http://schemas.openxmlformats.org/drawingml/2006/main" xmlns:r="http://schemas.openxmlformats.org/officeDocument/2006/relationships" xmlns:p="http://schemas.openxmlformats.org/presentationml/2006/main">
  <p:tag name="1LEVEL" val="0"/>
  <p:tag name="2LEVEL" val="0"/>
  <p:tag name="3LEVEL" val="0"/>
  <p:tag name="4LEVEL" val="0"/>
  <p:tag name="5LEVEL" val="0"/>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KeOEUtIcQBOudTDiugyLHw"/>
</p:tagLst>
</file>

<file path=ppt/theme/theme1.xml><?xml version="1.0" encoding="utf-8"?>
<a:theme xmlns:a="http://schemas.openxmlformats.org/drawingml/2006/main" name="Get Started with 3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oAutofit/>
      </a:bodyPr>
      <a:lstStyle>
        <a:defPPr marL="0" indent="0" algn="l">
          <a:lnSpc>
            <a:spcPts val="1800"/>
          </a:lnSpc>
          <a:spcAft>
            <a:spcPts val="600"/>
          </a:spcAft>
          <a:buNone/>
          <a:defRPr sz="1200" dirty="0" smtClean="0">
            <a:solidFill>
              <a:prstClr val="black">
                <a:lumMod val="75000"/>
                <a:lumOff val="25000"/>
              </a:prstClr>
            </a:solidFill>
            <a:latin typeface="Segoe UI" panose="020B0502040204020203" pitchFamily="34" charset="0"/>
            <a:cs typeface="Segoe UI" panose="020B0502040204020203" pitchFamily="34" charset="0"/>
          </a:defRPr>
        </a:defPPr>
      </a:lstStyle>
    </a:txDef>
  </a:objectDefaults>
  <a:extraClrSchemeLst/>
  <a:extLst>
    <a:ext uri="{05A4C25C-085E-4340-85A3-A5531E510DB2}">
      <thm15:themeFamily xmlns:thm15="http://schemas.microsoft.com/office/thememl/2012/main" name="TM16411177_Bring Your Presentations_win32_mlw - v3" id="{DE0A717D-0B12-4D44-8613-A03A4CD6D7EE}" vid="{30B64ACD-7D47-478C-8DC1-E97D1D0752DA}"/>
    </a:ext>
  </a:extLst>
</a:theme>
</file>

<file path=ppt/theme/theme2.xml><?xml version="1.0" encoding="utf-8"?>
<a:theme xmlns:a="http://schemas.openxmlformats.org/drawingml/2006/main" name="Novelis White Theme">
  <a:themeElements>
    <a:clrScheme name="Novelis Theme">
      <a:dk1>
        <a:srgbClr val="000000"/>
      </a:dk1>
      <a:lt1>
        <a:srgbClr val="FFFFFF"/>
      </a:lt1>
      <a:dk2>
        <a:srgbClr val="17406D"/>
      </a:dk2>
      <a:lt2>
        <a:srgbClr val="DBEFF9"/>
      </a:lt2>
      <a:accent1>
        <a:srgbClr val="0E2961"/>
      </a:accent1>
      <a:accent2>
        <a:srgbClr val="1D428A"/>
      </a:accent2>
      <a:accent3>
        <a:srgbClr val="00ADFB"/>
      </a:accent3>
      <a:accent4>
        <a:srgbClr val="00532A"/>
      </a:accent4>
      <a:accent5>
        <a:srgbClr val="5FBC23"/>
      </a:accent5>
      <a:accent6>
        <a:srgbClr val="A1DD00"/>
      </a:accent6>
      <a:hlink>
        <a:srgbClr val="DF7E26"/>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2" id="{AAE6C3F0-563A-9F4C-B13D-4892A6E6454B}" vid="{2DDE6561-B938-F241-B281-6FA5D6ED2DE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649d36d-b18d-4f08-9d96-dda1d5d9ff08" xsi:nil="true"/>
    <lcf76f155ced4ddcb4097134ff3c332f xmlns="7649d36d-b18d-4f08-9d96-dda1d5d9ff08">
      <Terms xmlns="http://schemas.microsoft.com/office/infopath/2007/PartnerControls"/>
    </lcf76f155ced4ddcb4097134ff3c332f>
    <TaxCatchAll xmlns="5bbdc9d5-5a7e-4463-a7aa-cbeab812942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4678C4A89BABC4C8284D60851918205" ma:contentTypeVersion="19" ma:contentTypeDescription="Create a new document." ma:contentTypeScope="" ma:versionID="3d1c5349c0c9eb723894a5b6891733d1">
  <xsd:schema xmlns:xsd="http://www.w3.org/2001/XMLSchema" xmlns:xs="http://www.w3.org/2001/XMLSchema" xmlns:p="http://schemas.microsoft.com/office/2006/metadata/properties" xmlns:ns2="7649d36d-b18d-4f08-9d96-dda1d5d9ff08" xmlns:ns3="5bbdc9d5-5a7e-4463-a7aa-cbeab8129422" targetNamespace="http://schemas.microsoft.com/office/2006/metadata/properties" ma:root="true" ma:fieldsID="d2056d7b845301f2984afe74f0941a10" ns2:_="" ns3:_="">
    <xsd:import namespace="7649d36d-b18d-4f08-9d96-dda1d5d9ff08"/>
    <xsd:import namespace="5bbdc9d5-5a7e-4463-a7aa-cbeab8129422"/>
    <xsd:element name="properties">
      <xsd:complexType>
        <xsd:sequence>
          <xsd:element name="documentManagement">
            <xsd:complexType>
              <xsd:all>
                <xsd:element ref="ns2:MediaServiceMetadata" minOccurs="0"/>
                <xsd:element ref="ns2:MediaServiceFastMetadata" minOccurs="0"/>
                <xsd:element ref="ns2:MediaLengthInSeconds" minOccurs="0"/>
                <xsd:element ref="ns2:MediaServiceDateTaken" minOccurs="0"/>
                <xsd:element ref="ns2:MediaServiceAutoTags" minOccurs="0"/>
                <xsd:element ref="ns2:MediaServiceAutoKeyPoints" minOccurs="0"/>
                <xsd:element ref="ns2:MediaServiceKeyPoints" minOccurs="0"/>
                <xsd:element ref="ns3:SharedWithUsers" minOccurs="0"/>
                <xsd:element ref="ns3:SharedWithDetails" minOccurs="0"/>
                <xsd:element ref="ns3:TaxCatchAll" minOccurs="0"/>
                <xsd:element ref="ns2:MediaServiceGenerationTime" minOccurs="0"/>
                <xsd:element ref="ns2:MediaServiceEventHashCode" minOccurs="0"/>
                <xsd:element ref="ns2:lcf76f155ced4ddcb4097134ff3c332f"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49d36d-b18d-4f08-9d96-dda1d5d9ff0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0" nillable="true" ma:displayName="Length (seconds)" ma:internalName="MediaLengthInSeconds" ma:readOnly="true">
      <xsd:simpleType>
        <xsd:restriction base="dms:Unknown"/>
      </xsd:simpleType>
    </xsd:element>
    <xsd:element name="MediaServiceDateTaken" ma:index="11" nillable="true" ma:displayName="MediaServiceDateTaken" ma:hidden="true" ma:internalName="MediaServiceDateTaken" ma:readOnly="true">
      <xsd:simpleType>
        <xsd:restriction base="dms:Text"/>
      </xsd:simpleType>
    </xsd:element>
    <xsd:element name="MediaServiceAutoTags" ma:index="12" nillable="true" ma:displayName="Tags" ma:internalName="MediaServiceAutoTags"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caa2f0b1-8cc8-4c79-84c3-d4b76b88a038" ma:termSetId="09814cd3-568e-fe90-9814-8d621ff8fb84" ma:anchorId="fba54fb3-c3e1-fe81-a776-ca4b69148c4d" ma:open="true" ma:isKeyword="false">
      <xsd:complexType>
        <xsd:sequence>
          <xsd:element ref="pc:Terms" minOccurs="0" maxOccurs="1"/>
        </xsd:sequence>
      </xsd:complexType>
    </xsd:element>
    <xsd:element name="MediaServiceOCR" ma:index="22" nillable="true" ma:displayName="Extracted Text" ma:internalName="MediaServiceOCR" ma:readOnly="true">
      <xsd:simpleType>
        <xsd:restriction base="dms:Note">
          <xsd:maxLength value="255"/>
        </xsd:restriction>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bbdc9d5-5a7e-4463-a7aa-cbeab8129422"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TaxCatchAll" ma:index="17" nillable="true" ma:displayName="Taxonomy Catch All Column" ma:hidden="true" ma:list="{34338f89-6dfe-47fd-9b5f-2b868ae8e432}" ma:internalName="TaxCatchAll" ma:showField="CatchAllData" ma:web="5bbdc9d5-5a7e-4463-a7aa-cbeab812942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8A56FF6-92BD-46DE-9059-01B9F08E8880}">
  <ds:schemaRefs>
    <ds:schemaRef ds:uri="http://schemas.microsoft.com/sharepoint/v3/contenttype/forms"/>
  </ds:schemaRefs>
</ds:datastoreItem>
</file>

<file path=customXml/itemProps2.xml><?xml version="1.0" encoding="utf-8"?>
<ds:datastoreItem xmlns:ds="http://schemas.openxmlformats.org/officeDocument/2006/customXml" ds:itemID="{FB90717D-CB20-4004-8DD0-01756D9D039A}">
  <ds:schemaRefs>
    <ds:schemaRef ds:uri="http://schemas.microsoft.com/office/2006/documentManagement/types"/>
    <ds:schemaRef ds:uri="d328fae8-40b0-4759-88bb-0a92ba501d43"/>
    <ds:schemaRef ds:uri="http://www.w3.org/XML/1998/namespace"/>
    <ds:schemaRef ds:uri="http://purl.org/dc/elements/1.1/"/>
    <ds:schemaRef ds:uri="http://schemas.microsoft.com/office/infopath/2007/PartnerControls"/>
    <ds:schemaRef ds:uri="http://schemas.microsoft.com/office/2006/metadata/properties"/>
    <ds:schemaRef ds:uri="http://purl.org/dc/terms/"/>
    <ds:schemaRef ds:uri="http://schemas.openxmlformats.org/package/2006/metadata/core-properties"/>
    <ds:schemaRef ds:uri="6228e7b4-b647-4c8d-8962-e00b27bcb6e9"/>
    <ds:schemaRef ds:uri="http://purl.org/dc/dcmitype/"/>
    <ds:schemaRef ds:uri="31915d69-e2bf-4aa9-8ef6-f5814bd0aea0"/>
    <ds:schemaRef ds:uri="96a46bde-d5b7-4b12-868c-c0142466c86b"/>
  </ds:schemaRefs>
</ds:datastoreItem>
</file>

<file path=customXml/itemProps3.xml><?xml version="1.0" encoding="utf-8"?>
<ds:datastoreItem xmlns:ds="http://schemas.openxmlformats.org/officeDocument/2006/customXml" ds:itemID="{DB664FF0-7979-4132-833F-E5A564F19288}"/>
</file>

<file path=docProps/app.xml><?xml version="1.0" encoding="utf-8"?>
<Properties xmlns="http://schemas.openxmlformats.org/officeDocument/2006/extended-properties" xmlns:vt="http://schemas.openxmlformats.org/officeDocument/2006/docPropsVTypes">
  <Template>Bring your presentations to life with 3D</Template>
  <TotalTime>0</TotalTime>
  <Words>1035</Words>
  <Application>Microsoft Office PowerPoint</Application>
  <PresentationFormat>Widescreen</PresentationFormat>
  <Paragraphs>212</Paragraphs>
  <Slides>20</Slides>
  <Notes>4</Notes>
  <HiddenSlides>0</HiddenSlides>
  <MMClips>1</MMClips>
  <ScaleCrop>false</ScaleCrop>
  <HeadingPairs>
    <vt:vector size="4" baseType="variant">
      <vt:variant>
        <vt:lpstr>Theme</vt:lpstr>
      </vt:variant>
      <vt:variant>
        <vt:i4>2</vt:i4>
      </vt:variant>
      <vt:variant>
        <vt:lpstr>Slide Titles</vt:lpstr>
      </vt:variant>
      <vt:variant>
        <vt:i4>20</vt:i4>
      </vt:variant>
    </vt:vector>
  </HeadingPairs>
  <TitlesOfParts>
    <vt:vector size="22" baseType="lpstr">
      <vt:lpstr>Get Started with 3D</vt:lpstr>
      <vt:lpstr>Novelis White Theme</vt:lpstr>
      <vt:lpstr>Case studies on using Machine Learning in the Aluminum industry </vt:lpstr>
      <vt:lpstr>Who are we?</vt:lpstr>
      <vt:lpstr>Novelis at a glance</vt:lpstr>
      <vt:lpstr>Digital at Novelis</vt:lpstr>
      <vt:lpstr>How the Digital works within Novelis</vt:lpstr>
      <vt:lpstr>Geographic digital presence</vt:lpstr>
      <vt:lpstr>Case study 1</vt:lpstr>
      <vt:lpstr>Context behind the use case</vt:lpstr>
      <vt:lpstr>Summary</vt:lpstr>
      <vt:lpstr>Evolution of the model</vt:lpstr>
      <vt:lpstr>Model and Results</vt:lpstr>
      <vt:lpstr>Model Architecture</vt:lpstr>
      <vt:lpstr>Case study 2</vt:lpstr>
      <vt:lpstr>Context behind the use case</vt:lpstr>
      <vt:lpstr>Complexity and the solution</vt:lpstr>
      <vt:lpstr>Output</vt:lpstr>
      <vt:lpstr>PowerPoint Presentation</vt:lpstr>
      <vt:lpstr>Key Takeaways</vt:lpstr>
      <vt:lpstr>Thank You</vt:lpstr>
      <vt:lpstr>Model deployment Architecture</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studies on using Machine Learning in the Aluminum industry </dc:title>
  <dc:creator/>
  <cp:lastModifiedBy/>
  <cp:revision>2</cp:revision>
  <dcterms:created xsi:type="dcterms:W3CDTF">2020-08-11T01:07:05Z</dcterms:created>
  <dcterms:modified xsi:type="dcterms:W3CDTF">2024-01-23T13:32:07Z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0x01010034678C4A89BABC4C8284D60851918205</vt:lpwstr>
  </property>
  <property fmtid="{D5CDD505-2E9C-101B-9397-08002B2CF9AE}" pid="3" name="MSIP_Label_82551b21-5ca3-402c-9e77-578571427b53_Enabled">
    <vt:lpwstr>True</vt:lpwstr>
  </property>
  <property fmtid="{D5CDD505-2E9C-101B-9397-08002B2CF9AE}" pid="4" name="MSIP_Label_82551b21-5ca3-402c-9e77-578571427b53_SiteId">
    <vt:lpwstr>d22c77f4-2e36-47f9-91bd-85176efc7a36</vt:lpwstr>
  </property>
  <property fmtid="{D5CDD505-2E9C-101B-9397-08002B2CF9AE}" pid="5" name="MSIP_Label_82551b21-5ca3-402c-9e77-578571427b53_Owner">
    <vt:lpwstr>eagleviz_noreply_svc@novelis.biz</vt:lpwstr>
  </property>
  <property fmtid="{D5CDD505-2E9C-101B-9397-08002B2CF9AE}" pid="6" name="MSIP_Label_82551b21-5ca3-402c-9e77-578571427b53_SetDate">
    <vt:lpwstr>2022-06-18T16:26:56.3424027Z</vt:lpwstr>
  </property>
  <property fmtid="{D5CDD505-2E9C-101B-9397-08002B2CF9AE}" pid="7" name="MSIP_Label_82551b21-5ca3-402c-9e77-578571427b53_Name">
    <vt:lpwstr>Confidential</vt:lpwstr>
  </property>
  <property fmtid="{D5CDD505-2E9C-101B-9397-08002B2CF9AE}" pid="8" name="MSIP_Label_82551b21-5ca3-402c-9e77-578571427b53_Application">
    <vt:lpwstr>Microsoft Azure Information Protection</vt:lpwstr>
  </property>
  <property fmtid="{D5CDD505-2E9C-101B-9397-08002B2CF9AE}" pid="9" name="MSIP_Label_82551b21-5ca3-402c-9e77-578571427b53_ActionId">
    <vt:lpwstr>64273a65-32f5-4dd9-848c-8768c6240141</vt:lpwstr>
  </property>
  <property fmtid="{D5CDD505-2E9C-101B-9397-08002B2CF9AE}" pid="10" name="MSIP_Label_82551b21-5ca3-402c-9e77-578571427b53_Extended_MSFT_Method">
    <vt:lpwstr>Automatic</vt:lpwstr>
  </property>
  <property fmtid="{D5CDD505-2E9C-101B-9397-08002B2CF9AE}" pid="11" name="MSIP_Label_f64f9abf-41d9-4073-8cec-9d70b37e948d_Enabled">
    <vt:lpwstr>True</vt:lpwstr>
  </property>
  <property fmtid="{D5CDD505-2E9C-101B-9397-08002B2CF9AE}" pid="12" name="MSIP_Label_f64f9abf-41d9-4073-8cec-9d70b37e948d_SiteId">
    <vt:lpwstr>d22c77f4-2e36-47f9-91bd-85176efc7a36</vt:lpwstr>
  </property>
  <property fmtid="{D5CDD505-2E9C-101B-9397-08002B2CF9AE}" pid="13" name="MSIP_Label_f64f9abf-41d9-4073-8cec-9d70b37e948d_Owner">
    <vt:lpwstr>eagleviz_noreply_svc@novelis.biz</vt:lpwstr>
  </property>
  <property fmtid="{D5CDD505-2E9C-101B-9397-08002B2CF9AE}" pid="14" name="MSIP_Label_f64f9abf-41d9-4073-8cec-9d70b37e948d_SetDate">
    <vt:lpwstr>2022-06-18T16:26:56.3424027Z</vt:lpwstr>
  </property>
  <property fmtid="{D5CDD505-2E9C-101B-9397-08002B2CF9AE}" pid="15" name="MSIP_Label_f64f9abf-41d9-4073-8cec-9d70b37e948d_Name">
    <vt:lpwstr>Confidential</vt:lpwstr>
  </property>
  <property fmtid="{D5CDD505-2E9C-101B-9397-08002B2CF9AE}" pid="16" name="MSIP_Label_f64f9abf-41d9-4073-8cec-9d70b37e948d_Application">
    <vt:lpwstr>Microsoft Azure Information Protection</vt:lpwstr>
  </property>
  <property fmtid="{D5CDD505-2E9C-101B-9397-08002B2CF9AE}" pid="17" name="MSIP_Label_f64f9abf-41d9-4073-8cec-9d70b37e948d_ActionId">
    <vt:lpwstr>64273a65-32f5-4dd9-848c-8768c6240141</vt:lpwstr>
  </property>
  <property fmtid="{D5CDD505-2E9C-101B-9397-08002B2CF9AE}" pid="18" name="MSIP_Label_f64f9abf-41d9-4073-8cec-9d70b37e948d_Parent">
    <vt:lpwstr>82551b21-5ca3-402c-9e77-578571427b53</vt:lpwstr>
  </property>
  <property fmtid="{D5CDD505-2E9C-101B-9397-08002B2CF9AE}" pid="19" name="MSIP_Label_f64f9abf-41d9-4073-8cec-9d70b37e948d_Extended_MSFT_Method">
    <vt:lpwstr>Automatic</vt:lpwstr>
  </property>
  <property fmtid="{D5CDD505-2E9C-101B-9397-08002B2CF9AE}" pid="20" name="Sensitivity">
    <vt:lpwstr>Confidential Confidential</vt:lpwstr>
  </property>
</Properties>
</file>